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8" r:id="rId2"/>
    <p:sldId id="278" r:id="rId3"/>
    <p:sldId id="280" r:id="rId4"/>
    <p:sldId id="277" r:id="rId5"/>
    <p:sldId id="259" r:id="rId6"/>
    <p:sldId id="260" r:id="rId7"/>
    <p:sldId id="263" r:id="rId8"/>
    <p:sldId id="271" r:id="rId9"/>
    <p:sldId id="285" r:id="rId10"/>
    <p:sldId id="266" r:id="rId11"/>
    <p:sldId id="282" r:id="rId12"/>
    <p:sldId id="265" r:id="rId13"/>
    <p:sldId id="283" r:id="rId14"/>
    <p:sldId id="268" r:id="rId15"/>
    <p:sldId id="284" r:id="rId16"/>
    <p:sldId id="270" r:id="rId17"/>
    <p:sldId id="267" r:id="rId18"/>
  </p:sldIdLst>
  <p:sldSz cx="9144000" cy="6858000" type="screen4x3"/>
  <p:notesSz cx="6858000" cy="9144000"/>
  <p:defaultTextStyle>
    <a:defPPr>
      <a:defRPr lang="es-ES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3629"/>
    <a:srgbClr val="C01616"/>
    <a:srgbClr val="F02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6BA40-7D79-463E-927C-5B7340F99876}" type="datetimeFigureOut">
              <a:rPr lang="es-ES" smtClean="0"/>
              <a:pPr/>
              <a:t>09/01/2017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288EF-9A8D-433D-ACB9-AC5160BF701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17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s-ES" smtClean="0">
                <a:solidFill>
                  <a:prstClr val="black"/>
                </a:solidFill>
              </a:rPr>
              <a:t>3</a:t>
            </a:r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033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s-ES" smtClean="0">
                <a:solidFill>
                  <a:prstClr val="black"/>
                </a:solidFill>
              </a:rPr>
              <a:t>3</a:t>
            </a:r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537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s-ES" smtClean="0">
                <a:solidFill>
                  <a:prstClr val="black"/>
                </a:solidFill>
              </a:rPr>
              <a:t>3</a:t>
            </a:r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95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te.bmp"/>
          <p:cNvPicPr>
            <a:picLocks noChangeAspect="1"/>
          </p:cNvPicPr>
          <p:nvPr userDrawn="1"/>
        </p:nvPicPr>
        <p:blipFill>
          <a:blip r:embed="rId2" cstate="print"/>
          <a:srcRect b="61926"/>
          <a:stretch>
            <a:fillRect/>
          </a:stretch>
        </p:blipFill>
        <p:spPr bwMode="auto">
          <a:xfrm>
            <a:off x="5497287" y="5897563"/>
            <a:ext cx="3405188" cy="81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7 Rectángulo"/>
          <p:cNvSpPr>
            <a:spLocks noChangeArrowheads="1"/>
          </p:cNvSpPr>
          <p:nvPr userDrawn="1"/>
        </p:nvSpPr>
        <p:spPr bwMode="auto">
          <a:xfrm rot="5400000">
            <a:off x="-1792740" y="3250973"/>
            <a:ext cx="6850063" cy="348116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50000">
                <a:srgbClr val="8B8B8B"/>
              </a:gs>
              <a:gs pos="100000">
                <a:srgbClr val="A6A6A6"/>
              </a:gs>
            </a:gsLst>
            <a:lin ang="13500000" scaled="1"/>
          </a:gradFill>
          <a:ln w="25400" algn="ctr">
            <a:noFill/>
            <a:miter lim="800000"/>
            <a:headEnd/>
            <a:tailEnd/>
          </a:ln>
        </p:spPr>
        <p:txBody>
          <a:bodyPr lIns="65298" tIns="32649" rIns="65298" bIns="32649" anchor="ctr"/>
          <a:lstStyle/>
          <a:p>
            <a:pPr algn="ctr" defTabSz="652986" fontAlgn="base">
              <a:spcBef>
                <a:spcPct val="0"/>
              </a:spcBef>
              <a:spcAft>
                <a:spcPct val="0"/>
              </a:spcAft>
            </a:pPr>
            <a:endParaRPr lang="es-MX" sz="1300">
              <a:solidFill>
                <a:srgbClr val="FFFFFF"/>
              </a:solidFill>
            </a:endParaRPr>
          </a:p>
        </p:txBody>
      </p:sp>
      <p:sp>
        <p:nvSpPr>
          <p:cNvPr id="6" name="8 Rectángulo"/>
          <p:cNvSpPr>
            <a:spLocks noChangeArrowheads="1"/>
          </p:cNvSpPr>
          <p:nvPr userDrawn="1"/>
        </p:nvSpPr>
        <p:spPr bwMode="auto">
          <a:xfrm rot="5400000">
            <a:off x="-2635815" y="2590459"/>
            <a:ext cx="6877277" cy="1657804"/>
          </a:xfrm>
          <a:prstGeom prst="rect">
            <a:avLst/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13500000" scaled="1"/>
          </a:gradFill>
          <a:ln w="25400" algn="ctr">
            <a:noFill/>
            <a:miter lim="800000"/>
            <a:headEnd/>
            <a:tailEnd/>
          </a:ln>
        </p:spPr>
        <p:txBody>
          <a:bodyPr lIns="65298" tIns="32649" rIns="65298" bIns="32649" anchor="ctr"/>
          <a:lstStyle/>
          <a:p>
            <a:pPr algn="ctr" defTabSz="652986" fontAlgn="base">
              <a:spcBef>
                <a:spcPct val="0"/>
              </a:spcBef>
              <a:spcAft>
                <a:spcPct val="0"/>
              </a:spcAft>
            </a:pPr>
            <a:endParaRPr lang="es-MX" sz="1300">
              <a:solidFill>
                <a:srgbClr val="FFFFFF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66063" y="2130429"/>
            <a:ext cx="6069246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920051" y="3886200"/>
            <a:ext cx="499820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72806-3B61-45A0-AE0F-669A7B1059B7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11704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37D54-3B28-4AF1-B0B9-E45CE6EFC661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4599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2A1DF-B91F-4008-A551-1220F0240D4C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4430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C5868-CF57-46B5-94D4-10C4A1E58C29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8424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5E53B-395F-46C5-B648-6B1084EAD012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883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9D73-46B6-4735-89DE-99FDF1A449A4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921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3B4B5-A952-436A-87A8-725EDC159F6A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22041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 userDrawn="1"/>
        </p:nvSpPr>
        <p:spPr>
          <a:xfrm>
            <a:off x="0" y="6649360"/>
            <a:ext cx="9144000" cy="208643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8" tIns="32649" rIns="65298" bIns="32649" anchor="ctr"/>
          <a:lstStyle/>
          <a:p>
            <a:pPr algn="ctr" defTabSz="914180">
              <a:defRPr/>
            </a:pPr>
            <a:endParaRPr lang="es-ES">
              <a:solidFill>
                <a:prstClr val="white"/>
              </a:solidFill>
            </a:endParaRPr>
          </a:p>
        </p:txBody>
      </p:sp>
      <p:pic>
        <p:nvPicPr>
          <p:cNvPr id="4" name="7 Imagen" descr="logote.bmp"/>
          <p:cNvPicPr>
            <a:picLocks noChangeAspect="1"/>
          </p:cNvPicPr>
          <p:nvPr userDrawn="1"/>
        </p:nvPicPr>
        <p:blipFill>
          <a:blip r:embed="rId2" cstate="print"/>
          <a:srcRect b="61926"/>
          <a:stretch>
            <a:fillRect/>
          </a:stretch>
        </p:blipFill>
        <p:spPr bwMode="auto">
          <a:xfrm>
            <a:off x="379868" y="134938"/>
            <a:ext cx="2885848" cy="6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28466"/>
            <a:ext cx="8229600" cy="697469"/>
          </a:xfrm>
        </p:spPr>
        <p:txBody>
          <a:bodyPr>
            <a:noAutofit/>
          </a:bodyPr>
          <a:lstStyle>
            <a:lvl1pPr>
              <a:defRPr sz="31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PE" dirty="0"/>
          </a:p>
        </p:txBody>
      </p:sp>
      <p:sp>
        <p:nvSpPr>
          <p:cNvPr id="5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C1D60-C332-4823-8761-F528FB06ABED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0887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Imagen" descr="logote.bmp"/>
          <p:cNvPicPr>
            <a:picLocks noChangeAspect="1"/>
          </p:cNvPicPr>
          <p:nvPr userDrawn="1"/>
        </p:nvPicPr>
        <p:blipFill>
          <a:blip r:embed="rId2" cstate="print"/>
          <a:srcRect b="61926"/>
          <a:stretch>
            <a:fillRect/>
          </a:stretch>
        </p:blipFill>
        <p:spPr bwMode="auto">
          <a:xfrm>
            <a:off x="379868" y="134938"/>
            <a:ext cx="2885848" cy="6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 userDrawn="1"/>
        </p:nvSpPr>
        <p:spPr>
          <a:xfrm>
            <a:off x="0" y="6649360"/>
            <a:ext cx="9144000" cy="208643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8" tIns="32649" rIns="65298" bIns="32649" anchor="ctr"/>
          <a:lstStyle/>
          <a:p>
            <a:pPr algn="ctr" defTabSz="914180">
              <a:defRPr/>
            </a:pPr>
            <a:endParaRPr lang="es-E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1586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5E5DE-8289-4C9C-923B-D04BD37241F7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8277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90" indent="0">
              <a:buNone/>
              <a:defRPr sz="2800"/>
            </a:lvl2pPr>
            <a:lvl3pPr marL="914180" indent="0">
              <a:buNone/>
              <a:defRPr sz="2400"/>
            </a:lvl3pPr>
            <a:lvl4pPr marL="1371270" indent="0">
              <a:buNone/>
              <a:defRPr sz="2000"/>
            </a:lvl4pPr>
            <a:lvl5pPr marL="1828361" indent="0">
              <a:buNone/>
              <a:defRPr sz="2000"/>
            </a:lvl5pPr>
            <a:lvl6pPr marL="2285451" indent="0">
              <a:buNone/>
              <a:defRPr sz="2000"/>
            </a:lvl6pPr>
            <a:lvl7pPr marL="2742542" indent="0">
              <a:buNone/>
              <a:defRPr sz="2000"/>
            </a:lvl7pPr>
            <a:lvl8pPr marL="3199632" indent="0">
              <a:buNone/>
              <a:defRPr sz="2000"/>
            </a:lvl8pPr>
            <a:lvl9pPr marL="3656722" indent="0">
              <a:buNone/>
              <a:defRPr sz="2000"/>
            </a:lvl9pPr>
          </a:lstStyle>
          <a:p>
            <a:pPr lvl="0"/>
            <a:endParaRPr lang="es-PE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79B76-241D-4933-B036-40EAC3EB6E69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5805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6974" y="274411"/>
            <a:ext cx="823005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PE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6974" y="1599974"/>
            <a:ext cx="8230054" cy="4526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6974" y="6356807"/>
            <a:ext cx="2134054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l" defTabSz="91418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3974" y="6356807"/>
            <a:ext cx="2896054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ctr" defTabSz="914180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2974" y="6356807"/>
            <a:ext cx="2134054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r" defTabSz="91418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975FF5-6EE5-4725-8273-703D6A96B364}" type="slidenum">
              <a:rPr lang="es-P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05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dt="0"/>
  <p:txStyles>
    <p:titleStyle>
      <a:lvl1pPr algn="ctr" defTabSz="913727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372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372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372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372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326493" algn="ctr" defTabSz="91372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652986" algn="ctr" defTabSz="91372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979480" algn="ctr" defTabSz="91372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305973" algn="ctr" defTabSz="91372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364" indent="-342364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45" indent="-285681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26" indent="-227866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90" indent="-227866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3" indent="-227866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96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6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78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68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duotone>
              <a:srgbClr val="D0CCB9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88840"/>
            <a:ext cx="6957868" cy="349753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2656"/>
            <a:ext cx="6789326" cy="874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979712" y="2191520"/>
            <a:ext cx="6436940" cy="2585307"/>
          </a:xfrm>
          <a:prstGeom prst="rect">
            <a:avLst/>
          </a:prstGeom>
        </p:spPr>
        <p:txBody>
          <a:bodyPr wrap="square" lIns="91423" tIns="45712" rIns="91423" bIns="45712">
            <a:spAutoFit/>
          </a:bodyPr>
          <a:lstStyle/>
          <a:p>
            <a:pPr algn="ctr" defTabSz="91401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5400" b="1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EL DIRECTOR COMO LIDER PEDAGÓGICO</a:t>
            </a:r>
            <a:endParaRPr lang="es-PE" sz="5400" b="1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932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176" y="2335658"/>
            <a:ext cx="1960880" cy="1381760"/>
          </a:xfrm>
          <a:prstGeom prst="rect">
            <a:avLst/>
          </a:prstGeom>
          <a:noFill/>
        </p:spPr>
      </p:pic>
      <p:sp>
        <p:nvSpPr>
          <p:cNvPr id="7" name="6 Rectángulo redondeado"/>
          <p:cNvSpPr/>
          <p:nvPr/>
        </p:nvSpPr>
        <p:spPr>
          <a:xfrm>
            <a:off x="1619672" y="692696"/>
            <a:ext cx="7272808" cy="5760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 smtClean="0">
              <a:solidFill>
                <a:srgbClr val="FF0000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  <a:p>
            <a:endParaRPr lang="es-ES" b="1" dirty="0" smtClean="0">
              <a:solidFill>
                <a:srgbClr val="FF0000"/>
              </a:solidFill>
            </a:endParaRPr>
          </a:p>
          <a:p>
            <a:endParaRPr lang="es-ES" sz="1400" b="1" dirty="0" smtClean="0">
              <a:solidFill>
                <a:schemeClr val="tx1"/>
              </a:solidFill>
            </a:endParaRPr>
          </a:p>
          <a:p>
            <a:endParaRPr lang="es-ES" sz="1400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endParaRPr lang="es-ES" sz="14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20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PASO  </a:t>
            </a:r>
            <a:r>
              <a:rPr lang="es-ES" sz="2400" b="1" dirty="0" smtClean="0">
                <a:solidFill>
                  <a:srgbClr val="FF0000"/>
                </a:solidFill>
                <a:cs typeface="Aharoni" pitchFamily="2" charset="-79"/>
              </a:rPr>
              <a:t>4 </a:t>
            </a:r>
          </a:p>
          <a:p>
            <a:r>
              <a:rPr lang="es-ES" sz="20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Establecimiento  de  objetivos  y metas desde los resultados de la ECE y otras evaluaciones de aprendizajes que se realice en la I.E.</a:t>
            </a:r>
          </a:p>
          <a:p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 plantearán los objetivos de la IE en relación a los aspectos planteados en el diagnóstico.</a:t>
            </a:r>
          </a:p>
          <a:p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Con relación a las metas  es importante  considerar: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PE" sz="2000" dirty="0">
                <a:solidFill>
                  <a:schemeClr val="tx1"/>
                </a:solidFill>
                <a:latin typeface="Aharoni" pitchFamily="2" charset="-79"/>
                <a:ea typeface="Calibri"/>
                <a:cs typeface="Aharoni" pitchFamily="2" charset="-79"/>
              </a:rPr>
              <a:t>Revisa aprendizajes fundamentales por ciclo, grado y nivel</a:t>
            </a:r>
            <a:endParaRPr lang="es-ES" sz="2000" dirty="0">
              <a:solidFill>
                <a:schemeClr val="tx1"/>
              </a:solidFill>
              <a:latin typeface="Aharoni" pitchFamily="2" charset="-79"/>
              <a:ea typeface="Calibri"/>
              <a:cs typeface="Aharoni" pitchFamily="2" charset="-79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PE" sz="2000" dirty="0">
                <a:solidFill>
                  <a:schemeClr val="tx1"/>
                </a:solidFill>
                <a:latin typeface="Aharoni" pitchFamily="2" charset="-79"/>
                <a:ea typeface="Calibri"/>
                <a:cs typeface="Aharoni" pitchFamily="2" charset="-79"/>
              </a:rPr>
              <a:t>Revisa  el histórico de logros de aprendizaje</a:t>
            </a:r>
            <a:endParaRPr lang="es-ES" sz="2000" dirty="0">
              <a:solidFill>
                <a:schemeClr val="tx1"/>
              </a:solidFill>
              <a:latin typeface="Aharoni" pitchFamily="2" charset="-79"/>
              <a:ea typeface="Calibri"/>
              <a:cs typeface="Aharoni" pitchFamily="2" charset="-79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PE" sz="2000" dirty="0">
                <a:solidFill>
                  <a:schemeClr val="tx1"/>
                </a:solidFill>
                <a:latin typeface="Aharoni" pitchFamily="2" charset="-79"/>
                <a:ea typeface="Calibri"/>
                <a:cs typeface="Aharoni" pitchFamily="2" charset="-79"/>
              </a:rPr>
              <a:t>Prioriza metas para los estudiantes que se encuentran debajo del nivel 1</a:t>
            </a:r>
            <a:endParaRPr lang="es-ES" sz="2000" dirty="0">
              <a:solidFill>
                <a:schemeClr val="tx1"/>
              </a:solidFill>
              <a:latin typeface="Aharoni" pitchFamily="2" charset="-79"/>
              <a:ea typeface="Calibri"/>
              <a:cs typeface="Aharoni" pitchFamily="2" charset="-79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PE" sz="2000" dirty="0">
                <a:solidFill>
                  <a:schemeClr val="tx1"/>
                </a:solidFill>
                <a:latin typeface="Aharoni" pitchFamily="2" charset="-79"/>
                <a:ea typeface="Calibri"/>
                <a:cs typeface="Aharoni" pitchFamily="2" charset="-79"/>
              </a:rPr>
              <a:t>Establece cuánto quieres lograr y en cuánto tiempo</a:t>
            </a:r>
            <a:endParaRPr lang="es-ES" sz="2000" dirty="0">
              <a:solidFill>
                <a:schemeClr val="tx1"/>
              </a:solidFill>
              <a:latin typeface="Aharoni" pitchFamily="2" charset="-79"/>
              <a:ea typeface="Calibri"/>
              <a:cs typeface="Aharoni" pitchFamily="2" charset="-79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PE" sz="2000" dirty="0">
                <a:solidFill>
                  <a:schemeClr val="tx1"/>
                </a:solidFill>
                <a:latin typeface="Aharoni" pitchFamily="2" charset="-79"/>
                <a:ea typeface="Calibri"/>
                <a:cs typeface="Aharoni" pitchFamily="2" charset="-79"/>
              </a:rPr>
              <a:t>Compara tus resultados con la media local y sobre eso plantea las metas</a:t>
            </a:r>
            <a:endParaRPr lang="es-ES" sz="2000" dirty="0">
              <a:solidFill>
                <a:schemeClr val="tx1"/>
              </a:solidFill>
              <a:latin typeface="Aharoni" pitchFamily="2" charset="-79"/>
              <a:ea typeface="Calibri"/>
              <a:cs typeface="Aharoni" pitchFamily="2" charset="-79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PE" sz="2000" dirty="0">
                <a:solidFill>
                  <a:schemeClr val="tx1"/>
                </a:solidFill>
                <a:latin typeface="Aharoni" pitchFamily="2" charset="-79"/>
                <a:ea typeface="Calibri"/>
                <a:cs typeface="Aharoni" pitchFamily="2" charset="-79"/>
              </a:rPr>
              <a:t>Establecer metas cuantitativas y cualitativas</a:t>
            </a:r>
            <a:endParaRPr lang="es-ES" sz="2000" dirty="0">
              <a:solidFill>
                <a:schemeClr val="tx1"/>
              </a:solidFill>
              <a:latin typeface="Aharoni" pitchFamily="2" charset="-79"/>
              <a:ea typeface="Calibri"/>
              <a:cs typeface="Aharoni" pitchFamily="2" charset="-79"/>
            </a:endParaRPr>
          </a:p>
          <a:p>
            <a:endParaRPr lang="es-ES" sz="2000" dirty="0">
              <a:solidFill>
                <a:schemeClr val="tx1"/>
              </a:solidFill>
            </a:endParaRPr>
          </a:p>
          <a:p>
            <a:endParaRPr lang="es-ES" b="1" dirty="0" smtClean="0">
              <a:solidFill>
                <a:schemeClr val="tx1"/>
              </a:solidFill>
            </a:endParaRPr>
          </a:p>
          <a:p>
            <a:endParaRPr lang="es-ES" b="1" dirty="0" smtClean="0">
              <a:solidFill>
                <a:schemeClr val="tx1"/>
              </a:solidFill>
            </a:endParaRPr>
          </a:p>
          <a:p>
            <a:endParaRPr lang="es-ES" b="1" dirty="0" smtClean="0">
              <a:solidFill>
                <a:srgbClr val="FF0000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2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67544" y="836712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2400" b="1" dirty="0" smtClean="0"/>
              <a:t>Sugerencias para plantear las metas de aprendizaje</a:t>
            </a:r>
            <a:endParaRPr lang="es-PE" sz="2400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7199"/>
              </p:ext>
            </p:extLst>
          </p:nvPr>
        </p:nvGraphicFramePr>
        <p:xfrm>
          <a:off x="935596" y="1412776"/>
          <a:ext cx="7416823" cy="48107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620180"/>
                <a:gridCol w="1440160"/>
                <a:gridCol w="4356483"/>
              </a:tblGrid>
              <a:tr h="370840">
                <a:tc>
                  <a:txBody>
                    <a:bodyPr/>
                    <a:lstStyle/>
                    <a:p>
                      <a:r>
                        <a:rPr lang="es-PE" dirty="0" smtClean="0"/>
                        <a:t>COMPONENTE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OBJETIVOS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METAS 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PE" sz="1600" dirty="0" smtClean="0"/>
                        <a:t>GESTIÓN</a:t>
                      </a:r>
                      <a:r>
                        <a:rPr lang="es-PE" sz="1600" baseline="0" dirty="0" smtClean="0"/>
                        <a:t> ESCOLAR</a:t>
                      </a:r>
                      <a:endParaRPr lang="es-PE" sz="1600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endParaRPr lang="es-P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1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dirty="0" smtClean="0"/>
                    </a:p>
                  </a:txBody>
                  <a:tcPr/>
                </a:tc>
              </a:tr>
              <a:tr h="32764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25352">
                <a:tc rowSpan="3">
                  <a:txBody>
                    <a:bodyPr/>
                    <a:lstStyle/>
                    <a:p>
                      <a:r>
                        <a:rPr lang="es-PE" sz="1600" dirty="0" smtClean="0"/>
                        <a:t>PROCESOS PEDAGÓGICOS</a:t>
                      </a:r>
                      <a:endParaRPr lang="es-PE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PE" sz="1600" dirty="0" smtClean="0"/>
                        <a:t>CONVIVENCIA DEMOCRÁTICA</a:t>
                      </a:r>
                      <a:endParaRPr lang="es-PE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PE" sz="1600" baseline="0" dirty="0" smtClean="0"/>
                        <a:t>VÍNCULO ESCUELA FAMILIA COMUNIDAD</a:t>
                      </a:r>
                      <a:endParaRPr lang="es-PE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32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683568" y="980730"/>
            <a:ext cx="5112568" cy="1612979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 smtClean="0">
              <a:solidFill>
                <a:srgbClr val="FF0000"/>
              </a:solidFill>
            </a:endParaRPr>
          </a:p>
          <a:p>
            <a:r>
              <a:rPr lang="es-ES" sz="20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PASO  </a:t>
            </a:r>
            <a:r>
              <a:rPr lang="es-ES" sz="2000" b="1" dirty="0" smtClean="0">
                <a:solidFill>
                  <a:srgbClr val="FF0000"/>
                </a:solidFill>
                <a:cs typeface="Aharoni" pitchFamily="2" charset="-79"/>
              </a:rPr>
              <a:t>5</a:t>
            </a:r>
          </a:p>
          <a:p>
            <a:r>
              <a:rPr lang="es-ES" sz="20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Incorporación de actividades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Actividades  planteadas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s-ES" sz="20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Actividades  institucionales</a:t>
            </a:r>
            <a:endParaRPr lang="es-ES" sz="2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endParaRPr lang="es-ES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endParaRPr lang="es-ES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539553" y="3001542"/>
            <a:ext cx="5256584" cy="2803723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 smtClean="0">
              <a:solidFill>
                <a:srgbClr val="FF0000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  <a:p>
            <a:endParaRPr lang="es-ES" b="1" dirty="0" smtClean="0">
              <a:solidFill>
                <a:srgbClr val="FF0000"/>
              </a:solidFill>
            </a:endParaRPr>
          </a:p>
          <a:p>
            <a:endParaRPr lang="es-ES" b="1" dirty="0" smtClean="0">
              <a:solidFill>
                <a:srgbClr val="FF0000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  <a:p>
            <a:r>
              <a:rPr lang="es-ES" sz="20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PASO  </a:t>
            </a:r>
            <a:r>
              <a:rPr lang="es-ES" sz="2000" b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6</a:t>
            </a:r>
          </a:p>
          <a:p>
            <a:r>
              <a:rPr lang="es-ES" sz="20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Presentación del plan  a la comunidad educativa</a:t>
            </a:r>
          </a:p>
          <a:p>
            <a:endParaRPr lang="es-ES" sz="20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Legitimidad del plan en la comunidad educativa.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Distribución de  roles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Generación de compromisos.</a:t>
            </a:r>
            <a:endParaRPr lang="es-ES" sz="2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endParaRPr lang="es-ES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endParaRPr lang="es-ES" b="1" dirty="0">
              <a:solidFill>
                <a:schemeClr val="tx1"/>
              </a:solidFill>
            </a:endParaRPr>
          </a:p>
          <a:p>
            <a:endParaRPr lang="es-ES" b="1" dirty="0" smtClean="0">
              <a:solidFill>
                <a:schemeClr val="tx1"/>
              </a:solidFill>
            </a:endParaRPr>
          </a:p>
          <a:p>
            <a:endParaRPr lang="es-ES" b="1" dirty="0">
              <a:solidFill>
                <a:schemeClr val="tx1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12976"/>
            <a:ext cx="2880320" cy="2424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1509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62068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2400" b="1" dirty="0" smtClean="0"/>
              <a:t>Sugerencia para la organización de las actividades </a:t>
            </a:r>
          </a:p>
          <a:p>
            <a:pPr algn="ctr"/>
            <a:r>
              <a:rPr lang="es-PE" sz="1600" dirty="0" smtClean="0"/>
              <a:t>Directiva N° 014-2012-MINEDU/VMGP</a:t>
            </a:r>
            <a:endParaRPr lang="es-PE" sz="1600" dirty="0"/>
          </a:p>
        </p:txBody>
      </p:sp>
      <p:sp>
        <p:nvSpPr>
          <p:cNvPr id="6" name="5 Rectángulo"/>
          <p:cNvSpPr/>
          <p:nvPr/>
        </p:nvSpPr>
        <p:spPr>
          <a:xfrm>
            <a:off x="323528" y="1268760"/>
            <a:ext cx="2456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PE" sz="1600" b="1" dirty="0" smtClean="0"/>
              <a:t>Buen inicio del año escolar</a:t>
            </a:r>
            <a:endParaRPr lang="es-PE" sz="1600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95536" y="1628800"/>
          <a:ext cx="8208912" cy="10972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52228"/>
                <a:gridCol w="2412268"/>
                <a:gridCol w="1944216"/>
                <a:gridCol w="1800200"/>
              </a:tblGrid>
              <a:tr h="336037">
                <a:tc>
                  <a:txBody>
                    <a:bodyPr/>
                    <a:lstStyle/>
                    <a:p>
                      <a:r>
                        <a:rPr lang="es-PE" dirty="0" smtClean="0"/>
                        <a:t>ACTIVIDAD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ESTRATEGIA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PRODUCTO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FECHA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6037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36037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411127" y="2852936"/>
            <a:ext cx="4880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PE" sz="1600" b="1" dirty="0" smtClean="0"/>
              <a:t>Mejora de los aprendizajes en la escuela que queremos</a:t>
            </a:r>
            <a:endParaRPr lang="es-PE" sz="1600" b="1" dirty="0"/>
          </a:p>
        </p:txBody>
      </p:sp>
      <p:sp>
        <p:nvSpPr>
          <p:cNvPr id="10" name="9 Rectángulo"/>
          <p:cNvSpPr/>
          <p:nvPr/>
        </p:nvSpPr>
        <p:spPr>
          <a:xfrm>
            <a:off x="287940" y="4347944"/>
            <a:ext cx="41400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PE" sz="1600" b="1" dirty="0" smtClean="0"/>
              <a:t>Balance del año escolar y rendición de cuentas</a:t>
            </a:r>
            <a:endParaRPr lang="es-PE" sz="1600" b="1" dirty="0"/>
          </a:p>
        </p:txBody>
      </p:sp>
      <p:sp>
        <p:nvSpPr>
          <p:cNvPr id="12" name="11 Rectángulo"/>
          <p:cNvSpPr/>
          <p:nvPr/>
        </p:nvSpPr>
        <p:spPr>
          <a:xfrm>
            <a:off x="402591" y="6042774"/>
            <a:ext cx="24425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PE" sz="1600" b="1" dirty="0" smtClean="0"/>
              <a:t>Otras actividades urgentes</a:t>
            </a:r>
            <a:endParaRPr lang="es-PE" sz="1600" b="1" dirty="0"/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395536" y="3195816"/>
          <a:ext cx="8208912" cy="10972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52228"/>
                <a:gridCol w="2412268"/>
                <a:gridCol w="1944216"/>
                <a:gridCol w="1800200"/>
              </a:tblGrid>
              <a:tr h="336037">
                <a:tc>
                  <a:txBody>
                    <a:bodyPr/>
                    <a:lstStyle/>
                    <a:p>
                      <a:r>
                        <a:rPr lang="es-PE" dirty="0" smtClean="0"/>
                        <a:t>ACTIVIDAD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ESTRATEGIA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PRODUCTO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FECHA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6037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36037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395536" y="4779992"/>
          <a:ext cx="8208912" cy="10972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52228"/>
                <a:gridCol w="2412268"/>
                <a:gridCol w="1944216"/>
                <a:gridCol w="1800200"/>
              </a:tblGrid>
              <a:tr h="336037">
                <a:tc>
                  <a:txBody>
                    <a:bodyPr/>
                    <a:lstStyle/>
                    <a:p>
                      <a:r>
                        <a:rPr lang="es-PE" dirty="0" smtClean="0"/>
                        <a:t>ACTIVIDAD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ESTRATEGIA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PRODUCTO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FECHA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6037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36037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32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245" y="188642"/>
            <a:ext cx="8229600" cy="697469"/>
          </a:xfrm>
        </p:spPr>
        <p:txBody>
          <a:bodyPr/>
          <a:lstStyle/>
          <a:p>
            <a:r>
              <a:rPr lang="es-ES" dirty="0" smtClean="0"/>
              <a:t>Estructura  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539552" y="908720"/>
            <a:ext cx="8208912" cy="554461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Diagnóstico de la Institución Educativa  en:  </a:t>
            </a:r>
            <a:r>
              <a:rPr lang="es-ES" sz="1600" dirty="0">
                <a:solidFill>
                  <a:schemeClr val="tx1"/>
                </a:solidFill>
                <a:cs typeface="Aharoni" pitchFamily="2" charset="-79"/>
              </a:rPr>
              <a:t>Resultados de evaluación ECE, Gestión Escolar, Procesos Pedagógicos, Convivencia  Escolar  y  la Relación con la familia y la comunidad.</a:t>
            </a:r>
          </a:p>
          <a:p>
            <a:pPr marL="268288" indent="-268288" algn="just">
              <a:buFont typeface="+mj-lt"/>
              <a:buAutoNum type="romanUcPeriod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Objetivos  del plan relacionados al diagnóstico y metas de aprendizaje  a lograrse durante el año escolar 2013.</a:t>
            </a:r>
          </a:p>
          <a:p>
            <a:pPr marL="268288" indent="-268288" algn="just">
              <a:buFont typeface="+mj-lt"/>
              <a:buAutoNum type="romanUcPeriod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Actividades </a:t>
            </a:r>
          </a:p>
          <a:p>
            <a:pPr marL="627063" indent="-342900" algn="just">
              <a:buFont typeface="+mj-lt"/>
              <a:buAutoNum type="alphaLcParenR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Actividades para garantizar el buen inicio del año escolar.</a:t>
            </a:r>
          </a:p>
          <a:p>
            <a:pPr marL="627063" indent="-342900" algn="just">
              <a:buFont typeface="+mj-lt"/>
              <a:buAutoNum type="alphaLcParenR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Actividades para garantizar la mejora de los aprendizajes</a:t>
            </a:r>
          </a:p>
          <a:p>
            <a:pPr marL="990600" indent="-342900" algn="just">
              <a:buFont typeface="Arial" pitchFamily="34" charset="0"/>
              <a:buChar char="•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Primer día de logro y Jornada de reflexión</a:t>
            </a:r>
          </a:p>
          <a:p>
            <a:pPr marL="990600" indent="-342900" algn="just">
              <a:buFont typeface="Arial" pitchFamily="34" charset="0"/>
              <a:buChar char="•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Jornada de análisis de resultados y reunión con padres para informar resultados</a:t>
            </a:r>
          </a:p>
          <a:p>
            <a:pPr marL="990600" indent="-342900" algn="just">
              <a:buFont typeface="Arial" pitchFamily="34" charset="0"/>
              <a:buChar char="•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Segundo día del logro</a:t>
            </a:r>
          </a:p>
          <a:p>
            <a:pPr marL="990600" indent="-342900" algn="just">
              <a:buFont typeface="Arial" pitchFamily="34" charset="0"/>
              <a:buChar char="•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02  Jornadas de reflexión pedagógica</a:t>
            </a:r>
          </a:p>
          <a:p>
            <a:pPr marL="990600" indent="-342900" algn="just">
              <a:buFont typeface="Arial" pitchFamily="34" charset="0"/>
              <a:buChar char="•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Acciones de contingencia (ponte al día)</a:t>
            </a:r>
          </a:p>
          <a:p>
            <a:pPr marL="627063" indent="-342900" algn="just">
              <a:buFont typeface="+mj-lt"/>
              <a:buAutoNum type="alphaLcParenR" startAt="3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Actividades de  prevención de riesgos</a:t>
            </a:r>
          </a:p>
          <a:p>
            <a:pPr marL="627063" indent="-342900" algn="just">
              <a:buFont typeface="+mj-lt"/>
              <a:buAutoNum type="alphaLcParenR" startAt="3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Actividades de promoción de la cultura y deportes</a:t>
            </a:r>
          </a:p>
          <a:p>
            <a:pPr marL="627063" indent="-342900" algn="just">
              <a:buFont typeface="+mj-lt"/>
              <a:buAutoNum type="alphaLcParenR" startAt="3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Actividades de autoevaluación de la calidad de la gestión de IE</a:t>
            </a:r>
          </a:p>
          <a:p>
            <a:pPr marL="627063" indent="-342900" algn="just">
              <a:buFont typeface="+mj-lt"/>
              <a:buAutoNum type="alphaLcParenR" startAt="3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Actividades que promuevan la convivencia democrática</a:t>
            </a:r>
          </a:p>
          <a:p>
            <a:pPr marL="627063" indent="-342900" algn="just">
              <a:buFont typeface="+mj-lt"/>
              <a:buAutoNum type="alphaLcParenR" startAt="3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Semana de la salud</a:t>
            </a:r>
          </a:p>
          <a:p>
            <a:pPr marL="627063" indent="-342900" algn="just">
              <a:buFont typeface="+mj-lt"/>
              <a:buAutoNum type="alphaLcParenR" startAt="3"/>
            </a:pPr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Actividades CONEI</a:t>
            </a:r>
          </a:p>
          <a:p>
            <a:pPr marL="627063" indent="-342900" algn="just"/>
            <a:endParaRPr lang="es-ES" sz="1500" b="1" dirty="0" smtClean="0">
              <a:solidFill>
                <a:schemeClr val="tx1"/>
              </a:solidFill>
              <a:cs typeface="Aharoni" pitchFamily="2" charset="-79"/>
            </a:endParaRPr>
          </a:p>
          <a:p>
            <a:pPr marL="268288" indent="-268288" algn="just"/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IV. Programa de alimentación escolar </a:t>
            </a:r>
          </a:p>
          <a:p>
            <a:pPr marL="268288" indent="-268288" algn="just"/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V. Calendarización del año escolar</a:t>
            </a:r>
          </a:p>
          <a:p>
            <a:pPr marL="268288" indent="-268288" algn="just"/>
            <a:r>
              <a:rPr lang="es-ES" sz="1500" b="1" dirty="0" smtClean="0">
                <a:solidFill>
                  <a:schemeClr val="tx1"/>
                </a:solidFill>
                <a:cs typeface="Aharoni" pitchFamily="2" charset="-79"/>
              </a:rPr>
              <a:t>VI. Cumplimiento de las horas efectivas de clase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462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CuadroTexto"/>
          <p:cNvSpPr txBox="1"/>
          <p:nvPr/>
        </p:nvSpPr>
        <p:spPr>
          <a:xfrm>
            <a:off x="971600" y="1196752"/>
            <a:ext cx="2125904" cy="646331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 contourW="12700" prstMaterial="matte">
            <a:bevelT prst="convex"/>
            <a:contourClr>
              <a:srgbClr val="0070C0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>
                <a:solidFill>
                  <a:schemeClr val="bg1"/>
                </a:solidFill>
                <a:cs typeface="Arial" charset="0"/>
              </a:rPr>
              <a:t>Buen inicio del año escolar</a:t>
            </a:r>
            <a:endParaRPr lang="es-PE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149256" y="1216386"/>
            <a:ext cx="4375072" cy="646331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 contourW="12700" prstMaterial="matte">
            <a:bevelT prst="convex"/>
            <a:contourClr>
              <a:srgbClr val="0070C0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>
                <a:solidFill>
                  <a:srgbClr val="000000"/>
                </a:solidFill>
                <a:cs typeface="Arial" charset="0"/>
              </a:rPr>
              <a:t>La mejora de los aprendizajes y la escuela que queremos</a:t>
            </a:r>
            <a:endParaRPr lang="es-PE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7661787" y="1264993"/>
            <a:ext cx="1410268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 contourW="12700" prstMaterial="matte">
            <a:bevelT prst="convex"/>
            <a:contourClr>
              <a:srgbClr val="0070C0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 smtClean="0">
                <a:solidFill>
                  <a:schemeClr val="bg1"/>
                </a:solidFill>
              </a:rPr>
              <a:t>Balance del año escolar</a:t>
            </a:r>
            <a:endParaRPr lang="es-PE" sz="1400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971601" y="1952473"/>
            <a:ext cx="2462046" cy="246221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1000" dirty="0" smtClean="0"/>
              <a:t>Monitoreo y asistencia técnica - </a:t>
            </a:r>
            <a:r>
              <a:rPr lang="es-PE" sz="1000" dirty="0" err="1" smtClean="0"/>
              <a:t>MED</a:t>
            </a:r>
            <a:endParaRPr lang="es-PE" sz="10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333418" y="2686073"/>
            <a:ext cx="818659" cy="338554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dirty="0" smtClean="0"/>
              <a:t>Taller </a:t>
            </a:r>
            <a:r>
              <a:rPr lang="es-PE" sz="800" dirty="0" err="1" smtClean="0"/>
              <a:t>nac</a:t>
            </a:r>
            <a:r>
              <a:rPr lang="es-PE" sz="800" dirty="0" smtClean="0"/>
              <a:t>. de </a:t>
            </a:r>
            <a:r>
              <a:rPr lang="es-PE" sz="800" dirty="0" err="1" smtClean="0"/>
              <a:t>form</a:t>
            </a:r>
            <a:r>
              <a:rPr lang="es-PE" sz="800" dirty="0" smtClean="0"/>
              <a:t>. de </a:t>
            </a:r>
            <a:r>
              <a:rPr lang="es-PE" sz="800" dirty="0" err="1" smtClean="0"/>
              <a:t>acomp</a:t>
            </a:r>
            <a:r>
              <a:rPr lang="es-PE" sz="800" dirty="0" smtClean="0"/>
              <a:t>.</a:t>
            </a:r>
            <a:endParaRPr lang="es-PE" sz="8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3799947" y="2970056"/>
            <a:ext cx="2376266" cy="400110"/>
          </a:xfrm>
          <a:prstGeom prst="rect">
            <a:avLst/>
          </a:prstGeom>
          <a:noFill/>
          <a:ln w="28575">
            <a:solidFill>
              <a:srgbClr val="FFC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1000" b="1" dirty="0" smtClean="0"/>
              <a:t>Aplicación y monitoreo de lineamientos regionales</a:t>
            </a:r>
            <a:endParaRPr lang="es-PE" sz="1000" b="1" dirty="0"/>
          </a:p>
        </p:txBody>
      </p:sp>
      <p:sp>
        <p:nvSpPr>
          <p:cNvPr id="31" name="30 CuadroTexto"/>
          <p:cNvSpPr txBox="1"/>
          <p:nvPr/>
        </p:nvSpPr>
        <p:spPr>
          <a:xfrm>
            <a:off x="1314986" y="2301631"/>
            <a:ext cx="1837091" cy="338554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dirty="0" smtClean="0"/>
              <a:t>Taller macro regional de Esp. </a:t>
            </a:r>
            <a:r>
              <a:rPr lang="es-PE" sz="800" dirty="0" err="1" smtClean="0"/>
              <a:t>DRE</a:t>
            </a:r>
            <a:r>
              <a:rPr lang="es-PE" sz="800" dirty="0" smtClean="0"/>
              <a:t> y </a:t>
            </a:r>
            <a:r>
              <a:rPr lang="es-PE" sz="800" dirty="0" err="1" smtClean="0"/>
              <a:t>UGEL</a:t>
            </a:r>
            <a:endParaRPr lang="es-PE" sz="8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569331" y="3074180"/>
            <a:ext cx="1857213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Elaboración de lineamientos regionales para diversificación.</a:t>
            </a:r>
            <a:endParaRPr lang="es-PE" sz="9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8445200" y="3393899"/>
            <a:ext cx="698800" cy="49244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b="1" dirty="0" smtClean="0"/>
              <a:t>Construcción del </a:t>
            </a:r>
          </a:p>
          <a:p>
            <a:pPr algn="ctr"/>
            <a:r>
              <a:rPr lang="es-PE" sz="1000" b="1" dirty="0" err="1" smtClean="0"/>
              <a:t>DCR</a:t>
            </a:r>
            <a:endParaRPr lang="es-PE" sz="800" b="1" dirty="0"/>
          </a:p>
        </p:txBody>
      </p:sp>
      <p:sp>
        <p:nvSpPr>
          <p:cNvPr id="39" name="38 CuadroTexto"/>
          <p:cNvSpPr txBox="1"/>
          <p:nvPr/>
        </p:nvSpPr>
        <p:spPr>
          <a:xfrm>
            <a:off x="7930481" y="5153121"/>
            <a:ext cx="605511" cy="646331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b="1" dirty="0" smtClean="0"/>
              <a:t>Balance del año escolar</a:t>
            </a:r>
          </a:p>
          <a:p>
            <a:pPr algn="ctr"/>
            <a:endParaRPr lang="es-PE" sz="400" b="1" dirty="0" smtClean="0"/>
          </a:p>
          <a:p>
            <a:pPr algn="ctr"/>
            <a:r>
              <a:rPr lang="es-PE" sz="800" b="1" dirty="0" smtClean="0"/>
              <a:t>Rendición de cuentas</a:t>
            </a:r>
            <a:endParaRPr lang="es-PE" sz="800" b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444207" y="2979333"/>
            <a:ext cx="1922713" cy="400110"/>
          </a:xfrm>
          <a:prstGeom prst="rect">
            <a:avLst/>
          </a:prstGeom>
          <a:noFill/>
          <a:ln w="28575">
            <a:solidFill>
              <a:srgbClr val="FFC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rIns="0" rtlCol="0" anchor="ctr" anchorCtr="0">
            <a:spAutoFit/>
          </a:bodyPr>
          <a:lstStyle/>
          <a:p>
            <a:pPr algn="ctr"/>
            <a:r>
              <a:rPr lang="es-PE" sz="1000" b="1" dirty="0" smtClean="0"/>
              <a:t>Construcción de proyectos educativos locales</a:t>
            </a:r>
            <a:endParaRPr lang="es-PE" sz="1000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1259633" y="304360"/>
            <a:ext cx="7416824" cy="6771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 contourW="12700" prstMaterial="matte">
            <a:bevelT prst="convex"/>
            <a:contourClr>
              <a:srgbClr val="0070C0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>
                <a:solidFill>
                  <a:srgbClr val="FF0000"/>
                </a:solidFill>
                <a:latin typeface="Algerian" pitchFamily="82" charset="0"/>
              </a:rPr>
              <a:t>ELABORACIÓN DE LÍNEA DE TIEMPO</a:t>
            </a:r>
          </a:p>
          <a:p>
            <a:pPr algn="ctr"/>
            <a:r>
              <a:rPr lang="es-PE" sz="1400" b="1" dirty="0" smtClean="0">
                <a:latin typeface="+mj-lt"/>
              </a:rPr>
              <a:t>(FUENTE: LÍNEA DE TIEMPO REGIÓN CAJAMARCA)</a:t>
            </a:r>
            <a:endParaRPr lang="es-PE" sz="1400" b="1" dirty="0">
              <a:latin typeface="+mj-lt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3779911" y="3428525"/>
            <a:ext cx="4241916" cy="423193"/>
          </a:xfrm>
          <a:prstGeom prst="rect">
            <a:avLst/>
          </a:prstGeom>
          <a:noFill/>
          <a:ln w="28575">
            <a:solidFill>
              <a:srgbClr val="FFC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1000" b="1" dirty="0" smtClean="0"/>
              <a:t>Sistematización</a:t>
            </a:r>
            <a:r>
              <a:rPr lang="es-PE" sz="1100" b="1" dirty="0" smtClean="0"/>
              <a:t> </a:t>
            </a:r>
            <a:r>
              <a:rPr lang="es-PE" sz="1050" b="1" dirty="0" smtClean="0"/>
              <a:t>de experiencias exitosas y proyectos de investigación</a:t>
            </a:r>
            <a:endParaRPr lang="es-PE" sz="105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3779911" y="3851718"/>
            <a:ext cx="1296144" cy="400110"/>
          </a:xfrm>
          <a:prstGeom prst="rect">
            <a:avLst/>
          </a:prstGeom>
          <a:noFill/>
          <a:ln w="28575">
            <a:solidFill>
              <a:srgbClr val="FFC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1000" b="1" dirty="0" smtClean="0"/>
              <a:t>Modelo de gestión descentralizada</a:t>
            </a:r>
            <a:endParaRPr lang="es-PE" sz="1000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1797"/>
              </p:ext>
            </p:extLst>
          </p:nvPr>
        </p:nvGraphicFramePr>
        <p:xfrm>
          <a:off x="-19360" y="4294684"/>
          <a:ext cx="9163359" cy="175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360"/>
                <a:gridCol w="434650"/>
                <a:gridCol w="671561"/>
                <a:gridCol w="1067039"/>
                <a:gridCol w="507092"/>
                <a:gridCol w="651975"/>
                <a:gridCol w="507092"/>
                <a:gridCol w="579533"/>
                <a:gridCol w="526568"/>
                <a:gridCol w="471634"/>
                <a:gridCol w="667956"/>
                <a:gridCol w="507092"/>
                <a:gridCol w="381685"/>
                <a:gridCol w="434650"/>
                <a:gridCol w="600905"/>
                <a:gridCol w="683567"/>
              </a:tblGrid>
              <a:tr h="151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Oct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Nov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Dic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Ene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Feb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Mar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Abr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 err="1">
                          <a:solidFill>
                            <a:schemeClr val="bg1"/>
                          </a:solidFill>
                          <a:effectLst/>
                        </a:rPr>
                        <a:t>May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Jun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Jul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 err="1">
                          <a:solidFill>
                            <a:schemeClr val="bg1"/>
                          </a:solidFill>
                          <a:effectLst/>
                        </a:rPr>
                        <a:t>Agos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Set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Oct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Nov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chemeClr val="bg1"/>
                          </a:solidFill>
                          <a:effectLst/>
                        </a:rPr>
                        <a:t>Dic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 smtClean="0">
                          <a:solidFill>
                            <a:schemeClr val="bg1"/>
                          </a:solidFill>
                          <a:effectLst/>
                        </a:rPr>
                        <a:t>Ene 2014</a:t>
                      </a:r>
                      <a:endParaRPr lang="es-PE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5" name="44 CuadroTexto"/>
          <p:cNvSpPr txBox="1"/>
          <p:nvPr/>
        </p:nvSpPr>
        <p:spPr>
          <a:xfrm>
            <a:off x="8829" y="3878932"/>
            <a:ext cx="1619672" cy="338554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dirty="0" smtClean="0"/>
              <a:t>Diagnóstico corred. Econ. Reg.</a:t>
            </a:r>
          </a:p>
          <a:p>
            <a:pPr algn="ctr"/>
            <a:r>
              <a:rPr lang="es-PE" sz="800" dirty="0" smtClean="0"/>
              <a:t>Diag. prov. – </a:t>
            </a:r>
            <a:r>
              <a:rPr lang="es-PE" sz="800" dirty="0" err="1" smtClean="0"/>
              <a:t>calend</a:t>
            </a:r>
            <a:r>
              <a:rPr lang="es-PE" sz="800" dirty="0" smtClean="0"/>
              <a:t>. comunal</a:t>
            </a:r>
            <a:endParaRPr lang="es-PE" sz="800" dirty="0"/>
          </a:p>
        </p:txBody>
      </p:sp>
      <p:sp>
        <p:nvSpPr>
          <p:cNvPr id="46" name="45 CuadroTexto"/>
          <p:cNvSpPr txBox="1"/>
          <p:nvPr/>
        </p:nvSpPr>
        <p:spPr>
          <a:xfrm>
            <a:off x="1004393" y="3496936"/>
            <a:ext cx="1784098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Selección y contratación</a:t>
            </a:r>
          </a:p>
          <a:p>
            <a:pPr algn="ctr"/>
            <a:r>
              <a:rPr lang="es-PE" sz="900" dirty="0" smtClean="0"/>
              <a:t>Formadores y acompañantes</a:t>
            </a:r>
            <a:endParaRPr lang="es-PE" sz="900" dirty="0"/>
          </a:p>
        </p:txBody>
      </p:sp>
      <p:sp>
        <p:nvSpPr>
          <p:cNvPr id="47" name="46 CuadroTexto"/>
          <p:cNvSpPr txBox="1"/>
          <p:nvPr/>
        </p:nvSpPr>
        <p:spPr>
          <a:xfrm>
            <a:off x="903729" y="4467537"/>
            <a:ext cx="594010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700" dirty="0" smtClean="0"/>
              <a:t>Planificación</a:t>
            </a:r>
            <a:r>
              <a:rPr lang="es-PE" sz="800" dirty="0" smtClean="0"/>
              <a:t> año escolar 2013</a:t>
            </a:r>
            <a:endParaRPr lang="es-PE" sz="800" dirty="0"/>
          </a:p>
        </p:txBody>
      </p:sp>
      <p:sp>
        <p:nvSpPr>
          <p:cNvPr id="48" name="47 CuadroTexto"/>
          <p:cNvSpPr txBox="1"/>
          <p:nvPr/>
        </p:nvSpPr>
        <p:spPr>
          <a:xfrm>
            <a:off x="903729" y="4973673"/>
            <a:ext cx="594010" cy="307777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700" dirty="0" smtClean="0"/>
              <a:t>Sensibilización </a:t>
            </a:r>
            <a:r>
              <a:rPr lang="es-PE" sz="700" dirty="0" err="1" smtClean="0"/>
              <a:t>PP.FF</a:t>
            </a:r>
            <a:r>
              <a:rPr lang="es-PE" sz="700" dirty="0" smtClean="0"/>
              <a:t>. y Com.</a:t>
            </a:r>
            <a:endParaRPr lang="es-PE" sz="8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566507" y="4482615"/>
            <a:ext cx="989028" cy="23083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Reasignaciones</a:t>
            </a:r>
            <a:endParaRPr lang="es-PE" sz="9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1551622" y="4757322"/>
            <a:ext cx="1545881" cy="23083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Soporte PERÚ -EDUCA</a:t>
            </a:r>
            <a:endParaRPr lang="es-PE" sz="9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1565794" y="5051062"/>
            <a:ext cx="1531710" cy="23083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DEPARTE</a:t>
            </a:r>
            <a:endParaRPr lang="es-PE" sz="9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1569332" y="5331058"/>
            <a:ext cx="1528172" cy="215444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dirty="0" smtClean="0"/>
              <a:t>Evaluación y contrato docente</a:t>
            </a:r>
            <a:endParaRPr lang="es-PE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1551623" y="5535869"/>
            <a:ext cx="2228288" cy="23083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Textos y materiales educativos</a:t>
            </a:r>
            <a:endParaRPr lang="es-PE" sz="900" dirty="0"/>
          </a:p>
        </p:txBody>
      </p:sp>
      <p:sp>
        <p:nvSpPr>
          <p:cNvPr id="54" name="53 CuadroTexto"/>
          <p:cNvSpPr txBox="1"/>
          <p:nvPr/>
        </p:nvSpPr>
        <p:spPr>
          <a:xfrm>
            <a:off x="2524244" y="5785769"/>
            <a:ext cx="1255667" cy="23083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Planes de mejora</a:t>
            </a:r>
            <a:endParaRPr lang="es-PE" sz="900" dirty="0"/>
          </a:p>
        </p:txBody>
      </p:sp>
      <p:sp>
        <p:nvSpPr>
          <p:cNvPr id="55" name="54 CuadroTexto"/>
          <p:cNvSpPr txBox="1"/>
          <p:nvPr/>
        </p:nvSpPr>
        <p:spPr>
          <a:xfrm>
            <a:off x="3087384" y="4465215"/>
            <a:ext cx="692527" cy="507831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Buena acogida a los estudiantes</a:t>
            </a:r>
            <a:endParaRPr lang="es-PE" sz="900" dirty="0"/>
          </a:p>
        </p:txBody>
      </p:sp>
      <p:sp>
        <p:nvSpPr>
          <p:cNvPr id="56" name="55 CuadroTexto"/>
          <p:cNvSpPr txBox="1"/>
          <p:nvPr/>
        </p:nvSpPr>
        <p:spPr>
          <a:xfrm>
            <a:off x="3087384" y="5018719"/>
            <a:ext cx="1255667" cy="230832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Capacitación docente</a:t>
            </a:r>
            <a:endParaRPr lang="es-PE" sz="9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5292080" y="4792449"/>
            <a:ext cx="1224136" cy="646331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1° Evaluación estudiantes</a:t>
            </a:r>
          </a:p>
          <a:p>
            <a:pPr algn="ctr"/>
            <a:r>
              <a:rPr lang="es-PE" sz="900" dirty="0" smtClean="0"/>
              <a:t>Jornada de reflexión</a:t>
            </a:r>
          </a:p>
          <a:p>
            <a:pPr algn="ctr"/>
            <a:r>
              <a:rPr lang="es-PE" sz="900" b="1" dirty="0" smtClean="0"/>
              <a:t>Día del logro</a:t>
            </a:r>
            <a:endParaRPr lang="es-PE" sz="900" b="1" dirty="0"/>
          </a:p>
        </p:txBody>
      </p:sp>
      <p:sp>
        <p:nvSpPr>
          <p:cNvPr id="58" name="57 CuadroTexto"/>
          <p:cNvSpPr txBox="1"/>
          <p:nvPr/>
        </p:nvSpPr>
        <p:spPr>
          <a:xfrm>
            <a:off x="5292080" y="5515376"/>
            <a:ext cx="1728192" cy="230832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 smtClean="0"/>
              <a:t>Encuentros binacionales</a:t>
            </a:r>
            <a:endParaRPr lang="es-PE" sz="900" dirty="0"/>
          </a:p>
        </p:txBody>
      </p:sp>
      <p:sp>
        <p:nvSpPr>
          <p:cNvPr id="59" name="58 CuadroTexto"/>
          <p:cNvSpPr txBox="1"/>
          <p:nvPr/>
        </p:nvSpPr>
        <p:spPr>
          <a:xfrm>
            <a:off x="3821213" y="4522568"/>
            <a:ext cx="3979497" cy="230832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b="1" dirty="0" smtClean="0"/>
              <a:t>M I C R O T A L </a:t>
            </a:r>
            <a:r>
              <a:rPr lang="es-PE" sz="900" b="1" dirty="0" err="1" smtClean="0"/>
              <a:t>L</a:t>
            </a:r>
            <a:r>
              <a:rPr lang="es-PE" sz="900" b="1" dirty="0" smtClean="0"/>
              <a:t> E R E S</a:t>
            </a:r>
            <a:endParaRPr lang="es-PE" sz="900" b="1" dirty="0"/>
          </a:p>
        </p:txBody>
      </p:sp>
      <p:sp>
        <p:nvSpPr>
          <p:cNvPr id="60" name="59 CuadroTexto"/>
          <p:cNvSpPr txBox="1"/>
          <p:nvPr/>
        </p:nvSpPr>
        <p:spPr>
          <a:xfrm>
            <a:off x="8001039" y="4749627"/>
            <a:ext cx="432048" cy="246221"/>
          </a:xfrm>
          <a:prstGeom prst="rect">
            <a:avLst/>
          </a:prstGeom>
          <a:noFill/>
          <a:ln w="28575">
            <a:solidFill>
              <a:srgbClr val="FFC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1000" b="1" dirty="0" err="1" smtClean="0"/>
              <a:t>ECE</a:t>
            </a:r>
            <a:endParaRPr lang="es-PE" sz="1000" b="1" dirty="0"/>
          </a:p>
        </p:txBody>
      </p:sp>
      <p:sp>
        <p:nvSpPr>
          <p:cNvPr id="61" name="60 CuadroTexto"/>
          <p:cNvSpPr txBox="1"/>
          <p:nvPr/>
        </p:nvSpPr>
        <p:spPr>
          <a:xfrm>
            <a:off x="7929021" y="5864602"/>
            <a:ext cx="605511" cy="338554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b="1" dirty="0" err="1" smtClean="0"/>
              <a:t>Planif</a:t>
            </a:r>
            <a:r>
              <a:rPr lang="es-PE" sz="800" b="1" dirty="0" smtClean="0"/>
              <a:t>. Año esc. 2014</a:t>
            </a:r>
            <a:endParaRPr lang="es-PE" sz="800" b="1" dirty="0"/>
          </a:p>
        </p:txBody>
      </p:sp>
      <p:sp>
        <p:nvSpPr>
          <p:cNvPr id="62" name="61 CuadroTexto"/>
          <p:cNvSpPr txBox="1"/>
          <p:nvPr/>
        </p:nvSpPr>
        <p:spPr>
          <a:xfrm>
            <a:off x="2061021" y="3918359"/>
            <a:ext cx="1026363" cy="338554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dirty="0" err="1" smtClean="0"/>
              <a:t>Selec</a:t>
            </a:r>
            <a:r>
              <a:rPr lang="es-PE" sz="800" dirty="0" smtClean="0"/>
              <a:t>. y </a:t>
            </a:r>
            <a:r>
              <a:rPr lang="es-PE" sz="800" dirty="0" err="1" smtClean="0"/>
              <a:t>contratac</a:t>
            </a:r>
            <a:r>
              <a:rPr lang="es-PE" sz="800" dirty="0" smtClean="0"/>
              <a:t>. de </a:t>
            </a:r>
            <a:r>
              <a:rPr lang="es-PE" sz="800" dirty="0" err="1" smtClean="0"/>
              <a:t>asist</a:t>
            </a:r>
            <a:r>
              <a:rPr lang="es-PE" sz="800" dirty="0" smtClean="0"/>
              <a:t>. </a:t>
            </a:r>
            <a:r>
              <a:rPr lang="es-PE" sz="800" dirty="0" err="1" smtClean="0"/>
              <a:t>Ped</a:t>
            </a:r>
            <a:r>
              <a:rPr lang="es-PE" sz="800" dirty="0" smtClean="0"/>
              <a:t>.</a:t>
            </a:r>
            <a:endParaRPr lang="es-PE" sz="8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7800710" y="3432608"/>
            <a:ext cx="603552" cy="400110"/>
          </a:xfrm>
          <a:prstGeom prst="rect">
            <a:avLst/>
          </a:prstGeom>
          <a:noFill/>
          <a:ln w="28575">
            <a:solidFill>
              <a:srgbClr val="FFC00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1000" b="1" dirty="0" err="1" smtClean="0"/>
              <a:t>Eval</a:t>
            </a:r>
            <a:r>
              <a:rPr lang="es-PE" sz="1000" b="1" dirty="0" smtClean="0"/>
              <a:t>. y </a:t>
            </a:r>
            <a:r>
              <a:rPr lang="es-PE" sz="1000" b="1" dirty="0" err="1" smtClean="0"/>
              <a:t>reconoc</a:t>
            </a:r>
            <a:r>
              <a:rPr lang="es-PE" sz="1000" b="1" dirty="0" smtClean="0"/>
              <a:t>.</a:t>
            </a:r>
            <a:endParaRPr lang="es-PE" sz="1050" b="1" dirty="0"/>
          </a:p>
        </p:txBody>
      </p:sp>
      <p:sp>
        <p:nvSpPr>
          <p:cNvPr id="64" name="63 CuadroTexto"/>
          <p:cNvSpPr txBox="1"/>
          <p:nvPr/>
        </p:nvSpPr>
        <p:spPr>
          <a:xfrm>
            <a:off x="6924575" y="4735146"/>
            <a:ext cx="945404" cy="784830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900" dirty="0"/>
              <a:t>2</a:t>
            </a:r>
            <a:r>
              <a:rPr lang="es-PE" sz="900" dirty="0" smtClean="0"/>
              <a:t>° Evaluación estudiantes</a:t>
            </a:r>
          </a:p>
          <a:p>
            <a:pPr algn="ctr"/>
            <a:r>
              <a:rPr lang="es-PE" sz="900" dirty="0" smtClean="0"/>
              <a:t>Jornada de reflexión</a:t>
            </a:r>
          </a:p>
          <a:p>
            <a:pPr algn="ctr"/>
            <a:r>
              <a:rPr lang="es-PE" sz="900" b="1" dirty="0" smtClean="0"/>
              <a:t>Día del logro</a:t>
            </a:r>
            <a:endParaRPr lang="es-PE" sz="900" b="1" dirty="0"/>
          </a:p>
        </p:txBody>
      </p:sp>
      <p:sp>
        <p:nvSpPr>
          <p:cNvPr id="65" name="64 CuadroTexto"/>
          <p:cNvSpPr txBox="1"/>
          <p:nvPr/>
        </p:nvSpPr>
        <p:spPr>
          <a:xfrm>
            <a:off x="3862909" y="5786586"/>
            <a:ext cx="3979497" cy="215444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b="1" dirty="0" smtClean="0"/>
              <a:t>JUEGOS FLORALES – </a:t>
            </a:r>
            <a:r>
              <a:rPr lang="es-PE" sz="800" b="1" dirty="0" err="1" smtClean="0"/>
              <a:t>JNDE</a:t>
            </a:r>
            <a:r>
              <a:rPr lang="es-PE" sz="800" b="1" dirty="0" smtClean="0"/>
              <a:t> –FERIAS – SIMULACROS- CONCURSOS - OTROS</a:t>
            </a:r>
            <a:endParaRPr lang="es-PE" sz="800" b="1" dirty="0"/>
          </a:p>
        </p:txBody>
      </p:sp>
      <p:sp>
        <p:nvSpPr>
          <p:cNvPr id="66" name="65 CuadroTexto"/>
          <p:cNvSpPr txBox="1"/>
          <p:nvPr/>
        </p:nvSpPr>
        <p:spPr>
          <a:xfrm>
            <a:off x="3855287" y="6025331"/>
            <a:ext cx="3979497" cy="215444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800" b="1" dirty="0" smtClean="0"/>
              <a:t>ACOMPAÑAMIENTO PEDAGÓGICO</a:t>
            </a:r>
            <a:endParaRPr lang="es-PE" sz="800" b="1" dirty="0"/>
          </a:p>
        </p:txBody>
      </p:sp>
      <p:sp>
        <p:nvSpPr>
          <p:cNvPr id="67" name="66 CuadroTexto"/>
          <p:cNvSpPr txBox="1"/>
          <p:nvPr/>
        </p:nvSpPr>
        <p:spPr>
          <a:xfrm>
            <a:off x="80775" y="6361276"/>
            <a:ext cx="9063225" cy="246221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es-PE" sz="1000" b="1" dirty="0" smtClean="0"/>
              <a:t>M  O  N  I   T  O  R  E  O</a:t>
            </a:r>
            <a:endParaRPr lang="es-PE" sz="1000" b="1" dirty="0"/>
          </a:p>
        </p:txBody>
      </p:sp>
    </p:spTree>
    <p:extLst>
      <p:ext uri="{BB962C8B-B14F-4D97-AF65-F5344CB8AC3E}">
        <p14:creationId xmlns:p14="http://schemas.microsoft.com/office/powerpoint/2010/main" val="27721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 tmFilter="0,0; .5, 1; 1, 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 tmFilter="0,0; .5, 1; 1, 1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20" grpId="0" animBg="1"/>
      <p:bldP spid="28" grpId="0" animBg="1"/>
      <p:bldP spid="29" grpId="0" animBg="1"/>
      <p:bldP spid="31" grpId="0" animBg="1"/>
      <p:bldP spid="32" grpId="0" animBg="1"/>
      <p:bldP spid="38" grpId="0" animBg="1"/>
      <p:bldP spid="39" grpId="0" animBg="1"/>
      <p:bldP spid="27" grpId="0" animBg="1"/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87624" y="1556792"/>
            <a:ext cx="734481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346075" algn="just"/>
            <a:r>
              <a:rPr lang="es-ES" sz="2200" b="1" dirty="0" smtClean="0">
                <a:cs typeface="Aharoni" pitchFamily="2" charset="-79"/>
              </a:rPr>
              <a:t>PRIMER MOMENTO:  buen inicio del año escolar</a:t>
            </a:r>
            <a:endParaRPr lang="es-ES" sz="2200" dirty="0" smtClean="0">
              <a:cs typeface="Aharoni" pitchFamily="2" charset="-79"/>
            </a:endParaRPr>
          </a:p>
          <a:p>
            <a:pPr marL="95250" algn="just"/>
            <a:r>
              <a:rPr lang="es-ES" sz="2200" dirty="0" smtClean="0">
                <a:cs typeface="Aharoni" pitchFamily="2" charset="-79"/>
              </a:rPr>
              <a:t>Matrícula oportuna, docentes contratados, textos y materiales en el aula y buena acogida a los estudiantes.</a:t>
            </a:r>
          </a:p>
          <a:p>
            <a:pPr marL="95250" algn="just"/>
            <a:endParaRPr lang="es-ES" sz="2200" dirty="0" smtClean="0">
              <a:cs typeface="Aharoni" pitchFamily="2" charset="-79"/>
            </a:endParaRPr>
          </a:p>
          <a:p>
            <a:pPr marL="95250" algn="just"/>
            <a:r>
              <a:rPr lang="es-ES" sz="2200" b="1" dirty="0" smtClean="0">
                <a:cs typeface="Aharoni" pitchFamily="2" charset="-79"/>
              </a:rPr>
              <a:t>SEGUNDO MOMENTO: mejora de los aprendizajes y la escuela que queremos.</a:t>
            </a:r>
          </a:p>
          <a:p>
            <a:pPr marL="95250" algn="just"/>
            <a:r>
              <a:rPr lang="es-ES" sz="2200" dirty="0" smtClean="0">
                <a:cs typeface="Aharoni" pitchFamily="2" charset="-79"/>
              </a:rPr>
              <a:t>Jornada de reflexión, evaluación de los estudiantes y día de logro, evaluación de los estudiantes, monitoreo de las instancias de gestión</a:t>
            </a:r>
          </a:p>
          <a:p>
            <a:pPr marL="95250" algn="just"/>
            <a:endParaRPr lang="es-ES" sz="2200" dirty="0" smtClean="0">
              <a:cs typeface="Aharoni" pitchFamily="2" charset="-79"/>
            </a:endParaRPr>
          </a:p>
          <a:p>
            <a:pPr marL="441325" indent="-346075" algn="just"/>
            <a:r>
              <a:rPr lang="es-ES" sz="2200" b="1" dirty="0" smtClean="0">
                <a:cs typeface="Aharoni" pitchFamily="2" charset="-79"/>
              </a:rPr>
              <a:t>TERCER MOMENTO: Balance del año escolar.</a:t>
            </a:r>
          </a:p>
          <a:p>
            <a:pPr marL="95250" algn="just"/>
            <a:r>
              <a:rPr lang="es-ES" sz="2200" dirty="0" smtClean="0">
                <a:cs typeface="Aharoni" pitchFamily="2" charset="-79"/>
              </a:rPr>
              <a:t>Celebración del segundo día de logro, planificación del próximo año.</a:t>
            </a:r>
            <a:endParaRPr lang="es-ES" sz="2200" b="1" dirty="0" smtClean="0"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3608" y="764704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>
                <a:solidFill>
                  <a:srgbClr val="FF0000"/>
                </a:solidFill>
              </a:rPr>
              <a:t>MOVILIZACIÓN NACIONAL POR LA TRANSFORMACIÓN</a:t>
            </a:r>
          </a:p>
          <a:p>
            <a:pPr algn="ctr"/>
            <a:r>
              <a:rPr lang="es-PE" sz="2400" b="1" dirty="0" smtClean="0">
                <a:solidFill>
                  <a:srgbClr val="FF0000"/>
                </a:solidFill>
              </a:rPr>
              <a:t> DE LA EDUCACIÓN</a:t>
            </a:r>
            <a:endParaRPr lang="es-P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119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duotone>
              <a:srgbClr val="D0CCB9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852" y="1320196"/>
            <a:ext cx="6957868" cy="4217610"/>
          </a:xfrm>
          <a:prstGeom prst="rect">
            <a:avLst/>
          </a:prstGeom>
        </p:spPr>
      </p:pic>
      <p:sp>
        <p:nvSpPr>
          <p:cNvPr id="17" name="16 Proceso"/>
          <p:cNvSpPr/>
          <p:nvPr/>
        </p:nvSpPr>
        <p:spPr>
          <a:xfrm>
            <a:off x="1691681" y="1628802"/>
            <a:ext cx="6995063" cy="360040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14070">
              <a:defRPr/>
            </a:pPr>
            <a:r>
              <a:rPr lang="es-PE" sz="5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Gracias</a:t>
            </a:r>
            <a:endParaRPr lang="es-PE" sz="5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57" y="291511"/>
            <a:ext cx="6429286" cy="874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932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6974" y="274411"/>
            <a:ext cx="8230054" cy="1143000"/>
          </a:xfrm>
        </p:spPr>
        <p:txBody>
          <a:bodyPr/>
          <a:lstStyle/>
          <a:p>
            <a:r>
              <a:rPr lang="es-PE" sz="3600" b="1" dirty="0" smtClean="0">
                <a:solidFill>
                  <a:srgbClr val="FF0000"/>
                </a:solidFill>
              </a:rPr>
              <a:t>Liderazgo Pedagógico</a:t>
            </a:r>
            <a:endParaRPr lang="es-PE" sz="3600" b="1" dirty="0">
              <a:solidFill>
                <a:srgbClr val="FF0000"/>
              </a:solidFill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>
          <a:xfrm>
            <a:off x="467544" y="1380220"/>
            <a:ext cx="5776749" cy="5112568"/>
          </a:xfrm>
          <a:prstGeom prst="rect">
            <a:avLst/>
          </a:prstGeom>
        </p:spPr>
        <p:txBody>
          <a:bodyPr/>
          <a:lstStyle/>
          <a:p>
            <a:pPr marL="342364" marR="0" lvl="0" indent="-342364" algn="just" defTabSz="913727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s-PY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 </a:t>
            </a:r>
            <a:r>
              <a:rPr kumimoji="0" lang="es-PY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líder pedagógico </a:t>
            </a:r>
            <a:r>
              <a:rPr kumimoji="0" lang="es-PY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alguien capaz de conducir a su equipo hacía objetivos y metas que permitan mejorar los aprendizajes de los estudiantes. Un líder es alguien que proporciona  dirección y ejerce influencia en su equipo. </a:t>
            </a:r>
          </a:p>
          <a:p>
            <a:pPr marL="342364" marR="0" lvl="0" indent="-342364" algn="just" defTabSz="913727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s-PY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</a:t>
            </a:r>
            <a:r>
              <a:rPr kumimoji="0" lang="es-PY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liderazgo del director </a:t>
            </a:r>
            <a:r>
              <a:rPr kumimoji="0" lang="es-PY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incide en el mejoramiento escolar, ello implica  comprometerse y promover:</a:t>
            </a:r>
            <a:endParaRPr kumimoji="0" lang="es-PE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545" marR="0" lvl="1" indent="-285681" algn="just" defTabSz="913727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s-P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motivación de los maestros.</a:t>
            </a:r>
          </a:p>
          <a:p>
            <a:pPr marL="742545" marR="0" lvl="1" indent="-285681" algn="just" defTabSz="913727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s-P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desarrollo de las habilidades y capacidades docentes.</a:t>
            </a:r>
          </a:p>
          <a:p>
            <a:pPr marL="742545" marR="0" lvl="1" indent="-285681" algn="just" defTabSz="913727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s-P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mejoramiento de las condiciones de trabajo en las cuales realizan sus labores.</a:t>
            </a:r>
          </a:p>
          <a:p>
            <a:pPr marL="742545" marR="0" lvl="1" indent="-285681" algn="l" defTabSz="913727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s-P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364" marR="0" lvl="0" indent="-342364" algn="l" defTabSz="913727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s-PE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702" y="2825412"/>
            <a:ext cx="2880320" cy="2222183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29719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 redondeado"/>
          <p:cNvSpPr/>
          <p:nvPr/>
        </p:nvSpPr>
        <p:spPr>
          <a:xfrm>
            <a:off x="583864" y="836712"/>
            <a:ext cx="8042740" cy="56166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s-PE">
              <a:solidFill>
                <a:srgbClr val="FF3300"/>
              </a:solidFill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7396" y="692696"/>
            <a:ext cx="8230054" cy="1143000"/>
          </a:xfrm>
        </p:spPr>
        <p:txBody>
          <a:bodyPr/>
          <a:lstStyle/>
          <a:p>
            <a:r>
              <a:rPr lang="es-PE" b="1" dirty="0" smtClean="0"/>
              <a:t>El Director Líder</a:t>
            </a:r>
            <a:endParaRPr lang="es-PE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77619" y="2150163"/>
            <a:ext cx="1794661" cy="461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s-PE" sz="2400" b="1" dirty="0" smtClean="0"/>
              <a:t>Orienta</a:t>
            </a:r>
            <a:endParaRPr lang="es-PE" sz="24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83568" y="3111368"/>
            <a:ext cx="1981114" cy="461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s-PE" sz="2400" b="1" dirty="0" smtClean="0"/>
              <a:t>Plantea retos</a:t>
            </a:r>
            <a:endParaRPr lang="es-PE" sz="24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980193" y="5573606"/>
            <a:ext cx="1794661" cy="461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s-PE" sz="2400" b="1" dirty="0"/>
              <a:t>Monitorea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559890" y="3061071"/>
            <a:ext cx="1794661" cy="461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s-PE" sz="2400" b="1" dirty="0" smtClean="0"/>
              <a:t>Estimula</a:t>
            </a:r>
            <a:endParaRPr lang="es-PE" sz="24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559890" y="2109290"/>
            <a:ext cx="1794661" cy="461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s-PE" sz="2400" b="1" dirty="0"/>
              <a:t>A</a:t>
            </a:r>
            <a:r>
              <a:rPr lang="es-PE" sz="2400" b="1" dirty="0" smtClean="0"/>
              <a:t>poya</a:t>
            </a:r>
            <a:endParaRPr lang="es-PE" sz="24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559890" y="4138195"/>
            <a:ext cx="1972550" cy="461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s-PE" sz="2400" b="1" dirty="0" smtClean="0"/>
              <a:t>Promueve </a:t>
            </a:r>
            <a:endParaRPr lang="es-PE" sz="2400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857067" y="4098749"/>
            <a:ext cx="1794661" cy="461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s-PE" sz="2400" b="1" dirty="0" smtClean="0"/>
              <a:t>Acompaña</a:t>
            </a:r>
            <a:endParaRPr lang="es-PE" sz="24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801863" y="5573605"/>
            <a:ext cx="1794661" cy="461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s-PE" sz="2400" b="1" dirty="0" smtClean="0"/>
              <a:t>Asesora</a:t>
            </a:r>
            <a:endParaRPr lang="es-PE" sz="2400" b="1" dirty="0"/>
          </a:p>
        </p:txBody>
      </p:sp>
      <p:sp>
        <p:nvSpPr>
          <p:cNvPr id="20" name="19 Flecha derecha"/>
          <p:cNvSpPr/>
          <p:nvPr/>
        </p:nvSpPr>
        <p:spPr>
          <a:xfrm rot="18557651">
            <a:off x="5561022" y="2292879"/>
            <a:ext cx="360040" cy="213077"/>
          </a:xfrm>
          <a:prstGeom prst="rightArrow">
            <a:avLst/>
          </a:prstGeom>
          <a:solidFill>
            <a:schemeClr val="bg1"/>
          </a:solidFill>
          <a:ln>
            <a:solidFill>
              <a:srgbClr val="F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s-PE"/>
          </a:p>
        </p:txBody>
      </p:sp>
      <p:sp>
        <p:nvSpPr>
          <p:cNvPr id="21" name="20 Flecha derecha"/>
          <p:cNvSpPr/>
          <p:nvPr/>
        </p:nvSpPr>
        <p:spPr>
          <a:xfrm rot="13460129">
            <a:off x="3368892" y="2306291"/>
            <a:ext cx="332345" cy="230833"/>
          </a:xfrm>
          <a:prstGeom prst="rightArrow">
            <a:avLst/>
          </a:prstGeom>
          <a:solidFill>
            <a:schemeClr val="bg1"/>
          </a:solidFill>
          <a:ln>
            <a:solidFill>
              <a:srgbClr val="F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s-PE"/>
          </a:p>
        </p:txBody>
      </p:sp>
      <p:sp>
        <p:nvSpPr>
          <p:cNvPr id="22" name="21 Flecha derecha"/>
          <p:cNvSpPr/>
          <p:nvPr/>
        </p:nvSpPr>
        <p:spPr>
          <a:xfrm>
            <a:off x="5923078" y="3297947"/>
            <a:ext cx="332345" cy="230833"/>
          </a:xfrm>
          <a:prstGeom prst="rightArrow">
            <a:avLst/>
          </a:prstGeom>
          <a:solidFill>
            <a:schemeClr val="bg1"/>
          </a:solidFill>
          <a:ln>
            <a:solidFill>
              <a:srgbClr val="F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s-PE"/>
          </a:p>
        </p:txBody>
      </p:sp>
      <p:sp>
        <p:nvSpPr>
          <p:cNvPr id="23" name="22 Flecha derecha"/>
          <p:cNvSpPr/>
          <p:nvPr/>
        </p:nvSpPr>
        <p:spPr>
          <a:xfrm>
            <a:off x="5978304" y="4172782"/>
            <a:ext cx="332345" cy="230833"/>
          </a:xfrm>
          <a:prstGeom prst="rightArrow">
            <a:avLst/>
          </a:prstGeom>
          <a:solidFill>
            <a:schemeClr val="bg1"/>
          </a:solidFill>
          <a:ln>
            <a:solidFill>
              <a:srgbClr val="F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s-PE"/>
          </a:p>
        </p:txBody>
      </p:sp>
      <p:sp>
        <p:nvSpPr>
          <p:cNvPr id="24" name="23 Flecha derecha"/>
          <p:cNvSpPr/>
          <p:nvPr/>
        </p:nvSpPr>
        <p:spPr>
          <a:xfrm rot="10800000">
            <a:off x="3036413" y="3277407"/>
            <a:ext cx="332345" cy="230833"/>
          </a:xfrm>
          <a:prstGeom prst="rightArrow">
            <a:avLst/>
          </a:prstGeom>
          <a:solidFill>
            <a:schemeClr val="bg1"/>
          </a:solidFill>
          <a:ln>
            <a:solidFill>
              <a:srgbClr val="F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s-PE"/>
          </a:p>
        </p:txBody>
      </p:sp>
      <p:sp>
        <p:nvSpPr>
          <p:cNvPr id="25" name="24 Flecha derecha"/>
          <p:cNvSpPr/>
          <p:nvPr/>
        </p:nvSpPr>
        <p:spPr>
          <a:xfrm rot="10800000">
            <a:off x="2982269" y="4214163"/>
            <a:ext cx="332345" cy="230833"/>
          </a:xfrm>
          <a:prstGeom prst="rightArrow">
            <a:avLst/>
          </a:prstGeom>
          <a:solidFill>
            <a:schemeClr val="bg1"/>
          </a:solidFill>
          <a:ln>
            <a:solidFill>
              <a:srgbClr val="F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s-PE"/>
          </a:p>
        </p:txBody>
      </p:sp>
      <p:sp>
        <p:nvSpPr>
          <p:cNvPr id="26" name="25 Flecha derecha"/>
          <p:cNvSpPr/>
          <p:nvPr/>
        </p:nvSpPr>
        <p:spPr>
          <a:xfrm rot="2849518">
            <a:off x="5607463" y="4972750"/>
            <a:ext cx="360040" cy="213077"/>
          </a:xfrm>
          <a:prstGeom prst="rightArrow">
            <a:avLst/>
          </a:prstGeom>
          <a:solidFill>
            <a:schemeClr val="bg1"/>
          </a:solidFill>
          <a:ln>
            <a:solidFill>
              <a:srgbClr val="F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s-PE"/>
          </a:p>
        </p:txBody>
      </p:sp>
      <p:sp>
        <p:nvSpPr>
          <p:cNvPr id="27" name="26 Flecha derecha"/>
          <p:cNvSpPr/>
          <p:nvPr/>
        </p:nvSpPr>
        <p:spPr>
          <a:xfrm rot="7246413">
            <a:off x="3568934" y="4966997"/>
            <a:ext cx="360040" cy="213077"/>
          </a:xfrm>
          <a:prstGeom prst="rightArrow">
            <a:avLst/>
          </a:prstGeom>
          <a:solidFill>
            <a:schemeClr val="bg1"/>
          </a:solidFill>
          <a:ln>
            <a:solidFill>
              <a:srgbClr val="F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s-PE"/>
          </a:p>
        </p:txBody>
      </p:sp>
      <p:pic>
        <p:nvPicPr>
          <p:cNvPr id="32" name="35 Imagen" descr="6656651-el-l-der-y-su-equipo-ilustraci-n-procesada-3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43" r="5435"/>
          <a:stretch>
            <a:fillRect/>
          </a:stretch>
        </p:blipFill>
        <p:spPr bwMode="auto">
          <a:xfrm>
            <a:off x="3368758" y="3031120"/>
            <a:ext cx="2540470" cy="1699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719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duotone>
              <a:srgbClr val="D0CCB9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852" y="1320196"/>
            <a:ext cx="6957868" cy="4217610"/>
          </a:xfrm>
          <a:prstGeom prst="rect">
            <a:avLst/>
          </a:prstGeom>
        </p:spPr>
      </p:pic>
      <p:sp>
        <p:nvSpPr>
          <p:cNvPr id="17" name="16 Proceso"/>
          <p:cNvSpPr/>
          <p:nvPr/>
        </p:nvSpPr>
        <p:spPr>
          <a:xfrm>
            <a:off x="1691681" y="1628802"/>
            <a:ext cx="6995063" cy="360040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290" tIns="32645" rIns="65290" bIns="32645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14070">
              <a:defRPr/>
            </a:pPr>
            <a:r>
              <a:rPr lang="es-PE" sz="5400" b="1" dirty="0" smtClean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Reajuste del Plan anual de trabajo para  la  mejora de los aprendizajes </a:t>
            </a:r>
            <a:endParaRPr lang="es-PE" sz="5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57" y="291511"/>
            <a:ext cx="6429286" cy="874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932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haroni" pitchFamily="2" charset="-79"/>
                <a:cs typeface="Aharoni" pitchFamily="2" charset="-79"/>
              </a:rPr>
              <a:t>¿Por qué  necesitamos  planificar?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4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96952"/>
            <a:ext cx="2051720" cy="1381760"/>
          </a:xfrm>
          <a:prstGeom prst="rect">
            <a:avLst/>
          </a:prstGeom>
          <a:noFill/>
        </p:spPr>
      </p:pic>
      <p:sp>
        <p:nvSpPr>
          <p:cNvPr id="10" name="9 Esquina doblada"/>
          <p:cNvSpPr/>
          <p:nvPr/>
        </p:nvSpPr>
        <p:spPr>
          <a:xfrm>
            <a:off x="1835696" y="1412776"/>
            <a:ext cx="7128791" cy="4968552"/>
          </a:xfrm>
          <a:prstGeom prst="foldedCorner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 importante este instrumento que tiene como finalidad establecer los objetivos y  </a:t>
            </a:r>
            <a:r>
              <a:rPr lang="es-ES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las metas de </a:t>
            </a:r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aprendizaje  de la IE,  considerando las acciones  que </a:t>
            </a:r>
            <a:r>
              <a:rPr lang="es-ES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 llevarán a cabo para su </a:t>
            </a:r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cumplimiento. </a:t>
            </a:r>
          </a:p>
          <a:p>
            <a:pPr algn="just"/>
            <a:endParaRPr lang="es-ES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 </a:t>
            </a:r>
            <a:r>
              <a:rPr lang="es-ES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directiva del </a:t>
            </a:r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año </a:t>
            </a:r>
            <a:r>
              <a:rPr lang="es-ES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escolar 2013 se considera </a:t>
            </a:r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 </a:t>
            </a:r>
            <a:r>
              <a:rPr lang="es-ES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Plan </a:t>
            </a:r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anual </a:t>
            </a:r>
            <a:r>
              <a:rPr lang="es-ES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 </a:t>
            </a:r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trabajo como instrumento orientador </a:t>
            </a:r>
            <a:r>
              <a:rPr lang="es-ES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 proceso pedagógico. Es necesario </a:t>
            </a:r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asumir este </a:t>
            </a:r>
            <a:r>
              <a:rPr lang="es-ES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plan </a:t>
            </a:r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cómo único referente en </a:t>
            </a:r>
            <a:r>
              <a:rPr lang="es-ES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mejora de los aprendizajes. </a:t>
            </a:r>
            <a:endParaRPr lang="es-ES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es-ES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s-PE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 plan anual de trabajo debe formularse como instrumento de trabajo, unificado, sencillo, funcional y orientador del proceso pedagógico y de la organización del año escolar.</a:t>
            </a:r>
          </a:p>
          <a:p>
            <a:pPr algn="just"/>
            <a:endParaRPr lang="es-ES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s-ES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 importante su construcción participativa para lograr el emprendimiento de los objetivos y metas. </a:t>
            </a:r>
          </a:p>
        </p:txBody>
      </p:sp>
    </p:spTree>
    <p:extLst>
      <p:ext uri="{BB962C8B-B14F-4D97-AF65-F5344CB8AC3E}">
        <p14:creationId xmlns:p14="http://schemas.microsoft.com/office/powerpoint/2010/main" val="2580673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>
                <a:latin typeface="Aharoni" pitchFamily="2" charset="-79"/>
                <a:cs typeface="Aharoni" pitchFamily="2" charset="-79"/>
              </a:rPr>
              <a:t>Procedimiento</a:t>
            </a:r>
            <a:endParaRPr lang="es-ES" sz="32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5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2304256" cy="1800200"/>
          </a:xfrm>
          <a:prstGeom prst="rect">
            <a:avLst/>
          </a:prstGeom>
          <a:noFill/>
        </p:spPr>
      </p:pic>
      <p:sp>
        <p:nvSpPr>
          <p:cNvPr id="7" name="6 Rectángulo redondeado"/>
          <p:cNvSpPr/>
          <p:nvPr/>
        </p:nvSpPr>
        <p:spPr>
          <a:xfrm>
            <a:off x="2411761" y="1484784"/>
            <a:ext cx="6336704" cy="201622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b="1" dirty="0" smtClean="0">
              <a:solidFill>
                <a:srgbClr val="FF0000"/>
              </a:solidFill>
            </a:endParaRPr>
          </a:p>
          <a:p>
            <a:r>
              <a:rPr lang="es-ES" sz="2000" b="1" dirty="0" smtClean="0">
                <a:solidFill>
                  <a:srgbClr val="FF0000"/>
                </a:solidFill>
              </a:rPr>
              <a:t>PASO  1</a:t>
            </a:r>
          </a:p>
          <a:p>
            <a:r>
              <a:rPr lang="es-ES" sz="20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Antes de  formular el plan tener en cuenta: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cs typeface="Aharoni" pitchFamily="2" charset="-79"/>
              </a:rPr>
              <a:t>Directiva N° 014-2012-MINEDU/VMGP “Normas y orientaciones para el desarrollo del año Escolar 2013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cs typeface="Aharoni" pitchFamily="2" charset="-79"/>
              </a:rPr>
              <a:t>Resultados de evaluación ECE de su I.E.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cs typeface="Aharoni" pitchFamily="2" charset="-79"/>
              </a:rPr>
              <a:t>Fascículo de  gestión de los  aprendizajes</a:t>
            </a:r>
          </a:p>
          <a:p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411761" y="3861048"/>
            <a:ext cx="6336704" cy="25202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sz="2000" b="1" dirty="0" smtClean="0">
              <a:solidFill>
                <a:srgbClr val="FF0000"/>
              </a:solidFill>
            </a:endParaRPr>
          </a:p>
          <a:p>
            <a:r>
              <a:rPr lang="es-ES" sz="2000" b="1" dirty="0" smtClean="0">
                <a:solidFill>
                  <a:srgbClr val="FF0000"/>
                </a:solidFill>
              </a:rPr>
              <a:t>PASO  2</a:t>
            </a:r>
          </a:p>
          <a:p>
            <a:r>
              <a:rPr lang="es-ES" sz="20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Convocatoria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PE" sz="2000" dirty="0" smtClean="0"/>
              <a:t>Requiere de un liderazgo compartido y de un trabajo colaborativo en donde se involucre el director, docentes, estudiantes, padres de familia y demás personal que participe en la IE </a:t>
            </a:r>
            <a:r>
              <a:rPr lang="es-ES" sz="2000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(si es el caso)  para el proceso de construcción</a:t>
            </a:r>
            <a:r>
              <a:rPr lang="es-ES" sz="200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.  </a:t>
            </a:r>
            <a:endParaRPr lang="es-ES" sz="2000" b="1" dirty="0" smtClean="0">
              <a:solidFill>
                <a:srgbClr val="FF0000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19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936"/>
            <a:ext cx="1960880" cy="1381760"/>
          </a:xfrm>
          <a:prstGeom prst="rect">
            <a:avLst/>
          </a:prstGeom>
          <a:noFill/>
        </p:spPr>
      </p:pic>
      <p:sp>
        <p:nvSpPr>
          <p:cNvPr id="5" name="4 Rectángulo redondeado"/>
          <p:cNvSpPr/>
          <p:nvPr/>
        </p:nvSpPr>
        <p:spPr>
          <a:xfrm>
            <a:off x="2051721" y="1052736"/>
            <a:ext cx="6696744" cy="50405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b="1" dirty="0" smtClean="0">
              <a:solidFill>
                <a:srgbClr val="FF0000"/>
              </a:solidFill>
            </a:endParaRPr>
          </a:p>
          <a:p>
            <a:endParaRPr lang="es-ES" sz="1600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20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PASO  </a:t>
            </a:r>
            <a:r>
              <a:rPr lang="es-ES" sz="2000" b="1" dirty="0" smtClean="0">
                <a:solidFill>
                  <a:srgbClr val="FF0000"/>
                </a:solidFill>
                <a:cs typeface="Aharoni" pitchFamily="2" charset="-79"/>
              </a:rPr>
              <a:t>3</a:t>
            </a:r>
          </a:p>
          <a:p>
            <a:pPr algn="just"/>
            <a:r>
              <a:rPr lang="es-ES" sz="20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Trabajar el diagnóstico teniendo en cuenta </a:t>
            </a:r>
          </a:p>
          <a:p>
            <a:pPr algn="just"/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Resultados </a:t>
            </a:r>
            <a:r>
              <a:rPr lang="es-E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 evaluación ECE, </a:t>
            </a: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Gestión Escolar, Procesos </a:t>
            </a:r>
            <a:r>
              <a:rPr lang="es-E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edagógicos</a:t>
            </a:r>
            <a:r>
              <a:rPr lang="es-E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Convivencia  </a:t>
            </a:r>
            <a:r>
              <a:rPr lang="es-E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</a:t>
            </a: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scolar  </a:t>
            </a:r>
            <a:r>
              <a:rPr lang="es-E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y  la </a:t>
            </a: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Relación </a:t>
            </a:r>
            <a:r>
              <a:rPr lang="es-ES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con la familia y la comunidad</a:t>
            </a:r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pPr algn="just"/>
            <a:endParaRPr lang="es-ES" sz="20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Es importante  focalizar las fortalezas y debilidades de cada aspecto planteado.</a:t>
            </a:r>
          </a:p>
          <a:p>
            <a:pPr algn="just"/>
            <a:endParaRPr lang="es-ES" sz="20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es-E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El  diagnóstico es el punto de partida para el establecimiento de objetivos y metas de la IE</a:t>
            </a:r>
            <a:r>
              <a:rPr lang="es-ES" sz="2000" dirty="0" smtClean="0">
                <a:solidFill>
                  <a:schemeClr val="tx1"/>
                </a:solidFill>
              </a:rPr>
              <a:t>.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886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Sugerencias para  trabajar diagnóstico</a:t>
            </a:r>
            <a:endParaRPr lang="es-PE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Leithwood  Kenetth . How Leadership Influences Student Learning </a:t>
            </a:r>
            <a:endParaRPr lang="es-P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Esquina doblada"/>
          <p:cNvSpPr/>
          <p:nvPr/>
        </p:nvSpPr>
        <p:spPr>
          <a:xfrm>
            <a:off x="1403648" y="1556792"/>
            <a:ext cx="6912768" cy="4248472"/>
          </a:xfrm>
          <a:prstGeom prst="foldedCorner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s-PE" sz="24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PE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Pueden hacer uso del diagnóstico existente en el PEI y/o actualizar con una de las siguientes estrategias: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s-PE" sz="32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PE" sz="32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Árbol de problemas (causa, problema central y efecto)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PE" sz="32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Espina Ishikawa (causa-efecto)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PE" sz="32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Análisis FODA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PE" sz="32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Otros </a:t>
            </a:r>
          </a:p>
        </p:txBody>
      </p:sp>
    </p:spTree>
    <p:extLst>
      <p:ext uri="{BB962C8B-B14F-4D97-AF65-F5344CB8AC3E}">
        <p14:creationId xmlns:p14="http://schemas.microsoft.com/office/powerpoint/2010/main" val="620274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7"/>
            <a:ext cx="8229600" cy="648072"/>
          </a:xfrm>
        </p:spPr>
        <p:txBody>
          <a:bodyPr/>
          <a:lstStyle/>
          <a:p>
            <a:r>
              <a:rPr lang="es-PE" dirty="0" smtClean="0"/>
              <a:t>Sugerencias para trabajar diagnóstico</a:t>
            </a:r>
            <a:r>
              <a:rPr lang="es-PE" sz="1000" b="0" dirty="0" smtClean="0">
                <a:solidFill>
                  <a:schemeClr val="bg1">
                    <a:lumMod val="85000"/>
                  </a:schemeClr>
                </a:solidFill>
              </a:rPr>
              <a:t>(consolidar)</a:t>
            </a:r>
            <a:endParaRPr lang="es-PE" sz="1000" b="0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911183"/>
              </p:ext>
            </p:extLst>
          </p:nvPr>
        </p:nvGraphicFramePr>
        <p:xfrm>
          <a:off x="755576" y="1412776"/>
          <a:ext cx="7848872" cy="46329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728192"/>
                <a:gridCol w="2196244"/>
                <a:gridCol w="1962218"/>
                <a:gridCol w="1962218"/>
              </a:tblGrid>
              <a:tr h="587625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COMPONENTE/PROBLEMAS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CAUSAS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ALTERNATIVAS DE SOLUCIÓN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OBJETIVOS</a:t>
                      </a:r>
                      <a:endParaRPr lang="es-PE" dirty="0"/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0040">
                <a:tc rowSpan="2">
                  <a:txBody>
                    <a:bodyPr/>
                    <a:lstStyle/>
                    <a:p>
                      <a:endParaRPr lang="es-PE" sz="1400" b="1" u="none" dirty="0" smtClean="0"/>
                    </a:p>
                    <a:p>
                      <a:r>
                        <a:rPr lang="es-PE" sz="1400" b="1" u="none" dirty="0" smtClean="0"/>
                        <a:t>GESTIÓN</a:t>
                      </a:r>
                      <a:r>
                        <a:rPr lang="es-PE" sz="1400" b="1" u="none" baseline="0" dirty="0" smtClean="0"/>
                        <a:t> ESCOLAR:</a:t>
                      </a:r>
                    </a:p>
                    <a:p>
                      <a:r>
                        <a:rPr lang="es-PE" sz="1400" b="1" u="none" baseline="0" dirty="0" smtClean="0"/>
                        <a:t>- </a:t>
                      </a:r>
                    </a:p>
                    <a:p>
                      <a:r>
                        <a:rPr lang="es-PE" sz="1400" b="1" u="none" baseline="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425607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400" dirty="0"/>
                    </a:p>
                  </a:txBody>
                  <a:tcPr/>
                </a:tc>
              </a:tr>
              <a:tr h="350460">
                <a:tc rowSpan="2">
                  <a:txBody>
                    <a:bodyPr/>
                    <a:lstStyle/>
                    <a:p>
                      <a:r>
                        <a:rPr lang="es-PE" sz="1400" b="1" u="none" baseline="0" dirty="0" smtClean="0"/>
                        <a:t>PROCESOS PEDAGÓGICOS:</a:t>
                      </a:r>
                    </a:p>
                    <a:p>
                      <a:r>
                        <a:rPr lang="es-PE" sz="1400" b="1" u="none" baseline="0" dirty="0" smtClean="0"/>
                        <a:t>-</a:t>
                      </a:r>
                    </a:p>
                    <a:p>
                      <a:r>
                        <a:rPr lang="es-PE" sz="1400" b="1" u="none" baseline="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1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400" dirty="0" smtClean="0"/>
                    </a:p>
                  </a:txBody>
                  <a:tcPr/>
                </a:tc>
              </a:tr>
              <a:tr h="288753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493337">
                <a:tc rowSpan="2">
                  <a:txBody>
                    <a:bodyPr/>
                    <a:lstStyle/>
                    <a:p>
                      <a:r>
                        <a:rPr lang="es-PE" sz="1400" b="1" u="none" dirty="0" smtClean="0"/>
                        <a:t>CONVIVENCIA</a:t>
                      </a:r>
                      <a:r>
                        <a:rPr lang="es-PE" sz="1400" b="1" u="none" baseline="0" dirty="0" smtClean="0"/>
                        <a:t> DEMOCRÁTICA</a:t>
                      </a:r>
                    </a:p>
                    <a:p>
                      <a:r>
                        <a:rPr lang="es-PE" sz="1400" b="1" u="none" baseline="0" dirty="0" smtClean="0"/>
                        <a:t>-</a:t>
                      </a:r>
                    </a:p>
                    <a:p>
                      <a:r>
                        <a:rPr lang="es-PE" sz="1400" b="1" u="none" baseline="0" dirty="0" smtClean="0"/>
                        <a:t>-</a:t>
                      </a:r>
                      <a:endParaRPr lang="es-PE" sz="1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430716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es-PE" sz="1400" b="1" u="none" baseline="0" dirty="0" smtClean="0"/>
                        <a:t>VÍNCULO ESCUELA, FAMILIA Y COMUNIDAD: </a:t>
                      </a:r>
                    </a:p>
                    <a:p>
                      <a:r>
                        <a:rPr lang="es-PE" sz="1400" b="1" u="none" baseline="0" dirty="0" smtClean="0"/>
                        <a:t>-</a:t>
                      </a:r>
                    </a:p>
                    <a:p>
                      <a:r>
                        <a:rPr lang="es-PE" sz="1400" b="1" u="none" baseline="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555635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15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Personalizado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BCB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2674</TotalTime>
  <Words>1188</Words>
  <Application>Microsoft Office PowerPoint</Application>
  <PresentationFormat>Presentación en pantalla (4:3)</PresentationFormat>
  <Paragraphs>236</Paragraphs>
  <Slides>17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 Unicode MS</vt:lpstr>
      <vt:lpstr>Aharoni</vt:lpstr>
      <vt:lpstr>Algerian</vt:lpstr>
      <vt:lpstr>Arial</vt:lpstr>
      <vt:lpstr>Calibri</vt:lpstr>
      <vt:lpstr>Times New Roman</vt:lpstr>
      <vt:lpstr>Verdana</vt:lpstr>
      <vt:lpstr>1_Tema de Office</vt:lpstr>
      <vt:lpstr>Presentación de PowerPoint</vt:lpstr>
      <vt:lpstr>Liderazgo Pedagógico</vt:lpstr>
      <vt:lpstr>El Director Líder</vt:lpstr>
      <vt:lpstr>Presentación de PowerPoint</vt:lpstr>
      <vt:lpstr>¿Por qué  necesitamos  planificar?</vt:lpstr>
      <vt:lpstr>Procedimiento</vt:lpstr>
      <vt:lpstr>Presentación de PowerPoint</vt:lpstr>
      <vt:lpstr>Sugerencias para  trabajar diagnóstico</vt:lpstr>
      <vt:lpstr>Sugerencias para trabajar diagnóstico(consolidar)</vt:lpstr>
      <vt:lpstr>Presentación de PowerPoint</vt:lpstr>
      <vt:lpstr>Presentación de PowerPoint</vt:lpstr>
      <vt:lpstr>Presentación de PowerPoint</vt:lpstr>
      <vt:lpstr>Presentación de PowerPoint</vt:lpstr>
      <vt:lpstr>Estructura 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 COLCA ALMONACID</dc:creator>
  <cp:lastModifiedBy>Administrador</cp:lastModifiedBy>
  <cp:revision>133</cp:revision>
  <dcterms:created xsi:type="dcterms:W3CDTF">2012-12-11T23:06:11Z</dcterms:created>
  <dcterms:modified xsi:type="dcterms:W3CDTF">2017-01-09T21:41:13Z</dcterms:modified>
</cp:coreProperties>
</file>