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1"/>
  </p:notesMasterIdLst>
  <p:sldIdLst>
    <p:sldId id="256" r:id="rId2"/>
    <p:sldId id="338" r:id="rId3"/>
    <p:sldId id="340" r:id="rId4"/>
    <p:sldId id="339" r:id="rId5"/>
    <p:sldId id="341" r:id="rId6"/>
    <p:sldId id="342" r:id="rId7"/>
    <p:sldId id="343" r:id="rId8"/>
    <p:sldId id="344"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57" r:id="rId22"/>
    <p:sldId id="358" r:id="rId23"/>
    <p:sldId id="359" r:id="rId24"/>
    <p:sldId id="360" r:id="rId25"/>
    <p:sldId id="361" r:id="rId26"/>
    <p:sldId id="362" r:id="rId27"/>
    <p:sldId id="363" r:id="rId28"/>
    <p:sldId id="364" r:id="rId29"/>
    <p:sldId id="365" r:id="rId30"/>
    <p:sldId id="366" r:id="rId31"/>
    <p:sldId id="368" r:id="rId32"/>
    <p:sldId id="369" r:id="rId33"/>
    <p:sldId id="370" r:id="rId34"/>
    <p:sldId id="371" r:id="rId35"/>
    <p:sldId id="372" r:id="rId36"/>
    <p:sldId id="373" r:id="rId37"/>
    <p:sldId id="374" r:id="rId38"/>
    <p:sldId id="375" r:id="rId39"/>
    <p:sldId id="376" r:id="rId40"/>
    <p:sldId id="377" r:id="rId41"/>
    <p:sldId id="378" r:id="rId42"/>
    <p:sldId id="379" r:id="rId43"/>
    <p:sldId id="380" r:id="rId44"/>
    <p:sldId id="381" r:id="rId45"/>
    <p:sldId id="382" r:id="rId46"/>
    <p:sldId id="383" r:id="rId47"/>
    <p:sldId id="384" r:id="rId48"/>
    <p:sldId id="396" r:id="rId49"/>
    <p:sldId id="385" r:id="rId50"/>
    <p:sldId id="386" r:id="rId51"/>
    <p:sldId id="388" r:id="rId52"/>
    <p:sldId id="389" r:id="rId53"/>
    <p:sldId id="390" r:id="rId54"/>
    <p:sldId id="391" r:id="rId55"/>
    <p:sldId id="392" r:id="rId56"/>
    <p:sldId id="393" r:id="rId57"/>
    <p:sldId id="394" r:id="rId58"/>
    <p:sldId id="395" r:id="rId59"/>
    <p:sldId id="337" r:id="rId60"/>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E"/>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4CC4A0-AE4A-45B4-99EA-52ED4A27977A}" type="datetimeFigureOut">
              <a:rPr lang="es-PE" smtClean="0"/>
              <a:t>29/08/2016</a:t>
            </a:fld>
            <a:endParaRPr lang="es-PE"/>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E"/>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E"/>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BA9003E-8428-4411-99F0-ABEDE0878044}" type="slidenum">
              <a:rPr lang="es-PE" smtClean="0"/>
              <a:t>‹Nº›</a:t>
            </a:fld>
            <a:endParaRPr lang="es-PE"/>
          </a:p>
        </p:txBody>
      </p:sp>
    </p:spTree>
    <p:extLst>
      <p:ext uri="{BB962C8B-B14F-4D97-AF65-F5344CB8AC3E}">
        <p14:creationId xmlns:p14="http://schemas.microsoft.com/office/powerpoint/2010/main" val="32692208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98D7A898-E3E0-4F67-948B-6D9248ABCD6D}" type="datetimeFigureOut">
              <a:rPr lang="es-PE" smtClean="0"/>
              <a:t>29/08/2016</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42ABBE9E-FEFA-4561-ACF1-04DE308CA54C}" type="slidenum">
              <a:rPr lang="es-PE" smtClean="0"/>
              <a:t>‹Nº›</a:t>
            </a:fld>
            <a:endParaRPr lang="es-PE"/>
          </a:p>
        </p:txBody>
      </p:sp>
    </p:spTree>
    <p:extLst>
      <p:ext uri="{BB962C8B-B14F-4D97-AF65-F5344CB8AC3E}">
        <p14:creationId xmlns:p14="http://schemas.microsoft.com/office/powerpoint/2010/main" val="17935890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98D7A898-E3E0-4F67-948B-6D9248ABCD6D}" type="datetimeFigureOut">
              <a:rPr lang="es-PE" smtClean="0"/>
              <a:t>29/08/2016</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42ABBE9E-FEFA-4561-ACF1-04DE308CA54C}" type="slidenum">
              <a:rPr lang="es-PE" smtClean="0"/>
              <a:t>‹Nº›</a:t>
            </a:fld>
            <a:endParaRPr lang="es-PE"/>
          </a:p>
        </p:txBody>
      </p:sp>
    </p:spTree>
    <p:extLst>
      <p:ext uri="{BB962C8B-B14F-4D97-AF65-F5344CB8AC3E}">
        <p14:creationId xmlns:p14="http://schemas.microsoft.com/office/powerpoint/2010/main" val="36342926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98D7A898-E3E0-4F67-948B-6D9248ABCD6D}" type="datetimeFigureOut">
              <a:rPr lang="es-PE" smtClean="0"/>
              <a:t>29/08/2016</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42ABBE9E-FEFA-4561-ACF1-04DE308CA54C}" type="slidenum">
              <a:rPr lang="es-PE" smtClean="0"/>
              <a:t>‹Nº›</a:t>
            </a:fld>
            <a:endParaRPr lang="es-PE"/>
          </a:p>
        </p:txBody>
      </p:sp>
    </p:spTree>
    <p:extLst>
      <p:ext uri="{BB962C8B-B14F-4D97-AF65-F5344CB8AC3E}">
        <p14:creationId xmlns:p14="http://schemas.microsoft.com/office/powerpoint/2010/main" val="4261068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98D7A898-E3E0-4F67-948B-6D9248ABCD6D}" type="datetimeFigureOut">
              <a:rPr lang="es-PE" smtClean="0"/>
              <a:t>29/08/2016</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42ABBE9E-FEFA-4561-ACF1-04DE308CA54C}" type="slidenum">
              <a:rPr lang="es-PE" smtClean="0"/>
              <a:t>‹Nº›</a:t>
            </a:fld>
            <a:endParaRPr lang="es-PE"/>
          </a:p>
        </p:txBody>
      </p:sp>
    </p:spTree>
    <p:extLst>
      <p:ext uri="{BB962C8B-B14F-4D97-AF65-F5344CB8AC3E}">
        <p14:creationId xmlns:p14="http://schemas.microsoft.com/office/powerpoint/2010/main" val="2142804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8D7A898-E3E0-4F67-948B-6D9248ABCD6D}" type="datetimeFigureOut">
              <a:rPr lang="es-PE" smtClean="0"/>
              <a:t>29/08/2016</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42ABBE9E-FEFA-4561-ACF1-04DE308CA54C}" type="slidenum">
              <a:rPr lang="es-PE" smtClean="0"/>
              <a:t>‹Nº›</a:t>
            </a:fld>
            <a:endParaRPr lang="es-PE"/>
          </a:p>
        </p:txBody>
      </p:sp>
    </p:spTree>
    <p:extLst>
      <p:ext uri="{BB962C8B-B14F-4D97-AF65-F5344CB8AC3E}">
        <p14:creationId xmlns:p14="http://schemas.microsoft.com/office/powerpoint/2010/main" val="37009412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98D7A898-E3E0-4F67-948B-6D9248ABCD6D}" type="datetimeFigureOut">
              <a:rPr lang="es-PE" smtClean="0"/>
              <a:t>29/08/2016</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42ABBE9E-FEFA-4561-ACF1-04DE308CA54C}" type="slidenum">
              <a:rPr lang="es-PE" smtClean="0"/>
              <a:t>‹Nº›</a:t>
            </a:fld>
            <a:endParaRPr lang="es-PE"/>
          </a:p>
        </p:txBody>
      </p:sp>
    </p:spTree>
    <p:extLst>
      <p:ext uri="{BB962C8B-B14F-4D97-AF65-F5344CB8AC3E}">
        <p14:creationId xmlns:p14="http://schemas.microsoft.com/office/powerpoint/2010/main" val="2200612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98D7A898-E3E0-4F67-948B-6D9248ABCD6D}" type="datetimeFigureOut">
              <a:rPr lang="es-PE" smtClean="0"/>
              <a:t>29/08/2016</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42ABBE9E-FEFA-4561-ACF1-04DE308CA54C}" type="slidenum">
              <a:rPr lang="es-PE" smtClean="0"/>
              <a:t>‹Nº›</a:t>
            </a:fld>
            <a:endParaRPr lang="es-PE"/>
          </a:p>
        </p:txBody>
      </p:sp>
    </p:spTree>
    <p:extLst>
      <p:ext uri="{BB962C8B-B14F-4D97-AF65-F5344CB8AC3E}">
        <p14:creationId xmlns:p14="http://schemas.microsoft.com/office/powerpoint/2010/main" val="4375270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98D7A898-E3E0-4F67-948B-6D9248ABCD6D}" type="datetimeFigureOut">
              <a:rPr lang="es-PE" smtClean="0"/>
              <a:t>29/08/2016</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42ABBE9E-FEFA-4561-ACF1-04DE308CA54C}" type="slidenum">
              <a:rPr lang="es-PE" smtClean="0"/>
              <a:t>‹Nº›</a:t>
            </a:fld>
            <a:endParaRPr lang="es-PE"/>
          </a:p>
        </p:txBody>
      </p:sp>
    </p:spTree>
    <p:extLst>
      <p:ext uri="{BB962C8B-B14F-4D97-AF65-F5344CB8AC3E}">
        <p14:creationId xmlns:p14="http://schemas.microsoft.com/office/powerpoint/2010/main" val="29592735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8D7A898-E3E0-4F67-948B-6D9248ABCD6D}" type="datetimeFigureOut">
              <a:rPr lang="es-PE" smtClean="0"/>
              <a:t>29/08/2016</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42ABBE9E-FEFA-4561-ACF1-04DE308CA54C}" type="slidenum">
              <a:rPr lang="es-PE" smtClean="0"/>
              <a:t>‹Nº›</a:t>
            </a:fld>
            <a:endParaRPr lang="es-PE"/>
          </a:p>
        </p:txBody>
      </p:sp>
    </p:spTree>
    <p:extLst>
      <p:ext uri="{BB962C8B-B14F-4D97-AF65-F5344CB8AC3E}">
        <p14:creationId xmlns:p14="http://schemas.microsoft.com/office/powerpoint/2010/main" val="34130108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8D7A898-E3E0-4F67-948B-6D9248ABCD6D}" type="datetimeFigureOut">
              <a:rPr lang="es-PE" smtClean="0"/>
              <a:t>29/08/2016</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42ABBE9E-FEFA-4561-ACF1-04DE308CA54C}" type="slidenum">
              <a:rPr lang="es-PE" smtClean="0"/>
              <a:t>‹Nº›</a:t>
            </a:fld>
            <a:endParaRPr lang="es-PE"/>
          </a:p>
        </p:txBody>
      </p:sp>
    </p:spTree>
    <p:extLst>
      <p:ext uri="{BB962C8B-B14F-4D97-AF65-F5344CB8AC3E}">
        <p14:creationId xmlns:p14="http://schemas.microsoft.com/office/powerpoint/2010/main" val="2587850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8D7A898-E3E0-4F67-948B-6D9248ABCD6D}" type="datetimeFigureOut">
              <a:rPr lang="es-PE" smtClean="0"/>
              <a:t>29/08/2016</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42ABBE9E-FEFA-4561-ACF1-04DE308CA54C}" type="slidenum">
              <a:rPr lang="es-PE" smtClean="0"/>
              <a:t>‹Nº›</a:t>
            </a:fld>
            <a:endParaRPr lang="es-PE"/>
          </a:p>
        </p:txBody>
      </p:sp>
    </p:spTree>
    <p:extLst>
      <p:ext uri="{BB962C8B-B14F-4D97-AF65-F5344CB8AC3E}">
        <p14:creationId xmlns:p14="http://schemas.microsoft.com/office/powerpoint/2010/main" val="1590476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D7A898-E3E0-4F67-948B-6D9248ABCD6D}" type="datetimeFigureOut">
              <a:rPr lang="es-PE" smtClean="0"/>
              <a:t>29/08/2016</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ABBE9E-FEFA-4561-ACF1-04DE308CA54C}" type="slidenum">
              <a:rPr lang="es-PE" smtClean="0"/>
              <a:t>‹Nº›</a:t>
            </a:fld>
            <a:endParaRPr lang="es-PE"/>
          </a:p>
        </p:txBody>
      </p:sp>
    </p:spTree>
    <p:extLst>
      <p:ext uri="{BB962C8B-B14F-4D97-AF65-F5344CB8AC3E}">
        <p14:creationId xmlns:p14="http://schemas.microsoft.com/office/powerpoint/2010/main" val="3098573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7.xml"/><Relationship Id="rId5" Type="http://schemas.openxmlformats.org/officeDocument/2006/relationships/image" Target="../media/image5.emf"/><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331640" y="1628800"/>
            <a:ext cx="6768752" cy="523220"/>
          </a:xfrm>
          <a:prstGeom prst="rect">
            <a:avLst/>
          </a:prstGeom>
        </p:spPr>
        <p:txBody>
          <a:bodyPr wrap="square">
            <a:spAutoFit/>
          </a:bodyPr>
          <a:lstStyle/>
          <a:p>
            <a:pPr algn="ctr"/>
            <a:r>
              <a:rPr lang="es-ES" sz="2800" b="1" dirty="0" smtClean="0"/>
              <a:t>Municipalidad Distrital de </a:t>
            </a:r>
            <a:r>
              <a:rPr lang="es-ES" sz="2800" b="1" dirty="0" err="1" smtClean="0"/>
              <a:t>Carabayllo</a:t>
            </a:r>
            <a:endParaRPr lang="es-PE" sz="2400" b="1" dirty="0"/>
          </a:p>
        </p:txBody>
      </p:sp>
      <p:sp>
        <p:nvSpPr>
          <p:cNvPr id="4" name="3 Rectángulo"/>
          <p:cNvSpPr/>
          <p:nvPr/>
        </p:nvSpPr>
        <p:spPr>
          <a:xfrm>
            <a:off x="261423" y="4365104"/>
            <a:ext cx="6768752" cy="400110"/>
          </a:xfrm>
          <a:prstGeom prst="rect">
            <a:avLst/>
          </a:prstGeom>
        </p:spPr>
        <p:txBody>
          <a:bodyPr wrap="square">
            <a:spAutoFit/>
          </a:bodyPr>
          <a:lstStyle/>
          <a:p>
            <a:pPr algn="ctr"/>
            <a:r>
              <a:rPr lang="es-ES" sz="2000" b="1" dirty="0" err="1" smtClean="0"/>
              <a:t>Bladimier</a:t>
            </a:r>
            <a:r>
              <a:rPr lang="es-ES" sz="2000" b="1" dirty="0" smtClean="0"/>
              <a:t> F. Abrill Armas</a:t>
            </a:r>
          </a:p>
        </p:txBody>
      </p:sp>
      <p:sp>
        <p:nvSpPr>
          <p:cNvPr id="5" name="4 Rectángulo"/>
          <p:cNvSpPr/>
          <p:nvPr/>
        </p:nvSpPr>
        <p:spPr>
          <a:xfrm>
            <a:off x="2123728" y="5589240"/>
            <a:ext cx="6768752" cy="400110"/>
          </a:xfrm>
          <a:prstGeom prst="rect">
            <a:avLst/>
          </a:prstGeom>
        </p:spPr>
        <p:txBody>
          <a:bodyPr wrap="square">
            <a:spAutoFit/>
          </a:bodyPr>
          <a:lstStyle/>
          <a:p>
            <a:pPr algn="ctr"/>
            <a:r>
              <a:rPr lang="es-ES" sz="2000" b="1" dirty="0" err="1" smtClean="0"/>
              <a:t>Carabayllo</a:t>
            </a:r>
            <a:r>
              <a:rPr lang="es-ES" sz="2000" b="1" dirty="0" smtClean="0"/>
              <a:t>, 21 de Octubre de 2015</a:t>
            </a:r>
          </a:p>
        </p:txBody>
      </p:sp>
      <p:pic>
        <p:nvPicPr>
          <p:cNvPr id="1026" name="Picture 2" descr="http://cd1.dibujos.net/dibujos/pintar/estudiantes.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8144" y="3645024"/>
            <a:ext cx="1953601" cy="1818203"/>
          </a:xfrm>
          <a:prstGeom prst="rect">
            <a:avLst/>
          </a:prstGeom>
          <a:noFill/>
          <a:extLst>
            <a:ext uri="{909E8E84-426E-40DD-AFC4-6F175D3DCCD1}">
              <a14:hiddenFill xmlns:a14="http://schemas.microsoft.com/office/drawing/2010/main">
                <a:solidFill>
                  <a:srgbClr val="FFFFFF"/>
                </a:solidFill>
              </a14:hiddenFill>
            </a:ext>
          </a:extLst>
        </p:spPr>
      </p:pic>
      <p:sp>
        <p:nvSpPr>
          <p:cNvPr id="7" name="6 Rectángulo"/>
          <p:cNvSpPr/>
          <p:nvPr/>
        </p:nvSpPr>
        <p:spPr>
          <a:xfrm>
            <a:off x="2339752" y="2834933"/>
            <a:ext cx="5616624" cy="954107"/>
          </a:xfrm>
          <a:prstGeom prst="rect">
            <a:avLst/>
          </a:prstGeom>
          <a:solidFill>
            <a:srgbClr val="92D050"/>
          </a:solidFill>
        </p:spPr>
        <p:txBody>
          <a:bodyPr wrap="square">
            <a:spAutoFit/>
          </a:bodyPr>
          <a:lstStyle/>
          <a:p>
            <a:pPr algn="ctr"/>
            <a:r>
              <a:rPr lang="es-ES" sz="2800" b="1" dirty="0" smtClean="0"/>
              <a:t>NORMAS DE GESTIÒN ESCOLAR</a:t>
            </a:r>
          </a:p>
          <a:p>
            <a:pPr algn="ctr"/>
            <a:r>
              <a:rPr lang="es-ES" sz="2800" b="1" dirty="0" smtClean="0"/>
              <a:t>PARTE 1</a:t>
            </a:r>
          </a:p>
        </p:txBody>
      </p:sp>
    </p:spTree>
    <p:extLst>
      <p:ext uri="{BB962C8B-B14F-4D97-AF65-F5344CB8AC3E}">
        <p14:creationId xmlns:p14="http://schemas.microsoft.com/office/powerpoint/2010/main" val="3157740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5940088"/>
          </a:xfrm>
          <a:prstGeom prst="rect">
            <a:avLst/>
          </a:prstGeom>
        </p:spPr>
        <p:txBody>
          <a:bodyPr wrap="square">
            <a:spAutoFit/>
          </a:bodyPr>
          <a:lstStyle/>
          <a:p>
            <a:r>
              <a:rPr lang="es-ES" sz="2000" b="1" dirty="0">
                <a:effectLst>
                  <a:outerShdw blurRad="38100" dist="38100" dir="2700000" algn="tl">
                    <a:srgbClr val="000000">
                      <a:alpha val="43137"/>
                    </a:srgbClr>
                  </a:outerShdw>
                </a:effectLst>
              </a:rPr>
              <a:t>5</a:t>
            </a:r>
            <a:r>
              <a:rPr lang="es-ES" sz="2000" b="1" dirty="0" smtClean="0">
                <a:effectLst>
                  <a:outerShdw blurRad="38100" dist="38100" dir="2700000" algn="tl">
                    <a:srgbClr val="000000">
                      <a:alpha val="43137"/>
                    </a:srgbClr>
                  </a:outerShdw>
                </a:effectLst>
              </a:rPr>
              <a:t>. </a:t>
            </a:r>
            <a:r>
              <a:rPr lang="es-PE" dirty="0" smtClean="0"/>
              <a:t>El</a:t>
            </a:r>
            <a:r>
              <a:rPr lang="es-PE" b="1" dirty="0" smtClean="0"/>
              <a:t> </a:t>
            </a:r>
            <a:r>
              <a:rPr lang="en-US" dirty="0" err="1" smtClean="0"/>
              <a:t>señor</a:t>
            </a:r>
            <a:r>
              <a:rPr lang="en-US" dirty="0" smtClean="0"/>
              <a:t> </a:t>
            </a:r>
            <a:r>
              <a:rPr lang="en-US" dirty="0" err="1"/>
              <a:t>Petrono</a:t>
            </a:r>
            <a:r>
              <a:rPr lang="en-US" dirty="0"/>
              <a:t> Martel </a:t>
            </a:r>
            <a:r>
              <a:rPr lang="en-US" dirty="0" smtClean="0"/>
              <a:t> </a:t>
            </a:r>
            <a:r>
              <a:rPr lang="en-US" dirty="0"/>
              <a:t>padre de </a:t>
            </a:r>
            <a:r>
              <a:rPr lang="en-US" dirty="0" err="1"/>
              <a:t>familia</a:t>
            </a:r>
            <a:r>
              <a:rPr lang="en-US" dirty="0"/>
              <a:t> de la </a:t>
            </a:r>
            <a:r>
              <a:rPr lang="en-US" dirty="0" err="1"/>
              <a:t>Institución</a:t>
            </a:r>
            <a:r>
              <a:rPr lang="en-US" dirty="0"/>
              <a:t> </a:t>
            </a:r>
            <a:r>
              <a:rPr lang="en-US" dirty="0" err="1"/>
              <a:t>Educativa</a:t>
            </a:r>
            <a:r>
              <a:rPr lang="en-US" dirty="0"/>
              <a:t> N° 600 </a:t>
            </a:r>
            <a:r>
              <a:rPr lang="en-US" dirty="0" err="1"/>
              <a:t>presenta</a:t>
            </a:r>
            <a:r>
              <a:rPr lang="en-US" dirty="0"/>
              <a:t> </a:t>
            </a:r>
            <a:r>
              <a:rPr lang="en-US" dirty="0" err="1"/>
              <a:t>una</a:t>
            </a:r>
            <a:r>
              <a:rPr lang="en-US" dirty="0"/>
              <a:t> </a:t>
            </a:r>
            <a:r>
              <a:rPr lang="en-US" dirty="0" err="1"/>
              <a:t>denuncia</a:t>
            </a:r>
            <a:r>
              <a:rPr lang="en-US" dirty="0"/>
              <a:t> </a:t>
            </a:r>
            <a:r>
              <a:rPr lang="en-US" dirty="0" err="1"/>
              <a:t>registrada</a:t>
            </a:r>
            <a:r>
              <a:rPr lang="en-US" dirty="0"/>
              <a:t> con el </a:t>
            </a:r>
            <a:r>
              <a:rPr lang="en-US" dirty="0" err="1"/>
              <a:t>Expediente</a:t>
            </a:r>
            <a:r>
              <a:rPr lang="en-US" dirty="0"/>
              <a:t> N° 024 del 10 de mayo del 2014 </a:t>
            </a:r>
            <a:r>
              <a:rPr lang="en-US" dirty="0" err="1"/>
              <a:t>en</a:t>
            </a:r>
            <a:r>
              <a:rPr lang="en-US" dirty="0"/>
              <a:t> contra del </a:t>
            </a:r>
            <a:r>
              <a:rPr lang="en-US" dirty="0" err="1"/>
              <a:t>profesor</a:t>
            </a:r>
            <a:r>
              <a:rPr lang="en-US" dirty="0"/>
              <a:t> Mario Amoretti Moro, </a:t>
            </a:r>
            <a:r>
              <a:rPr lang="en-US" dirty="0" err="1"/>
              <a:t>por</a:t>
            </a:r>
            <a:r>
              <a:rPr lang="en-US" dirty="0"/>
              <a:t> </a:t>
            </a:r>
            <a:r>
              <a:rPr lang="en-US" dirty="0" err="1"/>
              <a:t>haber</a:t>
            </a:r>
            <a:r>
              <a:rPr lang="en-US" dirty="0"/>
              <a:t> </a:t>
            </a:r>
            <a:r>
              <a:rPr lang="en-US" dirty="0" err="1"/>
              <a:t>incurrido</a:t>
            </a:r>
            <a:r>
              <a:rPr lang="en-US" dirty="0"/>
              <a:t> </a:t>
            </a:r>
            <a:r>
              <a:rPr lang="en-US" dirty="0" err="1"/>
              <a:t>en</a:t>
            </a:r>
            <a:r>
              <a:rPr lang="en-US" dirty="0"/>
              <a:t> </a:t>
            </a:r>
            <a:r>
              <a:rPr lang="en-US" dirty="0" err="1"/>
              <a:t>diez</a:t>
            </a:r>
            <a:r>
              <a:rPr lang="en-US" dirty="0"/>
              <a:t> </a:t>
            </a:r>
            <a:r>
              <a:rPr lang="en-US" dirty="0" err="1"/>
              <a:t>tardanzas</a:t>
            </a:r>
            <a:r>
              <a:rPr lang="en-US" dirty="0"/>
              <a:t> </a:t>
            </a:r>
            <a:r>
              <a:rPr lang="en-US" dirty="0" err="1"/>
              <a:t>injustificadas</a:t>
            </a:r>
            <a:r>
              <a:rPr lang="en-US" dirty="0"/>
              <a:t> entre 10 a 15 </a:t>
            </a:r>
            <a:r>
              <a:rPr lang="en-US" dirty="0" err="1"/>
              <a:t>minutos</a:t>
            </a:r>
            <a:r>
              <a:rPr lang="en-US" dirty="0"/>
              <a:t> </a:t>
            </a:r>
            <a:r>
              <a:rPr lang="en-US" dirty="0" err="1"/>
              <a:t>durante</a:t>
            </a:r>
            <a:r>
              <a:rPr lang="en-US" dirty="0"/>
              <a:t> el </a:t>
            </a:r>
            <a:r>
              <a:rPr lang="en-US" dirty="0" err="1"/>
              <a:t>mes</a:t>
            </a:r>
            <a:r>
              <a:rPr lang="en-US" dirty="0"/>
              <a:t> de </a:t>
            </a:r>
            <a:r>
              <a:rPr lang="en-US" dirty="0" err="1"/>
              <a:t>abril</a:t>
            </a:r>
            <a:r>
              <a:rPr lang="en-US" dirty="0"/>
              <a:t> del </a:t>
            </a:r>
            <a:r>
              <a:rPr lang="en-US" dirty="0" err="1"/>
              <a:t>presente</a:t>
            </a:r>
            <a:r>
              <a:rPr lang="en-US" dirty="0"/>
              <a:t> </a:t>
            </a:r>
            <a:r>
              <a:rPr lang="en-US" dirty="0" err="1"/>
              <a:t>año</a:t>
            </a:r>
            <a:r>
              <a:rPr lang="en-US" dirty="0"/>
              <a:t>, </a:t>
            </a:r>
            <a:r>
              <a:rPr lang="en-US" dirty="0" err="1"/>
              <a:t>específicamente</a:t>
            </a:r>
            <a:r>
              <a:rPr lang="en-US" dirty="0"/>
              <a:t>, </a:t>
            </a:r>
            <a:r>
              <a:rPr lang="en-US" dirty="0" err="1"/>
              <a:t>los</a:t>
            </a:r>
            <a:r>
              <a:rPr lang="en-US" dirty="0"/>
              <a:t> </a:t>
            </a:r>
            <a:r>
              <a:rPr lang="en-US" dirty="0" err="1"/>
              <a:t>días</a:t>
            </a:r>
            <a:r>
              <a:rPr lang="en-US" dirty="0"/>
              <a:t> 1, 2, 3, 4, 7, 8, 9, 10, 11 y 14.</a:t>
            </a:r>
            <a:endParaRPr lang="es-PE" dirty="0"/>
          </a:p>
          <a:p>
            <a:r>
              <a:rPr lang="en-US" dirty="0"/>
              <a:t>Ante </a:t>
            </a:r>
            <a:r>
              <a:rPr lang="en-US" dirty="0" err="1"/>
              <a:t>los</a:t>
            </a:r>
            <a:r>
              <a:rPr lang="en-US" dirty="0"/>
              <a:t> </a:t>
            </a:r>
            <a:r>
              <a:rPr lang="en-US" dirty="0" err="1"/>
              <a:t>hechos</a:t>
            </a:r>
            <a:r>
              <a:rPr lang="en-US" dirty="0"/>
              <a:t> </a:t>
            </a:r>
            <a:r>
              <a:rPr lang="en-US" dirty="0" err="1"/>
              <a:t>denunciados</a:t>
            </a:r>
            <a:r>
              <a:rPr lang="en-US" dirty="0"/>
              <a:t> el Director de la </a:t>
            </a:r>
            <a:r>
              <a:rPr lang="en-US" dirty="0" err="1"/>
              <a:t>Institución</a:t>
            </a:r>
            <a:r>
              <a:rPr lang="en-US" dirty="0"/>
              <a:t> </a:t>
            </a:r>
            <a:r>
              <a:rPr lang="en-US" dirty="0" err="1"/>
              <a:t>Educativa</a:t>
            </a:r>
            <a:r>
              <a:rPr lang="en-US" dirty="0"/>
              <a:t> N° 600, Polo Pasco Soto </a:t>
            </a:r>
            <a:r>
              <a:rPr lang="en-US" dirty="0" err="1"/>
              <a:t>cumplió</a:t>
            </a:r>
            <a:r>
              <a:rPr lang="en-US" dirty="0"/>
              <a:t> con </a:t>
            </a:r>
            <a:r>
              <a:rPr lang="en-US" dirty="0" err="1"/>
              <a:t>alcanzar</a:t>
            </a:r>
            <a:r>
              <a:rPr lang="en-US" dirty="0"/>
              <a:t> </a:t>
            </a:r>
            <a:r>
              <a:rPr lang="en-US" dirty="0" err="1"/>
              <a:t>copia</a:t>
            </a:r>
            <a:r>
              <a:rPr lang="en-US" dirty="0"/>
              <a:t> de la </a:t>
            </a:r>
            <a:r>
              <a:rPr lang="en-US" dirty="0" err="1"/>
              <a:t>denuncia</a:t>
            </a:r>
            <a:r>
              <a:rPr lang="en-US" dirty="0"/>
              <a:t> al </a:t>
            </a:r>
            <a:r>
              <a:rPr lang="en-US" dirty="0" err="1"/>
              <a:t>profesor</a:t>
            </a:r>
            <a:r>
              <a:rPr lang="en-US" dirty="0"/>
              <a:t> Mario Amoretti Moro, </a:t>
            </a:r>
            <a:r>
              <a:rPr lang="en-US" dirty="0" err="1"/>
              <a:t>quien</a:t>
            </a:r>
            <a:r>
              <a:rPr lang="en-US" dirty="0"/>
              <a:t> </a:t>
            </a:r>
            <a:r>
              <a:rPr lang="en-US" dirty="0" err="1"/>
              <a:t>presentó</a:t>
            </a:r>
            <a:r>
              <a:rPr lang="en-US" dirty="0"/>
              <a:t> </a:t>
            </a:r>
            <a:r>
              <a:rPr lang="en-US" dirty="0" err="1"/>
              <a:t>sus</a:t>
            </a:r>
            <a:r>
              <a:rPr lang="en-US" dirty="0"/>
              <a:t> </a:t>
            </a:r>
            <a:r>
              <a:rPr lang="en-US" dirty="0" err="1"/>
              <a:t>descargos</a:t>
            </a:r>
            <a:r>
              <a:rPr lang="en-US" dirty="0"/>
              <a:t> </a:t>
            </a:r>
            <a:r>
              <a:rPr lang="en-US" dirty="0" err="1"/>
              <a:t>señalando</a:t>
            </a:r>
            <a:r>
              <a:rPr lang="en-US" dirty="0"/>
              <a:t> que no </a:t>
            </a:r>
            <a:r>
              <a:rPr lang="en-US" dirty="0" err="1"/>
              <a:t>es</a:t>
            </a:r>
            <a:r>
              <a:rPr lang="en-US" dirty="0"/>
              <a:t> </a:t>
            </a:r>
            <a:r>
              <a:rPr lang="en-US" dirty="0" err="1"/>
              <a:t>posible</a:t>
            </a:r>
            <a:r>
              <a:rPr lang="en-US" dirty="0"/>
              <a:t> que se le </a:t>
            </a:r>
            <a:r>
              <a:rPr lang="en-US" dirty="0" err="1"/>
              <a:t>sancione</a:t>
            </a:r>
            <a:r>
              <a:rPr lang="en-US" dirty="0"/>
              <a:t> </a:t>
            </a:r>
            <a:r>
              <a:rPr lang="en-US" dirty="0" err="1"/>
              <a:t>por</a:t>
            </a:r>
            <a:r>
              <a:rPr lang="en-US" dirty="0"/>
              <a:t> </a:t>
            </a:r>
            <a:r>
              <a:rPr lang="en-US" dirty="0" err="1"/>
              <a:t>sus</a:t>
            </a:r>
            <a:r>
              <a:rPr lang="en-US" dirty="0"/>
              <a:t> </a:t>
            </a:r>
            <a:r>
              <a:rPr lang="en-US" dirty="0" err="1"/>
              <a:t>tardanzas</a:t>
            </a:r>
            <a:r>
              <a:rPr lang="en-US" dirty="0"/>
              <a:t>, </a:t>
            </a:r>
            <a:r>
              <a:rPr lang="en-US" dirty="0" err="1"/>
              <a:t>debido</a:t>
            </a:r>
            <a:r>
              <a:rPr lang="en-US" dirty="0"/>
              <a:t> a que no se le </a:t>
            </a:r>
            <a:r>
              <a:rPr lang="en-US" dirty="0" err="1"/>
              <a:t>puede</a:t>
            </a:r>
            <a:r>
              <a:rPr lang="en-US" dirty="0"/>
              <a:t> </a:t>
            </a:r>
            <a:r>
              <a:rPr lang="en-US" dirty="0" err="1"/>
              <a:t>sancionar</a:t>
            </a:r>
            <a:r>
              <a:rPr lang="en-US" dirty="0"/>
              <a:t> dos </a:t>
            </a:r>
            <a:r>
              <a:rPr lang="en-US" dirty="0" err="1"/>
              <a:t>veces</a:t>
            </a:r>
            <a:r>
              <a:rPr lang="en-US" dirty="0"/>
              <a:t> </a:t>
            </a:r>
            <a:r>
              <a:rPr lang="en-US" dirty="0" err="1"/>
              <a:t>por</a:t>
            </a:r>
            <a:r>
              <a:rPr lang="en-US" dirty="0"/>
              <a:t> </a:t>
            </a:r>
            <a:r>
              <a:rPr lang="en-US" dirty="0" err="1"/>
              <a:t>los</a:t>
            </a:r>
            <a:r>
              <a:rPr lang="en-US" dirty="0"/>
              <a:t> </a:t>
            </a:r>
            <a:r>
              <a:rPr lang="en-US" dirty="0" err="1"/>
              <a:t>mismos</a:t>
            </a:r>
            <a:r>
              <a:rPr lang="en-US" dirty="0"/>
              <a:t> </a:t>
            </a:r>
            <a:r>
              <a:rPr lang="en-US" dirty="0" err="1"/>
              <a:t>hechos</a:t>
            </a:r>
            <a:r>
              <a:rPr lang="en-US" dirty="0"/>
              <a:t>, </a:t>
            </a:r>
            <a:r>
              <a:rPr lang="en-US" dirty="0" err="1"/>
              <a:t>ya</a:t>
            </a:r>
            <a:r>
              <a:rPr lang="en-US" dirty="0"/>
              <a:t> que se le ha </a:t>
            </a:r>
            <a:r>
              <a:rPr lang="en-US" dirty="0" err="1"/>
              <a:t>efectuado</a:t>
            </a:r>
            <a:r>
              <a:rPr lang="en-US" dirty="0"/>
              <a:t> </a:t>
            </a:r>
            <a:r>
              <a:rPr lang="en-US" dirty="0" err="1"/>
              <a:t>los</a:t>
            </a:r>
            <a:r>
              <a:rPr lang="en-US" dirty="0"/>
              <a:t> </a:t>
            </a:r>
            <a:r>
              <a:rPr lang="en-US" dirty="0" err="1"/>
              <a:t>descuentos</a:t>
            </a:r>
            <a:r>
              <a:rPr lang="en-US" dirty="0"/>
              <a:t> </a:t>
            </a:r>
            <a:r>
              <a:rPr lang="en-US" dirty="0" err="1"/>
              <a:t>correspondientes</a:t>
            </a:r>
            <a:r>
              <a:rPr lang="en-US" dirty="0"/>
              <a:t>.</a:t>
            </a:r>
            <a:endParaRPr lang="es-PE" dirty="0"/>
          </a:p>
          <a:p>
            <a:r>
              <a:rPr lang="en-US" dirty="0"/>
              <a:t>Las </a:t>
            </a:r>
            <a:r>
              <a:rPr lang="en-US" dirty="0" err="1"/>
              <a:t>tardanzas</a:t>
            </a:r>
            <a:r>
              <a:rPr lang="en-US" dirty="0"/>
              <a:t> </a:t>
            </a:r>
            <a:r>
              <a:rPr lang="en-US" dirty="0" err="1"/>
              <a:t>injustificadas</a:t>
            </a:r>
            <a:r>
              <a:rPr lang="en-US" dirty="0"/>
              <a:t> se </a:t>
            </a:r>
            <a:r>
              <a:rPr lang="en-US" dirty="0" err="1"/>
              <a:t>pueden</a:t>
            </a:r>
            <a:r>
              <a:rPr lang="en-US" dirty="0"/>
              <a:t> </a:t>
            </a:r>
            <a:r>
              <a:rPr lang="en-US" dirty="0" err="1"/>
              <a:t>comprobar</a:t>
            </a:r>
            <a:r>
              <a:rPr lang="en-US" dirty="0"/>
              <a:t> con el parte de </a:t>
            </a:r>
            <a:r>
              <a:rPr lang="en-US" dirty="0" err="1"/>
              <a:t>asistencia</a:t>
            </a:r>
            <a:r>
              <a:rPr lang="en-US" dirty="0"/>
              <a:t> </a:t>
            </a:r>
            <a:r>
              <a:rPr lang="en-US" dirty="0" err="1"/>
              <a:t>diario</a:t>
            </a:r>
            <a:r>
              <a:rPr lang="en-US" dirty="0"/>
              <a:t> de la </a:t>
            </a:r>
            <a:r>
              <a:rPr lang="en-US" dirty="0" err="1"/>
              <a:t>Institución</a:t>
            </a:r>
            <a:r>
              <a:rPr lang="en-US" dirty="0"/>
              <a:t> </a:t>
            </a:r>
            <a:r>
              <a:rPr lang="en-US" dirty="0" err="1"/>
              <a:t>Educativa</a:t>
            </a:r>
            <a:r>
              <a:rPr lang="en-US" dirty="0"/>
              <a:t>, </a:t>
            </a:r>
            <a:r>
              <a:rPr lang="en-US" dirty="0" err="1"/>
              <a:t>en</a:t>
            </a:r>
            <a:r>
              <a:rPr lang="en-US" dirty="0"/>
              <a:t> la </a:t>
            </a:r>
            <a:r>
              <a:rPr lang="en-US" dirty="0" err="1"/>
              <a:t>cual</a:t>
            </a:r>
            <a:r>
              <a:rPr lang="en-US" dirty="0"/>
              <a:t> se </a:t>
            </a:r>
            <a:r>
              <a:rPr lang="en-US" dirty="0" err="1"/>
              <a:t>puede</a:t>
            </a:r>
            <a:r>
              <a:rPr lang="en-US" dirty="0"/>
              <a:t> </a:t>
            </a:r>
            <a:r>
              <a:rPr lang="en-US" dirty="0" err="1"/>
              <a:t>observar</a:t>
            </a:r>
            <a:r>
              <a:rPr lang="en-US" dirty="0"/>
              <a:t> que </a:t>
            </a:r>
            <a:r>
              <a:rPr lang="en-US" dirty="0" err="1"/>
              <a:t>efectivamente</a:t>
            </a:r>
            <a:r>
              <a:rPr lang="en-US" dirty="0"/>
              <a:t> el </a:t>
            </a:r>
            <a:r>
              <a:rPr lang="en-US" dirty="0" err="1"/>
              <a:t>profesor</a:t>
            </a:r>
            <a:r>
              <a:rPr lang="en-US" dirty="0"/>
              <a:t> Mario Amoretti Moro ha </a:t>
            </a:r>
            <a:r>
              <a:rPr lang="en-US" dirty="0" err="1"/>
              <a:t>llegado</a:t>
            </a:r>
            <a:r>
              <a:rPr lang="en-US" dirty="0"/>
              <a:t> </a:t>
            </a:r>
            <a:r>
              <a:rPr lang="en-US" dirty="0" err="1"/>
              <a:t>tarde</a:t>
            </a:r>
            <a:r>
              <a:rPr lang="en-US" dirty="0"/>
              <a:t> </a:t>
            </a:r>
            <a:r>
              <a:rPr lang="en-US" dirty="0" err="1"/>
              <a:t>los</a:t>
            </a:r>
            <a:r>
              <a:rPr lang="en-US" dirty="0"/>
              <a:t> </a:t>
            </a:r>
            <a:r>
              <a:rPr lang="en-US" dirty="0" err="1"/>
              <a:t>días</a:t>
            </a:r>
            <a:r>
              <a:rPr lang="en-US" dirty="0"/>
              <a:t> 1, 2, 3, 4, 7, 8, 9, 10, 11 y 14 del </a:t>
            </a:r>
            <a:r>
              <a:rPr lang="en-US" dirty="0" err="1"/>
              <a:t>mes</a:t>
            </a:r>
            <a:r>
              <a:rPr lang="en-US" dirty="0"/>
              <a:t> de </a:t>
            </a:r>
            <a:r>
              <a:rPr lang="en-US" dirty="0" err="1"/>
              <a:t>abril</a:t>
            </a:r>
            <a:r>
              <a:rPr lang="en-US" dirty="0"/>
              <a:t> del 2014.</a:t>
            </a:r>
            <a:endParaRPr lang="es-PE" dirty="0"/>
          </a:p>
          <a:p>
            <a:r>
              <a:rPr lang="es-PE" dirty="0"/>
              <a:t>De acuerdo a lo </a:t>
            </a:r>
            <a:r>
              <a:rPr lang="es-PE" dirty="0" smtClean="0"/>
              <a:t>expuesto, ¿qué sanción correspondería imponer al mencionado profesor y quién sería el encargado de efectuar dicha medida?</a:t>
            </a:r>
            <a:endParaRPr lang="es-PE" b="1" dirty="0" smtClean="0"/>
          </a:p>
          <a:p>
            <a:endParaRPr lang="es-PE" dirty="0" smtClean="0"/>
          </a:p>
          <a:p>
            <a:pPr marL="457200" indent="-457200">
              <a:buAutoNum type="alphaLcParenR"/>
            </a:pPr>
            <a:r>
              <a:rPr lang="es-ES" dirty="0" smtClean="0"/>
              <a:t>Amonestación escrita – el director de la IE.</a:t>
            </a:r>
          </a:p>
          <a:p>
            <a:pPr marL="457200" indent="-457200">
              <a:buAutoNum type="alphaLcParenR"/>
            </a:pPr>
            <a:r>
              <a:rPr lang="es-ES" dirty="0" smtClean="0"/>
              <a:t>Suspensión hasta por 30 días – el director de la IE.</a:t>
            </a:r>
          </a:p>
          <a:p>
            <a:pPr marL="457200" indent="-457200">
              <a:buAutoNum type="alphaLcParenR"/>
            </a:pPr>
            <a:r>
              <a:rPr lang="es-ES" dirty="0" smtClean="0"/>
              <a:t>Cese temporal – el director de la UGEL.</a:t>
            </a:r>
          </a:p>
          <a:p>
            <a:pPr marL="457200" indent="-457200">
              <a:buAutoNum type="alphaLcParenR"/>
            </a:pPr>
            <a:r>
              <a:rPr lang="es-ES" dirty="0" smtClean="0"/>
              <a:t>Llamada de atención verbal – el director de  la IE.</a:t>
            </a:r>
          </a:p>
        </p:txBody>
      </p:sp>
    </p:spTree>
    <p:extLst>
      <p:ext uri="{BB962C8B-B14F-4D97-AF65-F5344CB8AC3E}">
        <p14:creationId xmlns:p14="http://schemas.microsoft.com/office/powerpoint/2010/main" val="32247625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548680"/>
            <a:ext cx="8280920" cy="5262979"/>
          </a:xfrm>
          <a:prstGeom prst="rect">
            <a:avLst/>
          </a:prstGeom>
        </p:spPr>
        <p:txBody>
          <a:bodyPr wrap="square">
            <a:spAutoFit/>
          </a:bodyPr>
          <a:lstStyle/>
          <a:p>
            <a:r>
              <a:rPr lang="en-US" sz="1400" b="1" dirty="0" smtClean="0"/>
              <a:t>RESOLUCIÓN </a:t>
            </a:r>
            <a:r>
              <a:rPr lang="en-US" sz="1400" b="1" dirty="0"/>
              <a:t>DIRECTORAL N° 001-2014-IE-600</a:t>
            </a:r>
            <a:endParaRPr lang="es-PE" sz="1400" dirty="0"/>
          </a:p>
          <a:p>
            <a:r>
              <a:rPr lang="en-US" sz="1400" b="1" dirty="0"/>
              <a:t> </a:t>
            </a:r>
            <a:endParaRPr lang="es-PE" sz="1400" dirty="0"/>
          </a:p>
          <a:p>
            <a:r>
              <a:rPr lang="es-PE" sz="1400" b="1" dirty="0"/>
              <a:t>Lima, 28 de mayo del 2014</a:t>
            </a:r>
            <a:endParaRPr lang="es-PE" sz="1400" dirty="0"/>
          </a:p>
          <a:p>
            <a:r>
              <a:rPr lang="es-PE" sz="1400" dirty="0"/>
              <a:t> </a:t>
            </a:r>
          </a:p>
          <a:p>
            <a:r>
              <a:rPr lang="es-PE" sz="1400" b="1" dirty="0"/>
              <a:t>VISTO</a:t>
            </a:r>
            <a:r>
              <a:rPr lang="es-PE" sz="1400" dirty="0"/>
              <a:t>, el Expediente N° 024 del 10 de mayo del 2014 a través del cual el señor </a:t>
            </a:r>
            <a:r>
              <a:rPr lang="es-PE" sz="1400" dirty="0" err="1"/>
              <a:t>Petrono</a:t>
            </a:r>
            <a:r>
              <a:rPr lang="es-PE" sz="1400" dirty="0"/>
              <a:t> Martel denuncia que el profesor Mario </a:t>
            </a:r>
            <a:r>
              <a:rPr lang="es-PE" sz="1400" dirty="0" err="1"/>
              <a:t>Amoretti</a:t>
            </a:r>
            <a:r>
              <a:rPr lang="es-PE" sz="1400" dirty="0"/>
              <a:t> Moro ha llegado tarde a su centro de labores durante 10 días en el mes de abril del presente año.</a:t>
            </a:r>
          </a:p>
          <a:p>
            <a:r>
              <a:rPr lang="es-PE" sz="1400" dirty="0"/>
              <a:t> </a:t>
            </a:r>
          </a:p>
          <a:p>
            <a:r>
              <a:rPr lang="en-US" sz="1400" b="1" dirty="0"/>
              <a:t>CONSIDERANDO</a:t>
            </a:r>
            <a:r>
              <a:rPr lang="en-US" sz="1400" b="1" dirty="0" smtClean="0"/>
              <a:t>:</a:t>
            </a:r>
            <a:endParaRPr lang="es-PE" sz="1400" dirty="0"/>
          </a:p>
          <a:p>
            <a:r>
              <a:rPr lang="es-PE" sz="1400" dirty="0"/>
              <a:t>Que, al profesor Mario </a:t>
            </a:r>
            <a:r>
              <a:rPr lang="es-PE" sz="1400" dirty="0" err="1"/>
              <a:t>Amoretti</a:t>
            </a:r>
            <a:r>
              <a:rPr lang="es-PE" sz="1400" dirty="0"/>
              <a:t> Moro se le imputa haber incurrido en diez tardanzas injustificadas consistentes en 10 a 15 minutos durante el mes de abril del presente año, específicamente, los días 1, 2, 3, 4, 7, 8, 9, 10, 11 y 14</a:t>
            </a:r>
            <a:r>
              <a:rPr lang="es-PE" sz="1400" dirty="0" smtClean="0"/>
              <a:t>.</a:t>
            </a:r>
            <a:endParaRPr lang="es-PE" sz="1400" dirty="0"/>
          </a:p>
          <a:p>
            <a:r>
              <a:rPr lang="es-PE" sz="1400" dirty="0"/>
              <a:t>Que, el profesor Mario </a:t>
            </a:r>
            <a:r>
              <a:rPr lang="es-PE" sz="1400" dirty="0" err="1"/>
              <a:t>Amoretti</a:t>
            </a:r>
            <a:r>
              <a:rPr lang="es-PE" sz="1400" dirty="0"/>
              <a:t> Moro en uso de su derecho de defensa presentó sus descargos indicando que no es posible que se le sancione por estos hechos, debido a que se le ha efectuado los descuentos correspondientes por las tardanzas y se le estaría volviendo a sancionar por los mismos hechos. Las alegaciones del profesor no son amparables, debido a que, según el inciso c) del artículo 88.1° del Reglamento de la Ley de Reforma Magisterial, Ley N° 29944, aprobado por Decreto Supremo N° 004-2013-ED, la sanción se efectúa sin perjuicio del descuento correspondiente.</a:t>
            </a:r>
          </a:p>
          <a:p>
            <a:r>
              <a:rPr lang="es-PE" sz="1400" dirty="0"/>
              <a:t> </a:t>
            </a:r>
          </a:p>
          <a:p>
            <a:r>
              <a:rPr lang="es-PE" sz="1400" dirty="0"/>
              <a:t>Que, habiendo evaluado todo lo actuado se puede establecer que el procesado ha incurrido en la conducta descrita en el inciso c) del artículo 88.1° del Reglamento de la Ley de Reforma Magisterial, Ley N° 29944, aprobado por Decreto Supremo N° 004-2013-ED, lo que se puede probar con el parte de asistencia del 01 al 07 de abril de 2014 de la institución educativa.</a:t>
            </a:r>
          </a:p>
          <a:p>
            <a:r>
              <a:rPr lang="es-PE" sz="1400" dirty="0"/>
              <a:t> </a:t>
            </a:r>
          </a:p>
        </p:txBody>
      </p:sp>
    </p:spTree>
    <p:extLst>
      <p:ext uri="{BB962C8B-B14F-4D97-AF65-F5344CB8AC3E}">
        <p14:creationId xmlns:p14="http://schemas.microsoft.com/office/powerpoint/2010/main" val="42281825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548680"/>
            <a:ext cx="8280920" cy="6093976"/>
          </a:xfrm>
          <a:prstGeom prst="rect">
            <a:avLst/>
          </a:prstGeom>
        </p:spPr>
        <p:txBody>
          <a:bodyPr wrap="square">
            <a:spAutoFit/>
          </a:bodyPr>
          <a:lstStyle/>
          <a:p>
            <a:r>
              <a:rPr lang="es-PE" sz="1400" dirty="0"/>
              <a:t> </a:t>
            </a:r>
          </a:p>
          <a:p>
            <a:r>
              <a:rPr lang="es-PE" sz="1400" dirty="0"/>
              <a:t>Que, el profesor Mario </a:t>
            </a:r>
            <a:r>
              <a:rPr lang="es-PE" sz="1400" dirty="0" err="1"/>
              <a:t>Amoretti</a:t>
            </a:r>
            <a:r>
              <a:rPr lang="es-PE" sz="1400" dirty="0"/>
              <a:t> Moro con su conducta ha transgredido su deber estipulado en el inciso e) del artículo 40° de la Ley de Reforma Magisterial, Ley N° 29944</a:t>
            </a:r>
            <a:r>
              <a:rPr lang="es-PE" sz="1400" dirty="0" smtClean="0"/>
              <a:t>.</a:t>
            </a:r>
            <a:endParaRPr lang="es-PE" sz="1400" dirty="0"/>
          </a:p>
          <a:p>
            <a:r>
              <a:rPr lang="es-PE" sz="1400" dirty="0"/>
              <a:t>Que, además se puede establecer que en la conducta del procesado se observan condiciones que determinan su gravedad, según el inciso e) del artículo 78° del Reglamento de la Ley de Reforma Magisterial, Ley N° 29944, aprobado por Decreto Supremo N° 004-2013, puesto que al llegar tarde a la institución educativa entre 10 y 15 minutos ha impedido que por ese tiempo y durante 10 días se imparta clases a los estudiantes, por lo tanto, la falta no puede ser considerada como leve.</a:t>
            </a:r>
          </a:p>
          <a:p>
            <a:r>
              <a:rPr lang="es-PE" sz="1400" dirty="0"/>
              <a:t> </a:t>
            </a:r>
          </a:p>
          <a:p>
            <a:r>
              <a:rPr lang="es-PE" sz="1400" dirty="0"/>
              <a:t>Que, en consecuencia, se debe aplicar lo establecido en el artículo 47° de la Ley de Reforma Magisterial, Ley N° 29944 y sancionar al procesado con suspensión en el cargo de 5 días sin goce de remuneraciones.</a:t>
            </a:r>
          </a:p>
          <a:p>
            <a:r>
              <a:rPr lang="es-PE" sz="1400" dirty="0"/>
              <a:t> </a:t>
            </a:r>
          </a:p>
          <a:p>
            <a:r>
              <a:rPr lang="es-PE" sz="1400" dirty="0"/>
              <a:t>De conformidad con las facultades conferidas por la Ley de Reforma Magisterial, Ley N° 29944 y su Reglamento.</a:t>
            </a:r>
          </a:p>
          <a:p>
            <a:r>
              <a:rPr lang="es-PE" sz="1400" dirty="0"/>
              <a:t> </a:t>
            </a:r>
          </a:p>
          <a:p>
            <a:r>
              <a:rPr lang="es-PE" sz="1400" b="1" dirty="0"/>
              <a:t>SE RESUELVE</a:t>
            </a:r>
            <a:r>
              <a:rPr lang="es-PE" sz="1400" b="1" dirty="0" smtClean="0"/>
              <a:t>:</a:t>
            </a:r>
            <a:endParaRPr lang="es-PE" sz="1400" dirty="0"/>
          </a:p>
          <a:p>
            <a:r>
              <a:rPr lang="es-PE" sz="1400" b="1" dirty="0"/>
              <a:t>ARTÍCULO N° 01.- SANCIONAR</a:t>
            </a:r>
            <a:r>
              <a:rPr lang="es-PE" sz="1400" dirty="0"/>
              <a:t> al profesor Mario </a:t>
            </a:r>
            <a:r>
              <a:rPr lang="es-PE" sz="1400" dirty="0" err="1"/>
              <a:t>Amoretti</a:t>
            </a:r>
            <a:r>
              <a:rPr lang="es-PE" sz="1400" dirty="0"/>
              <a:t> Moro con suspensión sin goce de remuneraciones por el periodo de 05 días de suspensión sin goce de remuneraciones.</a:t>
            </a:r>
          </a:p>
          <a:p>
            <a:r>
              <a:rPr lang="es-PE" sz="1400" dirty="0"/>
              <a:t> </a:t>
            </a:r>
          </a:p>
          <a:p>
            <a:r>
              <a:rPr lang="es-PE" sz="1400" b="1" dirty="0"/>
              <a:t>ARTÍCULO N° 02.- NOTIFICAR</a:t>
            </a:r>
            <a:r>
              <a:rPr lang="es-PE" sz="1400" dirty="0"/>
              <a:t> al profesor Mario </a:t>
            </a:r>
            <a:r>
              <a:rPr lang="es-PE" sz="1400" dirty="0" err="1"/>
              <a:t>Amoretti</a:t>
            </a:r>
            <a:r>
              <a:rPr lang="es-PE" sz="1400" dirty="0"/>
              <a:t> Moro con la presente Resolución Directoral.</a:t>
            </a:r>
          </a:p>
          <a:p>
            <a:r>
              <a:rPr lang="es-PE" sz="1400" dirty="0"/>
              <a:t> </a:t>
            </a:r>
          </a:p>
          <a:p>
            <a:r>
              <a:rPr lang="es-PE" sz="1400" b="1" dirty="0"/>
              <a:t>ARTÍCULO N° 03.- REMÍTASE</a:t>
            </a:r>
            <a:r>
              <a:rPr lang="es-PE" sz="1400" dirty="0"/>
              <a:t> la presente Resolución Directoral a la UGEL 25, con la finalidad de que tome conocimiento de la sanción impuesta para que proceda a ejecutarla.</a:t>
            </a:r>
          </a:p>
          <a:p>
            <a:r>
              <a:rPr lang="es-PE" sz="1400" dirty="0"/>
              <a:t> </a:t>
            </a:r>
          </a:p>
          <a:p>
            <a:r>
              <a:rPr lang="es-PE" sz="1400" b="1" dirty="0"/>
              <a:t>Regístrese y comuníquese</a:t>
            </a:r>
            <a:endParaRPr lang="es-PE" sz="1400" dirty="0"/>
          </a:p>
          <a:p>
            <a:r>
              <a:rPr lang="es-PE" b="1" dirty="0"/>
              <a:t> </a:t>
            </a:r>
            <a:endParaRPr lang="es-PE" dirty="0"/>
          </a:p>
          <a:p>
            <a:r>
              <a:rPr lang="es-PE" b="1" dirty="0"/>
              <a:t> </a:t>
            </a:r>
            <a:endParaRPr lang="es-PE" dirty="0"/>
          </a:p>
          <a:p>
            <a:endParaRPr lang="es-ES" dirty="0" smtClean="0"/>
          </a:p>
        </p:txBody>
      </p:sp>
    </p:spTree>
    <p:extLst>
      <p:ext uri="{BB962C8B-B14F-4D97-AF65-F5344CB8AC3E}">
        <p14:creationId xmlns:p14="http://schemas.microsoft.com/office/powerpoint/2010/main" val="22619987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4 Rectángulo"/>
          <p:cNvSpPr/>
          <p:nvPr/>
        </p:nvSpPr>
        <p:spPr>
          <a:xfrm>
            <a:off x="1043608" y="620688"/>
            <a:ext cx="7272808" cy="2246769"/>
          </a:xfrm>
          <a:prstGeom prst="rect">
            <a:avLst/>
          </a:prstGeom>
        </p:spPr>
        <p:txBody>
          <a:bodyPr wrap="square">
            <a:spAutoFit/>
          </a:bodyPr>
          <a:lstStyle/>
          <a:p>
            <a:r>
              <a:rPr lang="es-PE" sz="2000" b="1" dirty="0"/>
              <a:t>6</a:t>
            </a:r>
            <a:r>
              <a:rPr lang="es-PE" sz="2000" b="1" dirty="0" smtClean="0"/>
              <a:t>. ¿Quién es responsable del registro y control de la asistencia; así como de la permanencia del personal docente?</a:t>
            </a:r>
          </a:p>
          <a:p>
            <a:endParaRPr lang="es-ES" sz="2000" b="1" dirty="0"/>
          </a:p>
          <a:p>
            <a:pPr marL="457200" indent="-457200">
              <a:buAutoNum type="alphaLcParenR"/>
            </a:pPr>
            <a:r>
              <a:rPr lang="es-ES" sz="2000" b="1" dirty="0" smtClean="0"/>
              <a:t>El Director.</a:t>
            </a:r>
          </a:p>
          <a:p>
            <a:pPr marL="457200" indent="-457200">
              <a:buAutoNum type="alphaLcParenR"/>
            </a:pPr>
            <a:r>
              <a:rPr lang="es-ES" sz="2000" b="1" dirty="0" smtClean="0"/>
              <a:t>El Subdirector.</a:t>
            </a:r>
          </a:p>
          <a:p>
            <a:pPr marL="457200" indent="-457200">
              <a:buAutoNum type="alphaLcParenR"/>
            </a:pPr>
            <a:r>
              <a:rPr lang="es-ES" sz="2000" b="1" dirty="0" smtClean="0"/>
              <a:t>El personal jerárquico.</a:t>
            </a:r>
          </a:p>
          <a:p>
            <a:pPr marL="457200" indent="-457200">
              <a:buAutoNum type="alphaLcParenR"/>
            </a:pPr>
            <a:r>
              <a:rPr lang="es-ES" sz="2000" b="1" dirty="0" smtClean="0"/>
              <a:t>El CONEI.</a:t>
            </a:r>
            <a:endParaRPr lang="es-ES" sz="2000" dirty="0" smtClean="0"/>
          </a:p>
        </p:txBody>
      </p:sp>
    </p:spTree>
    <p:extLst>
      <p:ext uri="{BB962C8B-B14F-4D97-AF65-F5344CB8AC3E}">
        <p14:creationId xmlns:p14="http://schemas.microsoft.com/office/powerpoint/2010/main" val="21531095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836712"/>
            <a:ext cx="7560840" cy="2862322"/>
          </a:xfrm>
          <a:prstGeom prst="rect">
            <a:avLst/>
          </a:prstGeom>
          <a:solidFill>
            <a:schemeClr val="accent3">
              <a:lumMod val="20000"/>
              <a:lumOff val="80000"/>
            </a:schemeClr>
          </a:solidFill>
          <a:ln w="25400">
            <a:solidFill>
              <a:schemeClr val="tx1"/>
            </a:solidFill>
          </a:ln>
        </p:spPr>
        <p:txBody>
          <a:bodyPr wrap="square" rtlCol="0">
            <a:spAutoFit/>
          </a:bodyPr>
          <a:lstStyle/>
          <a:p>
            <a:r>
              <a:rPr lang="es-ES" b="1" dirty="0" smtClean="0"/>
              <a:t>“</a:t>
            </a:r>
            <a:r>
              <a:rPr lang="es-PE" b="1" dirty="0"/>
              <a:t>Artículo 3º.- Del Registro y Control de Asistencia de </a:t>
            </a:r>
            <a:r>
              <a:rPr lang="es-PE" b="1" dirty="0" smtClean="0"/>
              <a:t>Docentes</a:t>
            </a:r>
          </a:p>
          <a:p>
            <a:r>
              <a:rPr lang="es-PE" b="1" dirty="0" smtClean="0"/>
              <a:t>(…)</a:t>
            </a:r>
          </a:p>
          <a:p>
            <a:r>
              <a:rPr lang="es-PE" b="1" dirty="0"/>
              <a:t>a.   El control de asistencia y permanencia del personal docente es responsabilidad del Director, sin excluir la que corresponda al docente.</a:t>
            </a:r>
          </a:p>
          <a:p>
            <a:r>
              <a:rPr lang="es-PE" b="1" dirty="0"/>
              <a:t>b.  Es responsabilidad del personal directivo jerárquico y docente, concurrir puntualmente y observar los horarios establecidos, debiendo obligatoriamente, registrar su asistencia al ingreso y salida al centro de labores, mediante el sistema de control utilizado (tarjetas o libro legalizado)</a:t>
            </a:r>
            <a:r>
              <a:rPr lang="es-PE" dirty="0"/>
              <a:t>.</a:t>
            </a:r>
            <a:r>
              <a:rPr lang="es-PE" b="1" dirty="0" smtClean="0"/>
              <a:t>”</a:t>
            </a:r>
          </a:p>
          <a:p>
            <a:endParaRPr lang="es-PE" dirty="0" smtClean="0"/>
          </a:p>
          <a:p>
            <a:pPr algn="ctr"/>
            <a:r>
              <a:rPr lang="es-ES" b="1" dirty="0" smtClean="0"/>
              <a:t>D.S. 008-2006-ED</a:t>
            </a:r>
            <a:endParaRPr lang="es-PE" b="1" dirty="0"/>
          </a:p>
        </p:txBody>
      </p:sp>
    </p:spTree>
    <p:extLst>
      <p:ext uri="{BB962C8B-B14F-4D97-AF65-F5344CB8AC3E}">
        <p14:creationId xmlns:p14="http://schemas.microsoft.com/office/powerpoint/2010/main" val="13464525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p:cNvSpPr/>
          <p:nvPr/>
        </p:nvSpPr>
        <p:spPr>
          <a:xfrm>
            <a:off x="683568" y="404664"/>
            <a:ext cx="7560840" cy="2369880"/>
          </a:xfrm>
          <a:prstGeom prst="rect">
            <a:avLst/>
          </a:prstGeom>
        </p:spPr>
        <p:txBody>
          <a:bodyPr wrap="square">
            <a:spAutoFit/>
          </a:bodyPr>
          <a:lstStyle/>
          <a:p>
            <a:r>
              <a:rPr lang="es-PE" sz="2000" b="1" dirty="0"/>
              <a:t>7</a:t>
            </a:r>
            <a:r>
              <a:rPr lang="es-PE" sz="2000" b="1" dirty="0" smtClean="0"/>
              <a:t>.  ¿Cuál es la jornada mínima de trabajo pedagógico semanal – mensual del docente de primaria, con cargo de profesor de aula?</a:t>
            </a:r>
          </a:p>
          <a:p>
            <a:endParaRPr lang="es-PE" sz="2800" dirty="0"/>
          </a:p>
          <a:p>
            <a:pPr marL="457200" lvl="0" indent="-457200">
              <a:buAutoNum type="alphaLcParenR"/>
            </a:pPr>
            <a:r>
              <a:rPr lang="es-ES" sz="2000" dirty="0" smtClean="0"/>
              <a:t>25 horas.</a:t>
            </a:r>
          </a:p>
          <a:p>
            <a:pPr marL="457200" lvl="0" indent="-457200">
              <a:buAutoNum type="alphaLcParenR"/>
            </a:pPr>
            <a:r>
              <a:rPr lang="es-ES" sz="2000" dirty="0" smtClean="0"/>
              <a:t>30 horas.</a:t>
            </a:r>
          </a:p>
          <a:p>
            <a:pPr marL="457200" lvl="0" indent="-457200">
              <a:buAutoNum type="alphaLcParenR"/>
            </a:pPr>
            <a:r>
              <a:rPr lang="es-ES" sz="2000" dirty="0" smtClean="0"/>
              <a:t>35 horas.</a:t>
            </a:r>
          </a:p>
          <a:p>
            <a:pPr marL="457200" lvl="0" indent="-457200">
              <a:buAutoNum type="alphaLcParenR"/>
            </a:pPr>
            <a:r>
              <a:rPr lang="es-ES" sz="2000" dirty="0" smtClean="0"/>
              <a:t>26 horas.</a:t>
            </a:r>
            <a:endParaRPr lang="es-PE" sz="2000" dirty="0"/>
          </a:p>
        </p:txBody>
      </p:sp>
    </p:spTree>
    <p:extLst>
      <p:ext uri="{BB962C8B-B14F-4D97-AF65-F5344CB8AC3E}">
        <p14:creationId xmlns:p14="http://schemas.microsoft.com/office/powerpoint/2010/main" val="10992977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836712"/>
            <a:ext cx="7560840" cy="3416320"/>
          </a:xfrm>
          <a:prstGeom prst="rect">
            <a:avLst/>
          </a:prstGeom>
          <a:solidFill>
            <a:schemeClr val="accent3">
              <a:lumMod val="20000"/>
              <a:lumOff val="80000"/>
            </a:schemeClr>
          </a:solidFill>
          <a:ln w="25400">
            <a:solidFill>
              <a:schemeClr val="tx1"/>
            </a:solidFill>
          </a:ln>
        </p:spPr>
        <p:txBody>
          <a:bodyPr wrap="square" rtlCol="0">
            <a:spAutoFit/>
          </a:bodyPr>
          <a:lstStyle/>
          <a:p>
            <a:r>
              <a:rPr lang="es-ES" b="1" dirty="0" smtClean="0"/>
              <a:t>“</a:t>
            </a:r>
            <a:r>
              <a:rPr lang="es-PE" b="1" dirty="0"/>
              <a:t>Artículo 3º.- Del Registro y Control de Asistencia de </a:t>
            </a:r>
            <a:r>
              <a:rPr lang="es-PE" b="1" dirty="0" smtClean="0"/>
              <a:t>Docentes</a:t>
            </a:r>
          </a:p>
          <a:p>
            <a:r>
              <a:rPr lang="es-PE" b="1" dirty="0" smtClean="0"/>
              <a:t>(…)</a:t>
            </a:r>
          </a:p>
          <a:p>
            <a:r>
              <a:rPr lang="es-PE" b="1" dirty="0"/>
              <a:t>e.   La jornada mínima de trabajo pedagógico semanal mensual del profesorado del Área de </a:t>
            </a:r>
            <a:r>
              <a:rPr lang="es-PE" b="1" dirty="0" smtClean="0"/>
              <a:t>la Docencia</a:t>
            </a:r>
            <a:r>
              <a:rPr lang="es-PE" b="1" dirty="0"/>
              <a:t>, en los diferentes niveles y modalidad del Sistema Educativo es el siguiente:</a:t>
            </a:r>
          </a:p>
          <a:p>
            <a:r>
              <a:rPr lang="es-PE" b="1" dirty="0"/>
              <a:t>o	Educación Inicial, Primaria y Especial: 30 horas de trabajo pedagógico.</a:t>
            </a:r>
          </a:p>
          <a:p>
            <a:r>
              <a:rPr lang="es-PE" b="1" dirty="0"/>
              <a:t>o	Educación Secundaria y Ocupacional: 24 horas de trabajo pedagógico. De </a:t>
            </a:r>
            <a:r>
              <a:rPr lang="es-PE" b="1" dirty="0" smtClean="0"/>
              <a:t>existir disponibilidad </a:t>
            </a:r>
            <a:r>
              <a:rPr lang="es-PE" b="1" dirty="0"/>
              <a:t>de horas de clases presupuestadas, podrá extenderse hasta un </a:t>
            </a:r>
            <a:r>
              <a:rPr lang="es-PE" b="1" dirty="0" smtClean="0"/>
              <a:t>máximo de </a:t>
            </a:r>
            <a:r>
              <a:rPr lang="es-PE" b="1" dirty="0"/>
              <a:t>30 horas de trabajo pedagógico</a:t>
            </a:r>
            <a:r>
              <a:rPr lang="es-PE" b="1" dirty="0" smtClean="0"/>
              <a:t>.”</a:t>
            </a:r>
          </a:p>
          <a:p>
            <a:endParaRPr lang="es-PE" dirty="0" smtClean="0"/>
          </a:p>
          <a:p>
            <a:pPr algn="ctr"/>
            <a:r>
              <a:rPr lang="es-ES" b="1" dirty="0" smtClean="0"/>
              <a:t>D.S. 008-2006-ED</a:t>
            </a:r>
            <a:endParaRPr lang="es-PE" b="1" dirty="0"/>
          </a:p>
        </p:txBody>
      </p:sp>
    </p:spTree>
    <p:extLst>
      <p:ext uri="{BB962C8B-B14F-4D97-AF65-F5344CB8AC3E}">
        <p14:creationId xmlns:p14="http://schemas.microsoft.com/office/powerpoint/2010/main" val="3868843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2 Rectángulo"/>
          <p:cNvSpPr/>
          <p:nvPr/>
        </p:nvSpPr>
        <p:spPr>
          <a:xfrm>
            <a:off x="1691680" y="260648"/>
            <a:ext cx="7128792" cy="461665"/>
          </a:xfrm>
          <a:prstGeom prst="rect">
            <a:avLst/>
          </a:prstGeom>
          <a:solidFill>
            <a:schemeClr val="accent2">
              <a:lumMod val="40000"/>
              <a:lumOff val="60000"/>
            </a:schemeClr>
          </a:solidFill>
        </p:spPr>
        <p:txBody>
          <a:bodyPr wrap="square">
            <a:spAutoFit/>
          </a:bodyPr>
          <a:lstStyle/>
          <a:p>
            <a:pPr algn="ctr"/>
            <a:r>
              <a:rPr lang="es-ES" sz="2400" b="1" dirty="0" smtClean="0"/>
              <a:t>PERMANENCIA EN LA IE</a:t>
            </a:r>
            <a:endParaRPr lang="es-PE" sz="2800" dirty="0"/>
          </a:p>
        </p:txBody>
      </p:sp>
      <p:pic>
        <p:nvPicPr>
          <p:cNvPr id="5" name="Imagen 4"/>
          <p:cNvPicPr>
            <a:picLocks noChangeAspect="1"/>
          </p:cNvPicPr>
          <p:nvPr/>
        </p:nvPicPr>
        <p:blipFill>
          <a:blip r:embed="rId2"/>
          <a:stretch>
            <a:fillRect/>
          </a:stretch>
        </p:blipFill>
        <p:spPr>
          <a:xfrm>
            <a:off x="620398" y="972873"/>
            <a:ext cx="3303530" cy="1880063"/>
          </a:xfrm>
          <a:prstGeom prst="rect">
            <a:avLst/>
          </a:prstGeom>
        </p:spPr>
      </p:pic>
      <p:pic>
        <p:nvPicPr>
          <p:cNvPr id="6" name="Imagen 5"/>
          <p:cNvPicPr>
            <a:picLocks noChangeAspect="1"/>
          </p:cNvPicPr>
          <p:nvPr/>
        </p:nvPicPr>
        <p:blipFill>
          <a:blip r:embed="rId3"/>
          <a:stretch>
            <a:fillRect/>
          </a:stretch>
        </p:blipFill>
        <p:spPr>
          <a:xfrm>
            <a:off x="5508104" y="934906"/>
            <a:ext cx="3303530" cy="2350078"/>
          </a:xfrm>
          <a:prstGeom prst="rect">
            <a:avLst/>
          </a:prstGeom>
        </p:spPr>
      </p:pic>
      <p:pic>
        <p:nvPicPr>
          <p:cNvPr id="7" name="Imagen 6"/>
          <p:cNvPicPr>
            <a:picLocks noChangeAspect="1"/>
          </p:cNvPicPr>
          <p:nvPr/>
        </p:nvPicPr>
        <p:blipFill>
          <a:blip r:embed="rId4"/>
          <a:stretch>
            <a:fillRect/>
          </a:stretch>
        </p:blipFill>
        <p:spPr>
          <a:xfrm>
            <a:off x="683568" y="3493153"/>
            <a:ext cx="3621177" cy="1880063"/>
          </a:xfrm>
          <a:prstGeom prst="rect">
            <a:avLst/>
          </a:prstGeom>
        </p:spPr>
      </p:pic>
      <p:pic>
        <p:nvPicPr>
          <p:cNvPr id="8" name="Imagen 7"/>
          <p:cNvPicPr>
            <a:picLocks noChangeAspect="1"/>
          </p:cNvPicPr>
          <p:nvPr/>
        </p:nvPicPr>
        <p:blipFill>
          <a:blip r:embed="rId5"/>
          <a:stretch>
            <a:fillRect/>
          </a:stretch>
        </p:blipFill>
        <p:spPr>
          <a:xfrm>
            <a:off x="5580112" y="3861048"/>
            <a:ext cx="3621177" cy="1753032"/>
          </a:xfrm>
          <a:prstGeom prst="rect">
            <a:avLst/>
          </a:prstGeom>
        </p:spPr>
      </p:pic>
    </p:spTree>
    <p:extLst>
      <p:ext uri="{BB962C8B-B14F-4D97-AF65-F5344CB8AC3E}">
        <p14:creationId xmlns:p14="http://schemas.microsoft.com/office/powerpoint/2010/main" val="129186218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p:cNvSpPr/>
          <p:nvPr/>
        </p:nvSpPr>
        <p:spPr>
          <a:xfrm>
            <a:off x="539552" y="349488"/>
            <a:ext cx="8064896" cy="3170099"/>
          </a:xfrm>
          <a:prstGeom prst="rect">
            <a:avLst/>
          </a:prstGeom>
        </p:spPr>
        <p:txBody>
          <a:bodyPr wrap="square">
            <a:spAutoFit/>
          </a:bodyPr>
          <a:lstStyle/>
          <a:p>
            <a:r>
              <a:rPr lang="es-ES" sz="2000" b="1" dirty="0"/>
              <a:t>8</a:t>
            </a:r>
            <a:r>
              <a:rPr lang="es-ES" sz="2000" b="1" dirty="0" smtClean="0"/>
              <a:t>. ¿En qué consiste el trabajo del docente durante las horas efectivas de clase programadas en la Calendarización?</a:t>
            </a:r>
            <a:endParaRPr lang="es-PE" sz="2000" b="1" dirty="0" smtClean="0"/>
          </a:p>
          <a:p>
            <a:endParaRPr lang="es-ES" sz="2000" b="1" dirty="0"/>
          </a:p>
          <a:p>
            <a:pPr marL="457200" indent="-457200">
              <a:buAutoNum type="alphaLcParenR"/>
            </a:pPr>
            <a:r>
              <a:rPr lang="es-ES" sz="2000" b="1" dirty="0" smtClean="0"/>
              <a:t>En conducir los procesos pedagógicos, coordinar con sus pares, atender a los PP FF y realizar trabajos de carácter institucional.</a:t>
            </a:r>
          </a:p>
          <a:p>
            <a:pPr marL="457200" indent="-457200">
              <a:buAutoNum type="alphaLcParenR"/>
            </a:pPr>
            <a:r>
              <a:rPr lang="es-ES" sz="2000" b="1" dirty="0" smtClean="0"/>
              <a:t>En realizar actividades pedagógicas con los estudiantes, coordinar con sus pares e implementar proyectos de innovación. </a:t>
            </a:r>
          </a:p>
          <a:p>
            <a:pPr marL="457200" indent="-457200">
              <a:buAutoNum type="alphaLcParenR"/>
            </a:pPr>
            <a:r>
              <a:rPr lang="es-ES" sz="2000" b="1" dirty="0" smtClean="0"/>
              <a:t>En dictar clases dentro del aula.</a:t>
            </a:r>
          </a:p>
          <a:p>
            <a:pPr marL="457200" indent="-457200">
              <a:buAutoNum type="alphaLcParenR"/>
            </a:pPr>
            <a:r>
              <a:rPr lang="es-ES" sz="2000" b="1" dirty="0" smtClean="0"/>
              <a:t>En realizar actividades de carácter pedagógico con los estudiantes dentro y fuera del aula.</a:t>
            </a:r>
          </a:p>
        </p:txBody>
      </p:sp>
    </p:spTree>
    <p:extLst>
      <p:ext uri="{BB962C8B-B14F-4D97-AF65-F5344CB8AC3E}">
        <p14:creationId xmlns:p14="http://schemas.microsoft.com/office/powerpoint/2010/main" val="294532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836712"/>
            <a:ext cx="7560840" cy="3416320"/>
          </a:xfrm>
          <a:prstGeom prst="rect">
            <a:avLst/>
          </a:prstGeom>
          <a:solidFill>
            <a:schemeClr val="accent3">
              <a:lumMod val="20000"/>
              <a:lumOff val="80000"/>
            </a:schemeClr>
          </a:solidFill>
          <a:ln w="25400">
            <a:solidFill>
              <a:schemeClr val="tx1"/>
            </a:solidFill>
          </a:ln>
        </p:spPr>
        <p:txBody>
          <a:bodyPr wrap="square" rtlCol="0">
            <a:spAutoFit/>
          </a:bodyPr>
          <a:lstStyle/>
          <a:p>
            <a:r>
              <a:rPr lang="es-ES" b="1" dirty="0" smtClean="0"/>
              <a:t>“</a:t>
            </a:r>
            <a:r>
              <a:rPr lang="es-PE" b="1" dirty="0"/>
              <a:t>Artículo 3º.- Del Registro y Control de Asistencia de </a:t>
            </a:r>
            <a:r>
              <a:rPr lang="es-PE" b="1" dirty="0" smtClean="0"/>
              <a:t>Docentes</a:t>
            </a:r>
          </a:p>
          <a:p>
            <a:r>
              <a:rPr lang="es-PE" b="1" dirty="0" smtClean="0"/>
              <a:t>(…)</a:t>
            </a:r>
          </a:p>
          <a:p>
            <a:r>
              <a:rPr lang="es-PE" b="1" dirty="0"/>
              <a:t>c.   La asistencia y permanencia de los docentes esta en función a las horas efectivas de trabajo, que comprende la labor con los alumnos en el aula y fuera de ella en actividades de carácter pedagógico, en cumplimiento de lo previsto en la programación curricular</a:t>
            </a:r>
          </a:p>
          <a:p>
            <a:r>
              <a:rPr lang="es-PE" b="1" dirty="0"/>
              <a:t>d.  El Director de la Institución Educativa, bajo responsabilidad, informa cada fin de mes a la Unidad de Gestión Educativa Local correspondiente, las inasistencias y tardanzas del personal docente, para los descuentos y sanciones pertinentes conforme a ley.</a:t>
            </a:r>
            <a:r>
              <a:rPr lang="es-PE" b="1" dirty="0" smtClean="0"/>
              <a:t>”</a:t>
            </a:r>
          </a:p>
          <a:p>
            <a:endParaRPr lang="es-PE" dirty="0" smtClean="0"/>
          </a:p>
          <a:p>
            <a:pPr algn="ctr"/>
            <a:r>
              <a:rPr lang="es-ES" b="1" dirty="0" smtClean="0"/>
              <a:t>D.S. 008-2006-ED</a:t>
            </a:r>
            <a:endParaRPr lang="es-PE" b="1" dirty="0"/>
          </a:p>
        </p:txBody>
      </p:sp>
    </p:spTree>
    <p:extLst>
      <p:ext uri="{BB962C8B-B14F-4D97-AF65-F5344CB8AC3E}">
        <p14:creationId xmlns:p14="http://schemas.microsoft.com/office/powerpoint/2010/main" val="207545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2246769"/>
          </a:xfrm>
          <a:prstGeom prst="rect">
            <a:avLst/>
          </a:prstGeom>
        </p:spPr>
        <p:txBody>
          <a:bodyPr wrap="square">
            <a:spAutoFit/>
          </a:bodyPr>
          <a:lstStyle/>
          <a:p>
            <a:r>
              <a:rPr lang="es-ES" sz="2000" b="1" dirty="0" smtClean="0">
                <a:effectLst>
                  <a:outerShdw blurRad="38100" dist="38100" dir="2700000" algn="tl">
                    <a:srgbClr val="000000">
                      <a:alpha val="43137"/>
                    </a:srgbClr>
                  </a:outerShdw>
                </a:effectLst>
              </a:rPr>
              <a:t>1.  </a:t>
            </a:r>
            <a:r>
              <a:rPr lang="es-ES" sz="2000" b="1" dirty="0" smtClean="0"/>
              <a:t>¿Qué consecuencias acarrea el incumplimiento de las funciones del director respecto a la aplicación de la normativa legal vigente?</a:t>
            </a:r>
          </a:p>
          <a:p>
            <a:endParaRPr lang="es-ES" sz="2000" b="1" dirty="0"/>
          </a:p>
          <a:p>
            <a:pPr marL="457200" indent="-457200">
              <a:buAutoNum type="alphaLcParenR"/>
            </a:pPr>
            <a:r>
              <a:rPr lang="es-ES" sz="2000" b="1" dirty="0" smtClean="0"/>
              <a:t>Bajos niveles en logro de aprendizaje.</a:t>
            </a:r>
          </a:p>
          <a:p>
            <a:pPr marL="457200" indent="-457200">
              <a:buAutoNum type="alphaLcParenR"/>
            </a:pPr>
            <a:r>
              <a:rPr lang="es-ES" sz="2000" b="1" dirty="0" smtClean="0"/>
              <a:t>Destitución del cargo.</a:t>
            </a:r>
          </a:p>
          <a:p>
            <a:pPr marL="457200" indent="-457200">
              <a:buAutoNum type="alphaLcParenR"/>
            </a:pPr>
            <a:r>
              <a:rPr lang="es-ES" sz="2000" b="1" dirty="0" smtClean="0"/>
              <a:t>Responsabilidad administrativa funcional.</a:t>
            </a:r>
          </a:p>
          <a:p>
            <a:pPr marL="457200" indent="-457200">
              <a:buAutoNum type="alphaLcParenR"/>
            </a:pPr>
            <a:r>
              <a:rPr lang="es-ES" sz="2000" b="1" dirty="0" smtClean="0"/>
              <a:t>La aplicación de sanciones por parte del Estado.</a:t>
            </a:r>
          </a:p>
        </p:txBody>
      </p:sp>
    </p:spTree>
    <p:extLst>
      <p:ext uri="{BB962C8B-B14F-4D97-AF65-F5344CB8AC3E}">
        <p14:creationId xmlns:p14="http://schemas.microsoft.com/office/powerpoint/2010/main" val="2213149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7 Rectángulo"/>
          <p:cNvSpPr/>
          <p:nvPr/>
        </p:nvSpPr>
        <p:spPr>
          <a:xfrm>
            <a:off x="755576" y="502801"/>
            <a:ext cx="7560840" cy="584775"/>
          </a:xfrm>
          <a:prstGeom prst="rect">
            <a:avLst/>
          </a:prstGeom>
          <a:solidFill>
            <a:schemeClr val="accent5">
              <a:lumMod val="60000"/>
              <a:lumOff val="40000"/>
            </a:schemeClr>
          </a:solidFill>
        </p:spPr>
        <p:txBody>
          <a:bodyPr wrap="square">
            <a:spAutoFit/>
          </a:bodyPr>
          <a:lstStyle/>
          <a:p>
            <a:pPr algn="ctr">
              <a:buNone/>
            </a:pPr>
            <a:r>
              <a:rPr lang="es-ES" sz="3200" b="1" dirty="0" smtClean="0"/>
              <a:t>HORAS EFECTIVAS PERDIDAS EN LA IE</a:t>
            </a:r>
          </a:p>
        </p:txBody>
      </p:sp>
      <p:pic>
        <p:nvPicPr>
          <p:cNvPr id="3" name="Imagen 2"/>
          <p:cNvPicPr>
            <a:picLocks noChangeAspect="1"/>
          </p:cNvPicPr>
          <p:nvPr/>
        </p:nvPicPr>
        <p:blipFill>
          <a:blip r:embed="rId2"/>
          <a:stretch>
            <a:fillRect/>
          </a:stretch>
        </p:blipFill>
        <p:spPr>
          <a:xfrm>
            <a:off x="1946349" y="1484784"/>
            <a:ext cx="4713883" cy="1905469"/>
          </a:xfrm>
          <a:prstGeom prst="rect">
            <a:avLst/>
          </a:prstGeom>
        </p:spPr>
      </p:pic>
      <p:pic>
        <p:nvPicPr>
          <p:cNvPr id="4" name="Imagen 3"/>
          <p:cNvPicPr>
            <a:picLocks noChangeAspect="1"/>
          </p:cNvPicPr>
          <p:nvPr/>
        </p:nvPicPr>
        <p:blipFill>
          <a:blip r:embed="rId3"/>
          <a:stretch>
            <a:fillRect/>
          </a:stretch>
        </p:blipFill>
        <p:spPr>
          <a:xfrm>
            <a:off x="779293" y="3751852"/>
            <a:ext cx="7585413" cy="2845500"/>
          </a:xfrm>
          <a:prstGeom prst="rect">
            <a:avLst/>
          </a:prstGeom>
        </p:spPr>
      </p:pic>
    </p:spTree>
    <p:extLst>
      <p:ext uri="{BB962C8B-B14F-4D97-AF65-F5344CB8AC3E}">
        <p14:creationId xmlns:p14="http://schemas.microsoft.com/office/powerpoint/2010/main" val="2168650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2 Rectángulo"/>
          <p:cNvSpPr/>
          <p:nvPr/>
        </p:nvSpPr>
        <p:spPr>
          <a:xfrm>
            <a:off x="539552" y="349488"/>
            <a:ext cx="8064896" cy="2554545"/>
          </a:xfrm>
          <a:prstGeom prst="rect">
            <a:avLst/>
          </a:prstGeom>
        </p:spPr>
        <p:txBody>
          <a:bodyPr wrap="square">
            <a:spAutoFit/>
          </a:bodyPr>
          <a:lstStyle/>
          <a:p>
            <a:r>
              <a:rPr lang="es-ES" sz="2000" b="1" dirty="0"/>
              <a:t>9</a:t>
            </a:r>
            <a:r>
              <a:rPr lang="es-ES" sz="2000" b="1" dirty="0" smtClean="0"/>
              <a:t>.  ¿De qué manera el Director, puede cautelar el cumplimiento de la labor efectiva del docente? </a:t>
            </a:r>
          </a:p>
          <a:p>
            <a:endParaRPr lang="es-ES" sz="2000" b="1" dirty="0" smtClean="0"/>
          </a:p>
          <a:p>
            <a:endParaRPr lang="es-ES" sz="2000" b="1" dirty="0"/>
          </a:p>
          <a:p>
            <a:pPr marL="457200" indent="-457200">
              <a:buAutoNum type="alphaLcParenR"/>
            </a:pPr>
            <a:r>
              <a:rPr lang="es-ES" sz="2000" b="1" dirty="0" smtClean="0"/>
              <a:t>Desde su oficina, verificando el Libro de Asistencia.</a:t>
            </a:r>
          </a:p>
          <a:p>
            <a:pPr marL="457200" indent="-457200">
              <a:buAutoNum type="alphaLcParenR"/>
            </a:pPr>
            <a:r>
              <a:rPr lang="es-ES" sz="2000" b="1" dirty="0" smtClean="0"/>
              <a:t>Solicitando informes de los coordinadores de grado.</a:t>
            </a:r>
          </a:p>
          <a:p>
            <a:pPr marL="457200" indent="-457200">
              <a:buAutoNum type="alphaLcParenR"/>
            </a:pPr>
            <a:r>
              <a:rPr lang="es-ES" sz="2000" b="1" dirty="0" smtClean="0"/>
              <a:t>Monitoreando permanentemente las aulas.</a:t>
            </a:r>
          </a:p>
          <a:p>
            <a:pPr marL="457200" indent="-457200">
              <a:buAutoNum type="alphaLcParenR"/>
            </a:pPr>
            <a:r>
              <a:rPr lang="es-ES" sz="2000" b="1" dirty="0" smtClean="0"/>
              <a:t>Visando las programaciones curriculares.</a:t>
            </a:r>
            <a:endParaRPr lang="es-ES" sz="2000" dirty="0" smtClean="0"/>
          </a:p>
        </p:txBody>
      </p:sp>
    </p:spTree>
    <p:extLst>
      <p:ext uri="{BB962C8B-B14F-4D97-AF65-F5344CB8AC3E}">
        <p14:creationId xmlns:p14="http://schemas.microsoft.com/office/powerpoint/2010/main" val="331903464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836712"/>
            <a:ext cx="7560840" cy="2308324"/>
          </a:xfrm>
          <a:prstGeom prst="rect">
            <a:avLst/>
          </a:prstGeom>
          <a:solidFill>
            <a:schemeClr val="accent3">
              <a:lumMod val="20000"/>
              <a:lumOff val="80000"/>
            </a:schemeClr>
          </a:solidFill>
          <a:ln w="25400">
            <a:solidFill>
              <a:schemeClr val="tx1"/>
            </a:solidFill>
          </a:ln>
        </p:spPr>
        <p:txBody>
          <a:bodyPr wrap="square" rtlCol="0">
            <a:spAutoFit/>
          </a:bodyPr>
          <a:lstStyle/>
          <a:p>
            <a:r>
              <a:rPr lang="es-ES" b="1" dirty="0" smtClean="0"/>
              <a:t>“</a:t>
            </a:r>
            <a:r>
              <a:rPr lang="es-PE" b="1" dirty="0"/>
              <a:t>Artículo 3º.- Del Registro y Control de Asistencia de </a:t>
            </a:r>
            <a:r>
              <a:rPr lang="es-PE" b="1" dirty="0" smtClean="0"/>
              <a:t>Docentes</a:t>
            </a:r>
          </a:p>
          <a:p>
            <a:r>
              <a:rPr lang="es-PE" b="1" dirty="0" smtClean="0"/>
              <a:t>(…)</a:t>
            </a:r>
          </a:p>
          <a:p>
            <a:r>
              <a:rPr lang="es-PE" b="1" dirty="0"/>
              <a:t>f.	Los Consejos Educativos Institucionales conjuntamente con el Director de las instituciones educativas cautelan el control de asistencia de los profesores, el cumplimiento de la labor efectiva del docente y la veracidad de la información.</a:t>
            </a:r>
            <a:r>
              <a:rPr lang="es-PE" b="1" dirty="0" smtClean="0"/>
              <a:t>”</a:t>
            </a:r>
          </a:p>
          <a:p>
            <a:endParaRPr lang="es-PE" dirty="0" smtClean="0"/>
          </a:p>
          <a:p>
            <a:pPr algn="ctr"/>
            <a:r>
              <a:rPr lang="es-ES" b="1" dirty="0" smtClean="0"/>
              <a:t>D.S. 008-2006-ED</a:t>
            </a:r>
            <a:endParaRPr lang="es-PE" b="1" dirty="0"/>
          </a:p>
        </p:txBody>
      </p:sp>
    </p:spTree>
    <p:extLst>
      <p:ext uri="{BB962C8B-B14F-4D97-AF65-F5344CB8AC3E}">
        <p14:creationId xmlns:p14="http://schemas.microsoft.com/office/powerpoint/2010/main" val="223484007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3 Rectángulo"/>
          <p:cNvSpPr/>
          <p:nvPr/>
        </p:nvSpPr>
        <p:spPr>
          <a:xfrm>
            <a:off x="611560" y="332656"/>
            <a:ext cx="8136904" cy="2862322"/>
          </a:xfrm>
          <a:prstGeom prst="rect">
            <a:avLst/>
          </a:prstGeom>
        </p:spPr>
        <p:txBody>
          <a:bodyPr wrap="square">
            <a:spAutoFit/>
          </a:bodyPr>
          <a:lstStyle/>
          <a:p>
            <a:r>
              <a:rPr lang="es-ES" sz="2000" b="1" dirty="0" smtClean="0"/>
              <a:t>10.  Según el </a:t>
            </a:r>
            <a:r>
              <a:rPr lang="es-ES" sz="2000" b="1" dirty="0" err="1" smtClean="0"/>
              <a:t>MBDDir</a:t>
            </a:r>
            <a:r>
              <a:rPr lang="es-ES" sz="2000" b="1" dirty="0" smtClean="0"/>
              <a:t>, con respecto a los CGE 4; 5 y 6, el Director de la IE debe exhibir el siguiente desempeño:</a:t>
            </a:r>
          </a:p>
          <a:p>
            <a:endParaRPr lang="es-ES" sz="2000" b="1" dirty="0" smtClean="0"/>
          </a:p>
          <a:p>
            <a:pPr marL="457200" indent="-457200">
              <a:buAutoNum type="alphaLcParenR"/>
            </a:pPr>
            <a:r>
              <a:rPr lang="es-ES" sz="2000" dirty="0" smtClean="0"/>
              <a:t>Monitorear y orientar  el uso de estrategias pedagógicas, el uso óptimo del tiempo y de recursos y materiales educativos.</a:t>
            </a:r>
          </a:p>
          <a:p>
            <a:pPr marL="457200" indent="-457200">
              <a:buAutoNum type="alphaLcParenR"/>
            </a:pPr>
            <a:r>
              <a:rPr lang="es-ES" sz="2000" dirty="0" smtClean="0"/>
              <a:t>Propicia la práctica docente basada en el trabajo colaborativo.</a:t>
            </a:r>
          </a:p>
          <a:p>
            <a:pPr marL="457200" indent="-457200">
              <a:buAutoNum type="alphaLcParenR"/>
            </a:pPr>
            <a:r>
              <a:rPr lang="es-ES" sz="2000" dirty="0" smtClean="0"/>
              <a:t>Monitorea y orienta el proceso de evaluación de los aprendizajes.</a:t>
            </a:r>
          </a:p>
          <a:p>
            <a:pPr marL="457200" indent="-457200">
              <a:buAutoNum type="alphaLcParenR"/>
            </a:pPr>
            <a:r>
              <a:rPr lang="es-ES" sz="2000" dirty="0" smtClean="0"/>
              <a:t>Orienta y promueve la participación del equipo docente en los </a:t>
            </a:r>
            <a:r>
              <a:rPr lang="es-ES" sz="2000" dirty="0" err="1" smtClean="0"/>
              <a:t>proceos</a:t>
            </a:r>
            <a:r>
              <a:rPr lang="es-ES" sz="2000" dirty="0" smtClean="0"/>
              <a:t> de planificación curricular.</a:t>
            </a:r>
          </a:p>
        </p:txBody>
      </p:sp>
    </p:spTree>
    <p:extLst>
      <p:ext uri="{BB962C8B-B14F-4D97-AF65-F5344CB8AC3E}">
        <p14:creationId xmlns:p14="http://schemas.microsoft.com/office/powerpoint/2010/main" val="32197520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899592" y="836712"/>
            <a:ext cx="7560840" cy="1754326"/>
          </a:xfrm>
          <a:prstGeom prst="rect">
            <a:avLst/>
          </a:prstGeom>
          <a:solidFill>
            <a:schemeClr val="accent3">
              <a:lumMod val="20000"/>
              <a:lumOff val="80000"/>
            </a:schemeClr>
          </a:solidFill>
          <a:ln w="25400">
            <a:solidFill>
              <a:schemeClr val="tx1"/>
            </a:solidFill>
          </a:ln>
        </p:spPr>
        <p:txBody>
          <a:bodyPr wrap="square" rtlCol="0">
            <a:spAutoFit/>
          </a:bodyPr>
          <a:lstStyle/>
          <a:p>
            <a:r>
              <a:rPr lang="es-ES" b="1" dirty="0" smtClean="0"/>
              <a:t>“Desempeño 20.- Monitorea y orienta el uso de estrategias y recursos metodológicos, así como el uso efectivo del tiempo y materiales educativos, en función de las metas de aprendizaje de los estudiantes y considerando la atención de sus necesidades específicas.</a:t>
            </a:r>
            <a:r>
              <a:rPr lang="es-PE" b="1" dirty="0" smtClean="0"/>
              <a:t>”</a:t>
            </a:r>
          </a:p>
          <a:p>
            <a:pPr lvl="0" algn="just"/>
            <a:endParaRPr lang="es-PE" dirty="0" smtClean="0"/>
          </a:p>
          <a:p>
            <a:pPr algn="ctr"/>
            <a:r>
              <a:rPr lang="es-ES" b="1" dirty="0" smtClean="0"/>
              <a:t>Marco del Buen Desempeño del Directivo</a:t>
            </a:r>
            <a:endParaRPr lang="es-PE" b="1" dirty="0"/>
          </a:p>
        </p:txBody>
      </p:sp>
    </p:spTree>
    <p:extLst>
      <p:ext uri="{BB962C8B-B14F-4D97-AF65-F5344CB8AC3E}">
        <p14:creationId xmlns:p14="http://schemas.microsoft.com/office/powerpoint/2010/main" val="6964996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5016758"/>
          </a:xfrm>
          <a:prstGeom prst="rect">
            <a:avLst/>
          </a:prstGeom>
        </p:spPr>
        <p:txBody>
          <a:bodyPr wrap="square">
            <a:spAutoFit/>
          </a:bodyPr>
          <a:lstStyle/>
          <a:p>
            <a:r>
              <a:rPr lang="es-ES" sz="2000" b="1" dirty="0" smtClean="0">
                <a:effectLst>
                  <a:outerShdw blurRad="38100" dist="38100" dir="2700000" algn="tl">
                    <a:srgbClr val="000000">
                      <a:alpha val="43137"/>
                    </a:srgbClr>
                  </a:outerShdw>
                </a:effectLst>
              </a:rPr>
              <a:t>11. ¿En qué casos, el director debe separar del servicio al profesor como medida preventiva y dar cuenta al director/a de la UGEL?</a:t>
            </a:r>
          </a:p>
          <a:p>
            <a:r>
              <a:rPr lang="es-ES" sz="2000" b="1" dirty="0" smtClean="0">
                <a:effectLst>
                  <a:outerShdw blurRad="38100" dist="38100" dir="2700000" algn="tl">
                    <a:srgbClr val="000000">
                      <a:alpha val="43137"/>
                    </a:srgbClr>
                  </a:outerShdw>
                </a:effectLst>
              </a:rPr>
              <a:t>Cuando exista denuncia judicial o administrativa por los presuntos delitos de:</a:t>
            </a:r>
            <a:endParaRPr lang="es-ES" sz="2000" b="1" dirty="0" smtClean="0"/>
          </a:p>
          <a:p>
            <a:endParaRPr lang="es-ES" sz="2000" b="1" dirty="0" smtClean="0"/>
          </a:p>
          <a:p>
            <a:pPr marL="514350" indent="-514350">
              <a:buAutoNum type="romanUcPeriod"/>
            </a:pPr>
            <a:r>
              <a:rPr lang="es-ES" sz="2000" b="1" dirty="0"/>
              <a:t>Violación contra la libertad sexual.</a:t>
            </a:r>
            <a:endParaRPr lang="es-ES" sz="2000" b="1" dirty="0" smtClean="0"/>
          </a:p>
          <a:p>
            <a:pPr marL="514350" indent="-514350">
              <a:buAutoNum type="romanUcPeriod"/>
            </a:pPr>
            <a:r>
              <a:rPr lang="es-ES" sz="2000" b="1" dirty="0"/>
              <a:t>Hostigamiento sexual en agravio de </a:t>
            </a:r>
            <a:r>
              <a:rPr lang="es-ES" sz="2000" b="1" dirty="0" smtClean="0"/>
              <a:t>un estudiante.</a:t>
            </a:r>
          </a:p>
          <a:p>
            <a:pPr marL="514350" indent="-514350">
              <a:buAutoNum type="romanUcPeriod"/>
            </a:pPr>
            <a:r>
              <a:rPr lang="es-ES" sz="2000" b="1" dirty="0" smtClean="0"/>
              <a:t>Apología al terrorismo.</a:t>
            </a:r>
          </a:p>
          <a:p>
            <a:pPr marL="514350" indent="-514350">
              <a:buAutoNum type="romanUcPeriod"/>
            </a:pPr>
            <a:r>
              <a:rPr lang="es-ES" sz="2000" b="1" dirty="0" smtClean="0"/>
              <a:t>Delitos de terrorismo y sus formas agravadas.</a:t>
            </a:r>
          </a:p>
          <a:p>
            <a:pPr marL="514350" indent="-514350">
              <a:buAutoNum type="romanUcPeriod"/>
            </a:pPr>
            <a:r>
              <a:rPr lang="es-ES" sz="2000" b="1" dirty="0"/>
              <a:t>Corrupción de funcionarios</a:t>
            </a:r>
            <a:r>
              <a:rPr lang="es-ES" sz="2000" b="1" dirty="0" smtClean="0"/>
              <a:t>.</a:t>
            </a:r>
          </a:p>
          <a:p>
            <a:pPr marL="514350" indent="-514350">
              <a:buAutoNum type="romanUcPeriod"/>
            </a:pPr>
            <a:r>
              <a:rPr lang="es-ES" sz="2000" b="1" dirty="0" smtClean="0"/>
              <a:t>Tráfico ilícito de drogas.</a:t>
            </a:r>
          </a:p>
          <a:p>
            <a:pPr marL="514350" indent="-514350">
              <a:buAutoNum type="romanUcPeriod"/>
            </a:pPr>
            <a:r>
              <a:rPr lang="es-ES" sz="2000" b="1" dirty="0" smtClean="0"/>
              <a:t>Actos de violencia que atenten contra los derechos fundamentales y contra el patrimonio.</a:t>
            </a:r>
          </a:p>
          <a:p>
            <a:pPr marL="514350" indent="-514350">
              <a:buAutoNum type="romanUcPeriod"/>
            </a:pPr>
            <a:r>
              <a:rPr lang="es-ES" sz="2000" b="1" dirty="0"/>
              <a:t>Impedir el normal desarrollo del servicio educativo.</a:t>
            </a:r>
            <a:endParaRPr lang="es-ES" sz="2000" b="1" dirty="0" smtClean="0"/>
          </a:p>
          <a:p>
            <a:endParaRPr lang="es-ES" sz="2000" b="1" dirty="0"/>
          </a:p>
          <a:p>
            <a:r>
              <a:rPr lang="es-ES" sz="2000" b="1" dirty="0" smtClean="0"/>
              <a:t>   a) Todas    b) </a:t>
            </a:r>
            <a:r>
              <a:rPr lang="es-ES" sz="2000" b="1" dirty="0"/>
              <a:t>I</a:t>
            </a:r>
            <a:r>
              <a:rPr lang="es-ES" sz="2000" b="1" dirty="0" smtClean="0"/>
              <a:t>, II y III    c) I, II, IV, V y VII    d) II, III, IV, V y VIII</a:t>
            </a:r>
          </a:p>
        </p:txBody>
      </p:sp>
    </p:spTree>
    <p:extLst>
      <p:ext uri="{BB962C8B-B14F-4D97-AF65-F5344CB8AC3E}">
        <p14:creationId xmlns:p14="http://schemas.microsoft.com/office/powerpoint/2010/main" val="13617417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Rectángulo"/>
          <p:cNvSpPr/>
          <p:nvPr/>
        </p:nvSpPr>
        <p:spPr>
          <a:xfrm>
            <a:off x="1691680" y="260648"/>
            <a:ext cx="7128792" cy="830997"/>
          </a:xfrm>
          <a:prstGeom prst="rect">
            <a:avLst/>
          </a:prstGeom>
          <a:solidFill>
            <a:schemeClr val="accent2">
              <a:lumMod val="40000"/>
              <a:lumOff val="60000"/>
            </a:schemeClr>
          </a:solidFill>
        </p:spPr>
        <p:txBody>
          <a:bodyPr wrap="square">
            <a:spAutoFit/>
          </a:bodyPr>
          <a:lstStyle/>
          <a:p>
            <a:pPr algn="ctr"/>
            <a:r>
              <a:rPr lang="es-ES" sz="2400" b="1" dirty="0" smtClean="0"/>
              <a:t>SEPARACIÓN DEL DOCENTE COMO MEDIDA REVENTIVA </a:t>
            </a:r>
            <a:endParaRPr lang="es-PE" sz="2800" dirty="0"/>
          </a:p>
        </p:txBody>
      </p:sp>
      <p:sp>
        <p:nvSpPr>
          <p:cNvPr id="6" name="5 Rectángulo"/>
          <p:cNvSpPr/>
          <p:nvPr/>
        </p:nvSpPr>
        <p:spPr>
          <a:xfrm>
            <a:off x="1043608" y="1650280"/>
            <a:ext cx="7128792" cy="5386090"/>
          </a:xfrm>
          <a:prstGeom prst="rect">
            <a:avLst/>
          </a:prstGeom>
          <a:solidFill>
            <a:schemeClr val="accent5">
              <a:lumMod val="40000"/>
              <a:lumOff val="60000"/>
            </a:schemeClr>
          </a:solidFill>
        </p:spPr>
        <p:txBody>
          <a:bodyPr wrap="square">
            <a:spAutoFit/>
          </a:bodyPr>
          <a:lstStyle/>
          <a:p>
            <a:pPr algn="just"/>
            <a:r>
              <a:rPr lang="es-ES" sz="2000" b="1" dirty="0" smtClean="0"/>
              <a:t>Artículo 44. Medidas preventivas</a:t>
            </a:r>
          </a:p>
          <a:p>
            <a:pPr algn="just"/>
            <a:r>
              <a:rPr lang="es-ES" sz="2000" b="1" dirty="0" smtClean="0"/>
              <a:t>El director de la institución educativa separa preventivamente al profesor y da cuenta al Director de la Unidad de Gestión Educativa Local (UGEL), cuando exista denuncia administrativa o judicial  contra éste, por los presuntos delitos de violación contra la libertad sexual, hostigamiento sexual en agravio de un estudiante, apología del terrorismo, delitos de terrorismo y sus formas agravadas, delitos de corrupción de funcionarios, delitos de tráfico ilícito de drogas; así como de incurrir en actos de violencia que atenten contra los derechos fundamentales de la persona y contra el patrimonio, que impiden el normal funcionamiento de los servicios públicos.</a:t>
            </a:r>
          </a:p>
          <a:p>
            <a:pPr algn="just"/>
            <a:r>
              <a:rPr lang="es-ES" sz="2000" b="1" dirty="0" smtClean="0"/>
              <a:t>La separación preventiva concluye al término del proceso </a:t>
            </a:r>
            <a:r>
              <a:rPr lang="es-ES" sz="2000" b="1" dirty="0" err="1" smtClean="0"/>
              <a:t>admiistrativo</a:t>
            </a:r>
            <a:r>
              <a:rPr lang="es-ES" sz="2000" b="1" dirty="0" smtClean="0"/>
              <a:t> o judicial correspondiente.</a:t>
            </a:r>
          </a:p>
          <a:p>
            <a:pPr algn="just"/>
            <a:endParaRPr lang="es-ES" sz="2400" b="1" dirty="0" smtClean="0"/>
          </a:p>
          <a:p>
            <a:pPr algn="ctr"/>
            <a:r>
              <a:rPr lang="es-ES" sz="2000" b="1" dirty="0" err="1" smtClean="0"/>
              <a:t>Articulos</a:t>
            </a:r>
            <a:r>
              <a:rPr lang="es-ES" sz="2000" b="1" dirty="0" smtClean="0"/>
              <a:t> 44º de la LRM 29944.</a:t>
            </a:r>
          </a:p>
          <a:p>
            <a:pPr algn="ctr"/>
            <a:endParaRPr lang="es-PE" sz="2000" b="1" dirty="0"/>
          </a:p>
        </p:txBody>
      </p:sp>
    </p:spTree>
    <p:extLst>
      <p:ext uri="{BB962C8B-B14F-4D97-AF65-F5344CB8AC3E}">
        <p14:creationId xmlns:p14="http://schemas.microsoft.com/office/powerpoint/2010/main" val="14126422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5663089"/>
          </a:xfrm>
          <a:prstGeom prst="rect">
            <a:avLst/>
          </a:prstGeom>
        </p:spPr>
        <p:txBody>
          <a:bodyPr wrap="square">
            <a:spAutoFit/>
          </a:bodyPr>
          <a:lstStyle/>
          <a:p>
            <a:r>
              <a:rPr lang="es-ES" sz="2000" b="1" dirty="0" smtClean="0">
                <a:effectLst>
                  <a:outerShdw blurRad="38100" dist="38100" dir="2700000" algn="tl">
                    <a:srgbClr val="000000">
                      <a:alpha val="43137"/>
                    </a:srgbClr>
                  </a:outerShdw>
                </a:effectLst>
              </a:rPr>
              <a:t>12. </a:t>
            </a:r>
            <a:r>
              <a:rPr lang="es-PE" b="1" dirty="0"/>
              <a:t>La madre de familia María </a:t>
            </a:r>
            <a:r>
              <a:rPr lang="es-PE" b="1" dirty="0" err="1"/>
              <a:t>Cahua</a:t>
            </a:r>
            <a:r>
              <a:rPr lang="es-PE" b="1" dirty="0"/>
              <a:t> </a:t>
            </a:r>
            <a:r>
              <a:rPr lang="es-PE" b="1" dirty="0" err="1"/>
              <a:t>Ulce</a:t>
            </a:r>
            <a:r>
              <a:rPr lang="es-PE" b="1" dirty="0"/>
              <a:t> presenta una denuncia en la Dirección de la Institución Educativa N° 600, registrada con el Expediente N° 023 del 27 de marzo del 2014, en contra del profesor de Educación Física Carlo Bravo </a:t>
            </a:r>
            <a:r>
              <a:rPr lang="es-PE" b="1" dirty="0" err="1"/>
              <a:t>Ramses</a:t>
            </a:r>
            <a:r>
              <a:rPr lang="es-PE" b="1" dirty="0"/>
              <a:t> por haber besado en la boca y realizado tocamientos indebidos en sus partes íntimas a su menor hija de iniciales M.P.C. de 14 años de edad. Entre los documentos presentados por la madre de familia consta la copia de la denuncia penal presentada en la Fiscalía Provincial Penal en contra del profesor Carlo Bravo </a:t>
            </a:r>
            <a:r>
              <a:rPr lang="es-PE" b="1" dirty="0" err="1"/>
              <a:t>Ramses</a:t>
            </a:r>
            <a:r>
              <a:rPr lang="es-PE" b="1" dirty="0"/>
              <a:t> por el delito de violación a la libertad sexual, actos contra el pudor en perjuicio de la menor de iniciales M.P.C.</a:t>
            </a:r>
          </a:p>
          <a:p>
            <a:r>
              <a:rPr lang="es-PE" b="1" dirty="0"/>
              <a:t>Los hechos denunciados por la señora María </a:t>
            </a:r>
            <a:r>
              <a:rPr lang="es-PE" b="1" dirty="0" err="1"/>
              <a:t>Cahua</a:t>
            </a:r>
            <a:r>
              <a:rPr lang="es-PE" b="1" dirty="0"/>
              <a:t> </a:t>
            </a:r>
            <a:r>
              <a:rPr lang="es-PE" b="1" dirty="0" err="1"/>
              <a:t>Ulce</a:t>
            </a:r>
            <a:r>
              <a:rPr lang="es-PE" b="1" dirty="0"/>
              <a:t> habrían ocurrido al interior de la Institución Educativa N° 600 que pertenece a la UGEL 25, cuyo Director es Juanito Pérez Cuya.</a:t>
            </a:r>
          </a:p>
          <a:p>
            <a:r>
              <a:rPr lang="es-PE" b="1" dirty="0"/>
              <a:t>De acuerdo a lo expuesto indique el documento mediante el cual </a:t>
            </a:r>
            <a:r>
              <a:rPr lang="es-PE" b="1" dirty="0" smtClean="0"/>
              <a:t>se adopta </a:t>
            </a:r>
            <a:r>
              <a:rPr lang="es-PE" b="1" dirty="0"/>
              <a:t>la medida preventiva de separación y el documento a través del cual pone en conocimiento de est</a:t>
            </a:r>
            <a:r>
              <a:rPr lang="es-PE" dirty="0"/>
              <a:t>a </a:t>
            </a:r>
            <a:r>
              <a:rPr lang="es-PE" b="1" dirty="0"/>
              <a:t>decisión a la </a:t>
            </a:r>
            <a:r>
              <a:rPr lang="es-PE" b="1" dirty="0" smtClean="0"/>
              <a:t>UGEL,</a:t>
            </a:r>
            <a:endParaRPr lang="es-PE" dirty="0" smtClean="0"/>
          </a:p>
          <a:p>
            <a:endParaRPr lang="es-PE" dirty="0" smtClean="0"/>
          </a:p>
          <a:p>
            <a:pPr marL="457200" indent="-457200">
              <a:buAutoNum type="alphaLcParenR"/>
            </a:pPr>
            <a:r>
              <a:rPr lang="es-ES" dirty="0" err="1" smtClean="0"/>
              <a:t>Memorandum</a:t>
            </a:r>
            <a:r>
              <a:rPr lang="es-ES" dirty="0" smtClean="0"/>
              <a:t> – Oficio.</a:t>
            </a:r>
          </a:p>
          <a:p>
            <a:pPr marL="457200" indent="-457200">
              <a:buAutoNum type="alphaLcParenR"/>
            </a:pPr>
            <a:r>
              <a:rPr lang="es-ES" dirty="0" smtClean="0"/>
              <a:t>Acta – Oficio.</a:t>
            </a:r>
          </a:p>
          <a:p>
            <a:pPr marL="457200" indent="-457200">
              <a:buAutoNum type="alphaLcParenR"/>
            </a:pPr>
            <a:r>
              <a:rPr lang="es-ES" dirty="0" smtClean="0"/>
              <a:t>Oficio – Informe</a:t>
            </a:r>
          </a:p>
          <a:p>
            <a:pPr marL="457200" indent="-457200">
              <a:buAutoNum type="alphaLcParenR"/>
            </a:pPr>
            <a:r>
              <a:rPr lang="es-ES" dirty="0" smtClean="0"/>
              <a:t>Resolución - Oficio </a:t>
            </a:r>
          </a:p>
        </p:txBody>
      </p:sp>
    </p:spTree>
    <p:extLst>
      <p:ext uri="{BB962C8B-B14F-4D97-AF65-F5344CB8AC3E}">
        <p14:creationId xmlns:p14="http://schemas.microsoft.com/office/powerpoint/2010/main" val="232520787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6001643"/>
          </a:xfrm>
          <a:prstGeom prst="rect">
            <a:avLst/>
          </a:prstGeom>
        </p:spPr>
        <p:txBody>
          <a:bodyPr wrap="square">
            <a:spAutoFit/>
          </a:bodyPr>
          <a:lstStyle/>
          <a:p>
            <a:r>
              <a:rPr lang="en-US" sz="1600" b="1" dirty="0" smtClean="0"/>
              <a:t>RESOLUCIÓN </a:t>
            </a:r>
            <a:r>
              <a:rPr lang="en-US" sz="1600" b="1" dirty="0"/>
              <a:t>DIRECTORAL N° 001-2014-IE600/UGEL25</a:t>
            </a:r>
            <a:endParaRPr lang="es-PE" sz="1600" dirty="0"/>
          </a:p>
          <a:p>
            <a:r>
              <a:rPr lang="en-US" sz="1600" dirty="0"/>
              <a:t> </a:t>
            </a:r>
            <a:endParaRPr lang="es-PE" sz="1600" dirty="0"/>
          </a:p>
          <a:p>
            <a:r>
              <a:rPr lang="en-US" sz="1600" dirty="0"/>
              <a:t>Lima, 27 de </a:t>
            </a:r>
            <a:r>
              <a:rPr lang="en-US" sz="1600" dirty="0" err="1"/>
              <a:t>marzo</a:t>
            </a:r>
            <a:r>
              <a:rPr lang="en-US" sz="1600" dirty="0"/>
              <a:t> de 2014</a:t>
            </a:r>
            <a:endParaRPr lang="es-PE" sz="1600" dirty="0"/>
          </a:p>
          <a:p>
            <a:r>
              <a:rPr lang="en-US" sz="1600" dirty="0"/>
              <a:t> </a:t>
            </a:r>
            <a:endParaRPr lang="es-PE" sz="1600" dirty="0"/>
          </a:p>
          <a:p>
            <a:r>
              <a:rPr lang="en-US" sz="1600" dirty="0"/>
              <a:t>VISTO, el </a:t>
            </a:r>
            <a:r>
              <a:rPr lang="en-US" sz="1600" dirty="0" err="1"/>
              <a:t>Expediente</a:t>
            </a:r>
            <a:r>
              <a:rPr lang="en-US" sz="1600" dirty="0"/>
              <a:t> N</a:t>
            </a:r>
            <a:r>
              <a:rPr lang="en-US" sz="1600" b="1" dirty="0"/>
              <a:t>° </a:t>
            </a:r>
            <a:r>
              <a:rPr lang="en-US" sz="1600" dirty="0"/>
              <a:t>023.</a:t>
            </a:r>
            <a:endParaRPr lang="es-PE" sz="1600" dirty="0"/>
          </a:p>
          <a:p>
            <a:r>
              <a:rPr lang="en-US" sz="1600" dirty="0"/>
              <a:t> </a:t>
            </a:r>
            <a:endParaRPr lang="es-PE" sz="1600" dirty="0"/>
          </a:p>
          <a:p>
            <a:r>
              <a:rPr lang="en-US" sz="1600" dirty="0"/>
              <a:t>CONSIDERANDO:</a:t>
            </a:r>
            <a:endParaRPr lang="es-PE" sz="1600" dirty="0"/>
          </a:p>
          <a:p>
            <a:r>
              <a:rPr lang="en-US" sz="1600" dirty="0"/>
              <a:t> </a:t>
            </a:r>
            <a:endParaRPr lang="es-PE" sz="1600" dirty="0"/>
          </a:p>
          <a:p>
            <a:r>
              <a:rPr lang="en-US" sz="1600" dirty="0"/>
              <a:t>Que, </a:t>
            </a:r>
            <a:r>
              <a:rPr lang="en-US" sz="1600" dirty="0" err="1"/>
              <a:t>habiendo</a:t>
            </a:r>
            <a:r>
              <a:rPr lang="en-US" sz="1600" dirty="0"/>
              <a:t> </a:t>
            </a:r>
            <a:r>
              <a:rPr lang="en-US" sz="1600" dirty="0" err="1"/>
              <a:t>tomado</a:t>
            </a:r>
            <a:r>
              <a:rPr lang="en-US" sz="1600" dirty="0"/>
              <a:t> </a:t>
            </a:r>
            <a:r>
              <a:rPr lang="en-US" sz="1600" dirty="0" err="1"/>
              <a:t>conocimiento</a:t>
            </a:r>
            <a:r>
              <a:rPr lang="en-US" sz="1600" dirty="0"/>
              <a:t> de la </a:t>
            </a:r>
            <a:r>
              <a:rPr lang="en-US" sz="1600" dirty="0" err="1"/>
              <a:t>denuncia</a:t>
            </a:r>
            <a:r>
              <a:rPr lang="en-US" sz="1600" dirty="0"/>
              <a:t> de la </a:t>
            </a:r>
            <a:r>
              <a:rPr lang="en-US" sz="1600" dirty="0" err="1"/>
              <a:t>señora</a:t>
            </a:r>
            <a:r>
              <a:rPr lang="en-US" sz="1600" dirty="0"/>
              <a:t> </a:t>
            </a:r>
            <a:r>
              <a:rPr lang="en-US" sz="1600" dirty="0" err="1"/>
              <a:t>María</a:t>
            </a:r>
            <a:r>
              <a:rPr lang="en-US" sz="1600" dirty="0"/>
              <a:t> </a:t>
            </a:r>
            <a:r>
              <a:rPr lang="en-US" sz="1600" dirty="0" err="1"/>
              <a:t>Cahua</a:t>
            </a:r>
            <a:r>
              <a:rPr lang="en-US" sz="1600" dirty="0"/>
              <a:t> </a:t>
            </a:r>
            <a:r>
              <a:rPr lang="en-US" sz="1600" dirty="0" err="1"/>
              <a:t>Ulce</a:t>
            </a:r>
            <a:r>
              <a:rPr lang="en-US" sz="1600" dirty="0"/>
              <a:t> </a:t>
            </a:r>
            <a:r>
              <a:rPr lang="en-US" sz="1600" dirty="0" err="1"/>
              <a:t>en</a:t>
            </a:r>
            <a:r>
              <a:rPr lang="en-US" sz="1600" dirty="0"/>
              <a:t> contra del </a:t>
            </a:r>
            <a:r>
              <a:rPr lang="en-US" sz="1600" dirty="0" err="1"/>
              <a:t>profesor</a:t>
            </a:r>
            <a:r>
              <a:rPr lang="en-US" sz="1600" dirty="0"/>
              <a:t> de </a:t>
            </a:r>
            <a:r>
              <a:rPr lang="en-US" sz="1600" dirty="0" err="1"/>
              <a:t>Educación</a:t>
            </a:r>
            <a:r>
              <a:rPr lang="en-US" sz="1600" dirty="0"/>
              <a:t> </a:t>
            </a:r>
            <a:r>
              <a:rPr lang="en-US" sz="1600" dirty="0" err="1"/>
              <a:t>Física</a:t>
            </a:r>
            <a:r>
              <a:rPr lang="en-US" sz="1600" dirty="0"/>
              <a:t> Carlo Bravo Ramses </a:t>
            </a:r>
            <a:r>
              <a:rPr lang="en-US" sz="1600" dirty="0" err="1"/>
              <a:t>mediante</a:t>
            </a:r>
            <a:r>
              <a:rPr lang="en-US" sz="1600" dirty="0"/>
              <a:t> el </a:t>
            </a:r>
            <a:r>
              <a:rPr lang="en-US" sz="1600" dirty="0" err="1"/>
              <a:t>cual</a:t>
            </a:r>
            <a:r>
              <a:rPr lang="en-US" sz="1600" dirty="0"/>
              <a:t> se le </a:t>
            </a:r>
            <a:r>
              <a:rPr lang="en-US" sz="1600" dirty="0" err="1"/>
              <a:t>imputa</a:t>
            </a:r>
            <a:r>
              <a:rPr lang="en-US" sz="1600" dirty="0"/>
              <a:t> </a:t>
            </a:r>
            <a:r>
              <a:rPr lang="en-US" sz="1600" dirty="0" err="1"/>
              <a:t>haber</a:t>
            </a:r>
            <a:r>
              <a:rPr lang="en-US" sz="1600" dirty="0"/>
              <a:t> </a:t>
            </a:r>
            <a:r>
              <a:rPr lang="en-US" sz="1600" dirty="0" err="1"/>
              <a:t>cometido</a:t>
            </a:r>
            <a:r>
              <a:rPr lang="en-US" sz="1600" dirty="0"/>
              <a:t> el </a:t>
            </a:r>
            <a:r>
              <a:rPr lang="en-US" sz="1600" dirty="0" err="1"/>
              <a:t>delito</a:t>
            </a:r>
            <a:r>
              <a:rPr lang="en-US" sz="1600" dirty="0"/>
              <a:t> de </a:t>
            </a:r>
            <a:r>
              <a:rPr lang="en-US" sz="1600" dirty="0" err="1"/>
              <a:t>violación</a:t>
            </a:r>
            <a:r>
              <a:rPr lang="en-US" sz="1600" dirty="0"/>
              <a:t> a la </a:t>
            </a:r>
            <a:r>
              <a:rPr lang="en-US" sz="1600" dirty="0" err="1"/>
              <a:t>libertad</a:t>
            </a:r>
            <a:r>
              <a:rPr lang="en-US" sz="1600" dirty="0"/>
              <a:t> sexual, </a:t>
            </a:r>
            <a:r>
              <a:rPr lang="en-US" sz="1600" dirty="0" err="1"/>
              <a:t>actos</a:t>
            </a:r>
            <a:r>
              <a:rPr lang="en-US" sz="1600" dirty="0"/>
              <a:t> contra el </a:t>
            </a:r>
            <a:r>
              <a:rPr lang="en-US" sz="1600" dirty="0" err="1"/>
              <a:t>pudor</a:t>
            </a:r>
            <a:r>
              <a:rPr lang="en-US" sz="1600" dirty="0"/>
              <a:t> </a:t>
            </a:r>
            <a:r>
              <a:rPr lang="en-US" sz="1600" dirty="0" err="1"/>
              <a:t>en</a:t>
            </a:r>
            <a:r>
              <a:rPr lang="en-US" sz="1600" dirty="0"/>
              <a:t> </a:t>
            </a:r>
            <a:r>
              <a:rPr lang="en-US" sz="1600" dirty="0" err="1"/>
              <a:t>perjuicio</a:t>
            </a:r>
            <a:r>
              <a:rPr lang="en-US" sz="1600" dirty="0"/>
              <a:t> de la </a:t>
            </a:r>
            <a:r>
              <a:rPr lang="en-US" sz="1600" dirty="0" err="1"/>
              <a:t>menor</a:t>
            </a:r>
            <a:r>
              <a:rPr lang="en-US" sz="1600" dirty="0"/>
              <a:t> de </a:t>
            </a:r>
            <a:r>
              <a:rPr lang="en-US" sz="1600" dirty="0" err="1"/>
              <a:t>iniciales</a:t>
            </a:r>
            <a:r>
              <a:rPr lang="en-US" sz="1600" dirty="0"/>
              <a:t> M.P.C. de 14 </a:t>
            </a:r>
            <a:r>
              <a:rPr lang="en-US" sz="1600" dirty="0" err="1"/>
              <a:t>años</a:t>
            </a:r>
            <a:r>
              <a:rPr lang="en-US" sz="1600" dirty="0"/>
              <a:t> de </a:t>
            </a:r>
            <a:r>
              <a:rPr lang="en-US" sz="1600" dirty="0" err="1"/>
              <a:t>edad</a:t>
            </a:r>
            <a:r>
              <a:rPr lang="en-US" sz="1600" dirty="0"/>
              <a:t>, </a:t>
            </a:r>
            <a:r>
              <a:rPr lang="en-US" sz="1600" dirty="0" err="1"/>
              <a:t>por</a:t>
            </a:r>
            <a:r>
              <a:rPr lang="en-US" sz="1600" dirty="0"/>
              <a:t> </a:t>
            </a:r>
            <a:r>
              <a:rPr lang="en-US" sz="1600" dirty="0" err="1"/>
              <a:t>haberla</a:t>
            </a:r>
            <a:r>
              <a:rPr lang="en-US" sz="1600" dirty="0"/>
              <a:t> </a:t>
            </a:r>
            <a:r>
              <a:rPr lang="en-US" sz="1600" dirty="0" err="1"/>
              <a:t>besado</a:t>
            </a:r>
            <a:r>
              <a:rPr lang="en-US" sz="1600" dirty="0"/>
              <a:t> </a:t>
            </a:r>
            <a:r>
              <a:rPr lang="en-US" sz="1600" dirty="0" err="1"/>
              <a:t>en</a:t>
            </a:r>
            <a:r>
              <a:rPr lang="en-US" sz="1600" dirty="0"/>
              <a:t> la </a:t>
            </a:r>
            <a:r>
              <a:rPr lang="en-US" sz="1600" dirty="0" err="1"/>
              <a:t>boca</a:t>
            </a:r>
            <a:r>
              <a:rPr lang="en-US" sz="1600" dirty="0"/>
              <a:t> y </a:t>
            </a:r>
            <a:r>
              <a:rPr lang="en-US" sz="1600" dirty="0" err="1"/>
              <a:t>realizado</a:t>
            </a:r>
            <a:r>
              <a:rPr lang="en-US" sz="1600" dirty="0"/>
              <a:t> </a:t>
            </a:r>
            <a:r>
              <a:rPr lang="en-US" sz="1600" dirty="0" err="1"/>
              <a:t>tocamientos</a:t>
            </a:r>
            <a:r>
              <a:rPr lang="en-US" sz="1600" dirty="0"/>
              <a:t> </a:t>
            </a:r>
            <a:r>
              <a:rPr lang="en-US" sz="1600" dirty="0" err="1"/>
              <a:t>indebidos</a:t>
            </a:r>
            <a:r>
              <a:rPr lang="en-US" sz="1600" dirty="0"/>
              <a:t> </a:t>
            </a:r>
            <a:r>
              <a:rPr lang="en-US" sz="1600" dirty="0" err="1"/>
              <a:t>en</a:t>
            </a:r>
            <a:r>
              <a:rPr lang="en-US" sz="1600" dirty="0"/>
              <a:t> </a:t>
            </a:r>
            <a:r>
              <a:rPr lang="en-US" sz="1600" dirty="0" err="1"/>
              <a:t>sus</a:t>
            </a:r>
            <a:r>
              <a:rPr lang="en-US" sz="1600" dirty="0"/>
              <a:t> </a:t>
            </a:r>
            <a:r>
              <a:rPr lang="en-US" sz="1600" dirty="0" err="1"/>
              <a:t>partes</a:t>
            </a:r>
            <a:r>
              <a:rPr lang="en-US" sz="1600" dirty="0"/>
              <a:t> </a:t>
            </a:r>
            <a:r>
              <a:rPr lang="en-US" sz="1600" dirty="0" err="1"/>
              <a:t>íntimas</a:t>
            </a:r>
            <a:r>
              <a:rPr lang="en-US" sz="1600" dirty="0"/>
              <a:t>.</a:t>
            </a:r>
            <a:endParaRPr lang="es-PE" sz="1600" dirty="0"/>
          </a:p>
          <a:p>
            <a:r>
              <a:rPr lang="en-US" sz="1600" dirty="0"/>
              <a:t> </a:t>
            </a:r>
            <a:endParaRPr lang="es-PE" sz="1600" dirty="0"/>
          </a:p>
          <a:p>
            <a:r>
              <a:rPr lang="en-US" sz="1600" dirty="0"/>
              <a:t>Que, </a:t>
            </a:r>
            <a:r>
              <a:rPr lang="en-US" sz="1600" dirty="0" err="1"/>
              <a:t>conforme</a:t>
            </a:r>
            <a:r>
              <a:rPr lang="en-US" sz="1600" dirty="0"/>
              <a:t> con el </a:t>
            </a:r>
            <a:r>
              <a:rPr lang="en-US" sz="1600" dirty="0" err="1"/>
              <a:t>artículo</a:t>
            </a:r>
            <a:r>
              <a:rPr lang="en-US" sz="1600" dirty="0"/>
              <a:t> 44° de la Ley N° 29944, Ley de </a:t>
            </a:r>
            <a:r>
              <a:rPr lang="en-US" sz="1600" dirty="0" err="1"/>
              <a:t>Reforma</a:t>
            </a:r>
            <a:r>
              <a:rPr lang="en-US" sz="1600" dirty="0"/>
              <a:t> Magisterial, </a:t>
            </a:r>
            <a:r>
              <a:rPr lang="en-US" sz="1600" dirty="0" err="1"/>
              <a:t>corresponde</a:t>
            </a:r>
            <a:r>
              <a:rPr lang="en-US" sz="1600" dirty="0"/>
              <a:t> </a:t>
            </a:r>
            <a:r>
              <a:rPr lang="en-US" sz="1600" dirty="0" err="1"/>
              <a:t>separar</a:t>
            </a:r>
            <a:r>
              <a:rPr lang="en-US" sz="1600" dirty="0"/>
              <a:t> </a:t>
            </a:r>
            <a:r>
              <a:rPr lang="en-US" sz="1600" dirty="0" err="1"/>
              <a:t>preventivamente</a:t>
            </a:r>
            <a:r>
              <a:rPr lang="en-US" sz="1600" dirty="0"/>
              <a:t> al </a:t>
            </a:r>
            <a:r>
              <a:rPr lang="en-US" sz="1600" dirty="0" err="1"/>
              <a:t>profesor</a:t>
            </a:r>
            <a:r>
              <a:rPr lang="en-US" sz="1600" dirty="0"/>
              <a:t> de </a:t>
            </a:r>
            <a:r>
              <a:rPr lang="en-US" sz="1600" dirty="0" err="1"/>
              <a:t>Educación</a:t>
            </a:r>
            <a:r>
              <a:rPr lang="en-US" sz="1600" dirty="0"/>
              <a:t> </a:t>
            </a:r>
            <a:r>
              <a:rPr lang="en-US" sz="1600" dirty="0" err="1"/>
              <a:t>Física</a:t>
            </a:r>
            <a:r>
              <a:rPr lang="en-US" sz="1600" dirty="0"/>
              <a:t> Carlo Bravo Ramses de la </a:t>
            </a:r>
            <a:r>
              <a:rPr lang="en-US" sz="1600" dirty="0" err="1"/>
              <a:t>Institución</a:t>
            </a:r>
            <a:r>
              <a:rPr lang="en-US" sz="1600" dirty="0"/>
              <a:t> </a:t>
            </a:r>
            <a:r>
              <a:rPr lang="en-US" sz="1600" dirty="0" err="1"/>
              <a:t>Educativa</a:t>
            </a:r>
            <a:r>
              <a:rPr lang="en-US" sz="1600" dirty="0"/>
              <a:t> N° 600.</a:t>
            </a:r>
            <a:endParaRPr lang="es-PE" sz="1600" dirty="0"/>
          </a:p>
          <a:p>
            <a:r>
              <a:rPr lang="en-US" sz="1600" dirty="0"/>
              <a:t> </a:t>
            </a:r>
            <a:endParaRPr lang="es-PE" sz="1600" dirty="0"/>
          </a:p>
          <a:p>
            <a:r>
              <a:rPr lang="es-PE" sz="1600" dirty="0"/>
              <a:t>Que, de acuerdo al artículo antes referido la separación preventiva inicia desde la fecha de notificación del presente documento y concluye al término del proceso administrativo o judicial correspondiente. </a:t>
            </a:r>
            <a:r>
              <a:rPr lang="en-US" sz="1600" dirty="0" err="1"/>
              <a:t>Además</a:t>
            </a:r>
            <a:r>
              <a:rPr lang="en-US" sz="1600" dirty="0"/>
              <a:t>, </a:t>
            </a:r>
            <a:r>
              <a:rPr lang="en-US" sz="1600" dirty="0" err="1"/>
              <a:t>cabe</a:t>
            </a:r>
            <a:r>
              <a:rPr lang="en-US" sz="1600" dirty="0"/>
              <a:t> </a:t>
            </a:r>
            <a:r>
              <a:rPr lang="en-US" sz="1600" dirty="0" err="1"/>
              <a:t>señalar</a:t>
            </a:r>
            <a:r>
              <a:rPr lang="en-US" sz="1600" dirty="0"/>
              <a:t> que las </a:t>
            </a:r>
            <a:r>
              <a:rPr lang="en-US" sz="1600" dirty="0" err="1"/>
              <a:t>medidas</a:t>
            </a:r>
            <a:r>
              <a:rPr lang="en-US" sz="1600" dirty="0"/>
              <a:t> </a:t>
            </a:r>
            <a:r>
              <a:rPr lang="en-US" sz="1600" dirty="0" err="1"/>
              <a:t>preventivas</a:t>
            </a:r>
            <a:r>
              <a:rPr lang="en-US" sz="1600" dirty="0"/>
              <a:t> se </a:t>
            </a:r>
            <a:r>
              <a:rPr lang="en-US" sz="1600" dirty="0" err="1"/>
              <a:t>adoptan</a:t>
            </a:r>
            <a:r>
              <a:rPr lang="en-US" sz="1600" dirty="0"/>
              <a:t> de </a:t>
            </a:r>
            <a:r>
              <a:rPr lang="en-US" sz="1600" dirty="0" err="1"/>
              <a:t>oficio</a:t>
            </a:r>
            <a:r>
              <a:rPr lang="en-US" sz="1600" dirty="0"/>
              <a:t>, </a:t>
            </a:r>
            <a:r>
              <a:rPr lang="en-US" sz="1600" dirty="0" err="1"/>
              <a:t>según</a:t>
            </a:r>
            <a:r>
              <a:rPr lang="en-US" sz="1600" dirty="0"/>
              <a:t> el </a:t>
            </a:r>
            <a:r>
              <a:rPr lang="en-US" sz="1600" dirty="0" err="1"/>
              <a:t>artículo</a:t>
            </a:r>
            <a:r>
              <a:rPr lang="en-US" sz="1600" dirty="0"/>
              <a:t> 86.1 del </a:t>
            </a:r>
            <a:r>
              <a:rPr lang="en-US" sz="1600" dirty="0" err="1"/>
              <a:t>Reglamento</a:t>
            </a:r>
            <a:r>
              <a:rPr lang="en-US" sz="1600" dirty="0"/>
              <a:t> de la Ley de </a:t>
            </a:r>
            <a:r>
              <a:rPr lang="en-US" sz="1600" dirty="0" err="1"/>
              <a:t>Reforma</a:t>
            </a:r>
            <a:r>
              <a:rPr lang="en-US" sz="1600" dirty="0"/>
              <a:t> Magisterial, </a:t>
            </a:r>
            <a:r>
              <a:rPr lang="en-US" sz="1600" dirty="0" err="1"/>
              <a:t>aprobado</a:t>
            </a:r>
            <a:r>
              <a:rPr lang="en-US" sz="1600" dirty="0"/>
              <a:t> </a:t>
            </a:r>
            <a:r>
              <a:rPr lang="en-US" sz="1600" dirty="0" err="1"/>
              <a:t>por</a:t>
            </a:r>
            <a:r>
              <a:rPr lang="en-US" sz="1600" dirty="0"/>
              <a:t> </a:t>
            </a:r>
            <a:r>
              <a:rPr lang="en-US" sz="1600" dirty="0" err="1"/>
              <a:t>Decreto</a:t>
            </a:r>
            <a:r>
              <a:rPr lang="en-US" sz="1600" dirty="0"/>
              <a:t> </a:t>
            </a:r>
            <a:r>
              <a:rPr lang="en-US" sz="1600" dirty="0" err="1"/>
              <a:t>Supremo</a:t>
            </a:r>
            <a:r>
              <a:rPr lang="en-US" sz="1600" dirty="0"/>
              <a:t> N° 004-2013-ED.</a:t>
            </a:r>
            <a:endParaRPr lang="es-PE" sz="1600" dirty="0"/>
          </a:p>
          <a:p>
            <a:r>
              <a:rPr lang="en-US" sz="1600" dirty="0"/>
              <a:t> </a:t>
            </a:r>
            <a:endParaRPr lang="es-PE" sz="1600" dirty="0"/>
          </a:p>
        </p:txBody>
      </p:sp>
    </p:spTree>
    <p:extLst>
      <p:ext uri="{BB962C8B-B14F-4D97-AF65-F5344CB8AC3E}">
        <p14:creationId xmlns:p14="http://schemas.microsoft.com/office/powerpoint/2010/main" val="3649325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5262979"/>
          </a:xfrm>
          <a:prstGeom prst="rect">
            <a:avLst/>
          </a:prstGeom>
        </p:spPr>
        <p:txBody>
          <a:bodyPr wrap="square">
            <a:spAutoFit/>
          </a:bodyPr>
          <a:lstStyle/>
          <a:p>
            <a:r>
              <a:rPr lang="en-US" sz="1600" dirty="0"/>
              <a:t> </a:t>
            </a:r>
            <a:endParaRPr lang="es-PE" sz="1600" dirty="0"/>
          </a:p>
          <a:p>
            <a:r>
              <a:rPr lang="en-US" sz="1600" dirty="0"/>
              <a:t>De </a:t>
            </a:r>
            <a:r>
              <a:rPr lang="en-US" sz="1600" dirty="0" err="1"/>
              <a:t>conformidad</a:t>
            </a:r>
            <a:r>
              <a:rPr lang="en-US" sz="1600" dirty="0"/>
              <a:t> con las </a:t>
            </a:r>
            <a:r>
              <a:rPr lang="en-US" sz="1600" dirty="0" err="1"/>
              <a:t>facultades</a:t>
            </a:r>
            <a:r>
              <a:rPr lang="en-US" sz="1600" dirty="0"/>
              <a:t> </a:t>
            </a:r>
            <a:r>
              <a:rPr lang="en-US" sz="1600" dirty="0" err="1"/>
              <a:t>conferidas</a:t>
            </a:r>
            <a:r>
              <a:rPr lang="en-US" sz="1600" dirty="0"/>
              <a:t> </a:t>
            </a:r>
            <a:r>
              <a:rPr lang="en-US" sz="1600" dirty="0" err="1"/>
              <a:t>por</a:t>
            </a:r>
            <a:r>
              <a:rPr lang="en-US" sz="1600" dirty="0"/>
              <a:t> la Ley de </a:t>
            </a:r>
            <a:r>
              <a:rPr lang="en-US" sz="1600" dirty="0" err="1"/>
              <a:t>Reforma</a:t>
            </a:r>
            <a:r>
              <a:rPr lang="en-US" sz="1600" dirty="0"/>
              <a:t> Magisterial, Ley N° 29944 y </a:t>
            </a:r>
            <a:r>
              <a:rPr lang="en-US" sz="1600" dirty="0" err="1"/>
              <a:t>su</a:t>
            </a:r>
            <a:r>
              <a:rPr lang="en-US" sz="1600" dirty="0"/>
              <a:t> </a:t>
            </a:r>
            <a:r>
              <a:rPr lang="en-US" sz="1600" dirty="0" err="1"/>
              <a:t>Reglamento</a:t>
            </a:r>
            <a:r>
              <a:rPr lang="en-US" sz="1600" dirty="0"/>
              <a:t>.</a:t>
            </a:r>
            <a:endParaRPr lang="es-PE" sz="1600" dirty="0"/>
          </a:p>
          <a:p>
            <a:r>
              <a:rPr lang="en-US" sz="1600" dirty="0"/>
              <a:t> </a:t>
            </a:r>
            <a:endParaRPr lang="es-PE" sz="1600" dirty="0"/>
          </a:p>
          <a:p>
            <a:r>
              <a:rPr lang="en-US" sz="1600" dirty="0"/>
              <a:t>SE RESUELVE:</a:t>
            </a:r>
            <a:endParaRPr lang="es-PE" sz="1600" dirty="0"/>
          </a:p>
          <a:p>
            <a:r>
              <a:rPr lang="en-US" sz="1600" dirty="0"/>
              <a:t> </a:t>
            </a:r>
            <a:endParaRPr lang="es-PE" sz="1600" dirty="0"/>
          </a:p>
          <a:p>
            <a:r>
              <a:rPr lang="en-US" sz="1600" dirty="0"/>
              <a:t>ARTÍCULO N° 01.- ADOPTAR MEDIDA DE SEPARACIÓN PREVENTIVA </a:t>
            </a:r>
            <a:r>
              <a:rPr lang="en-US" sz="1600" dirty="0" err="1"/>
              <a:t>respecto</a:t>
            </a:r>
            <a:r>
              <a:rPr lang="en-US" sz="1600" dirty="0"/>
              <a:t> del </a:t>
            </a:r>
            <a:r>
              <a:rPr lang="en-US" sz="1600" dirty="0" err="1"/>
              <a:t>profesor</a:t>
            </a:r>
            <a:r>
              <a:rPr lang="en-US" sz="1600" dirty="0"/>
              <a:t> de </a:t>
            </a:r>
            <a:r>
              <a:rPr lang="en-US" sz="1600" dirty="0" err="1"/>
              <a:t>Educación</a:t>
            </a:r>
            <a:r>
              <a:rPr lang="en-US" sz="1600" dirty="0"/>
              <a:t> </a:t>
            </a:r>
            <a:r>
              <a:rPr lang="en-US" sz="1600" dirty="0" err="1"/>
              <a:t>Física</a:t>
            </a:r>
            <a:r>
              <a:rPr lang="en-US" sz="1600" dirty="0"/>
              <a:t> Carlo Bravo Ramses hasta que </a:t>
            </a:r>
            <a:r>
              <a:rPr lang="en-US" sz="1600" dirty="0" err="1"/>
              <a:t>culmine</a:t>
            </a:r>
            <a:r>
              <a:rPr lang="en-US" sz="1600" dirty="0"/>
              <a:t> el </a:t>
            </a:r>
            <a:r>
              <a:rPr lang="en-US" sz="1600" dirty="0" err="1"/>
              <a:t>proceso</a:t>
            </a:r>
            <a:r>
              <a:rPr lang="en-US" sz="1600" dirty="0"/>
              <a:t> </a:t>
            </a:r>
            <a:r>
              <a:rPr lang="en-US" sz="1600" dirty="0" err="1"/>
              <a:t>administrativo</a:t>
            </a:r>
            <a:r>
              <a:rPr lang="en-US" sz="1600" dirty="0"/>
              <a:t> o judicial </a:t>
            </a:r>
            <a:r>
              <a:rPr lang="en-US" sz="1600" dirty="0" err="1"/>
              <a:t>correspondiente</a:t>
            </a:r>
            <a:r>
              <a:rPr lang="en-US" sz="1600" dirty="0"/>
              <a:t>.</a:t>
            </a:r>
            <a:endParaRPr lang="es-PE" sz="1600" dirty="0"/>
          </a:p>
          <a:p>
            <a:r>
              <a:rPr lang="en-US" sz="1600" dirty="0"/>
              <a:t> </a:t>
            </a:r>
            <a:endParaRPr lang="es-PE" sz="1600" dirty="0"/>
          </a:p>
          <a:p>
            <a:r>
              <a:rPr lang="en-US" sz="1600" dirty="0"/>
              <a:t>ARTÍCULO N° 02.- NOTIFICAR al </a:t>
            </a:r>
            <a:r>
              <a:rPr lang="en-US" sz="1600" dirty="0" err="1"/>
              <a:t>profesor</a:t>
            </a:r>
            <a:r>
              <a:rPr lang="en-US" sz="1600" dirty="0"/>
              <a:t> de </a:t>
            </a:r>
            <a:r>
              <a:rPr lang="en-US" sz="1600" dirty="0" err="1"/>
              <a:t>Educación</a:t>
            </a:r>
            <a:r>
              <a:rPr lang="en-US" sz="1600" dirty="0"/>
              <a:t> </a:t>
            </a:r>
            <a:r>
              <a:rPr lang="en-US" sz="1600" dirty="0" err="1"/>
              <a:t>Física</a:t>
            </a:r>
            <a:r>
              <a:rPr lang="en-US" sz="1600" dirty="0"/>
              <a:t> Carlo Bravo Ramses con la </a:t>
            </a:r>
            <a:r>
              <a:rPr lang="en-US" sz="1600" dirty="0" err="1"/>
              <a:t>presente</a:t>
            </a:r>
            <a:r>
              <a:rPr lang="en-US" sz="1600" dirty="0"/>
              <a:t> </a:t>
            </a:r>
            <a:r>
              <a:rPr lang="en-US" sz="1600" dirty="0" err="1"/>
              <a:t>resolución</a:t>
            </a:r>
            <a:r>
              <a:rPr lang="en-US" sz="1600" dirty="0"/>
              <a:t> </a:t>
            </a:r>
            <a:r>
              <a:rPr lang="en-US" sz="1600" dirty="0" err="1"/>
              <a:t>directoral</a:t>
            </a:r>
            <a:r>
              <a:rPr lang="en-US" sz="1600" dirty="0"/>
              <a:t>.</a:t>
            </a:r>
            <a:endParaRPr lang="es-PE" sz="1600" dirty="0"/>
          </a:p>
          <a:p>
            <a:r>
              <a:rPr lang="en-US" sz="1600" dirty="0"/>
              <a:t> </a:t>
            </a:r>
            <a:endParaRPr lang="es-PE" sz="1600" dirty="0"/>
          </a:p>
          <a:p>
            <a:r>
              <a:rPr lang="en-US" sz="1600" dirty="0"/>
              <a:t>ARTÍCULO N° 03.- REMÍTASE la </a:t>
            </a:r>
            <a:r>
              <a:rPr lang="en-US" sz="1600" dirty="0" err="1"/>
              <a:t>presente</a:t>
            </a:r>
            <a:r>
              <a:rPr lang="en-US" sz="1600" dirty="0"/>
              <a:t> </a:t>
            </a:r>
            <a:r>
              <a:rPr lang="en-US" sz="1600" dirty="0" err="1"/>
              <a:t>resolución</a:t>
            </a:r>
            <a:r>
              <a:rPr lang="en-US" sz="1600" dirty="0"/>
              <a:t> </a:t>
            </a:r>
            <a:r>
              <a:rPr lang="en-US" sz="1600" dirty="0" err="1"/>
              <a:t>directoral</a:t>
            </a:r>
            <a:r>
              <a:rPr lang="en-US" sz="1600" dirty="0"/>
              <a:t> a la UGEL N° 025, con la </a:t>
            </a:r>
            <a:r>
              <a:rPr lang="en-US" sz="1600" dirty="0" err="1"/>
              <a:t>finalidad</a:t>
            </a:r>
            <a:r>
              <a:rPr lang="en-US" sz="1600" dirty="0"/>
              <a:t> de que tome </a:t>
            </a:r>
            <a:r>
              <a:rPr lang="en-US" sz="1600" dirty="0" err="1"/>
              <a:t>conocimiento</a:t>
            </a:r>
            <a:r>
              <a:rPr lang="en-US" sz="1600" dirty="0"/>
              <a:t> de la </a:t>
            </a:r>
            <a:r>
              <a:rPr lang="en-US" sz="1600" dirty="0" err="1"/>
              <a:t>medida</a:t>
            </a:r>
            <a:r>
              <a:rPr lang="en-US" sz="1600" dirty="0"/>
              <a:t> de </a:t>
            </a:r>
            <a:r>
              <a:rPr lang="en-US" sz="1600" dirty="0" err="1"/>
              <a:t>separación</a:t>
            </a:r>
            <a:r>
              <a:rPr lang="en-US" sz="1600" dirty="0"/>
              <a:t> </a:t>
            </a:r>
            <a:r>
              <a:rPr lang="en-US" sz="1600" dirty="0" err="1"/>
              <a:t>preventiva</a:t>
            </a:r>
            <a:r>
              <a:rPr lang="en-US" sz="1600" dirty="0"/>
              <a:t> </a:t>
            </a:r>
            <a:r>
              <a:rPr lang="en-US" sz="1600" dirty="0" err="1"/>
              <a:t>adoptada</a:t>
            </a:r>
            <a:r>
              <a:rPr lang="en-US" sz="1600" dirty="0"/>
              <a:t> para </a:t>
            </a:r>
            <a:r>
              <a:rPr lang="en-US" sz="1600" dirty="0" err="1"/>
              <a:t>conocimiento</a:t>
            </a:r>
            <a:r>
              <a:rPr lang="en-US" sz="1600" dirty="0"/>
              <a:t> y </a:t>
            </a:r>
            <a:r>
              <a:rPr lang="en-US" sz="1600" dirty="0" err="1"/>
              <a:t>ejecución</a:t>
            </a:r>
            <a:r>
              <a:rPr lang="en-US" sz="1600" dirty="0"/>
              <a:t>.</a:t>
            </a:r>
            <a:endParaRPr lang="es-PE" sz="1600" dirty="0"/>
          </a:p>
          <a:p>
            <a:r>
              <a:rPr lang="en-US" sz="1600" dirty="0"/>
              <a:t> </a:t>
            </a:r>
            <a:endParaRPr lang="es-PE" sz="1600" dirty="0"/>
          </a:p>
          <a:p>
            <a:r>
              <a:rPr lang="en-US" sz="1600" dirty="0"/>
              <a:t> (</a:t>
            </a:r>
            <a:r>
              <a:rPr lang="en-US" sz="1600" dirty="0" err="1"/>
              <a:t>Indicar</a:t>
            </a:r>
            <a:r>
              <a:rPr lang="en-US" sz="1600" dirty="0"/>
              <a:t> </a:t>
            </a:r>
            <a:r>
              <a:rPr lang="en-US" sz="1600" dirty="0" err="1"/>
              <a:t>nombre</a:t>
            </a:r>
            <a:r>
              <a:rPr lang="en-US" sz="1600" dirty="0"/>
              <a:t> </a:t>
            </a:r>
            <a:r>
              <a:rPr lang="en-US" sz="1600" dirty="0" err="1"/>
              <a:t>completo</a:t>
            </a:r>
            <a:r>
              <a:rPr lang="en-US" sz="1600" dirty="0"/>
              <a:t>, cargo y </a:t>
            </a:r>
            <a:r>
              <a:rPr lang="en-US" sz="1600" dirty="0" err="1"/>
              <a:t>nombre</a:t>
            </a:r>
            <a:r>
              <a:rPr lang="en-US" sz="1600" dirty="0"/>
              <a:t> de la </a:t>
            </a:r>
            <a:r>
              <a:rPr lang="en-US" sz="1600" dirty="0" err="1"/>
              <a:t>institución</a:t>
            </a:r>
            <a:r>
              <a:rPr lang="en-US" sz="1600" dirty="0"/>
              <a:t> </a:t>
            </a:r>
            <a:r>
              <a:rPr lang="en-US" sz="1600" dirty="0" err="1"/>
              <a:t>educativa</a:t>
            </a:r>
            <a:r>
              <a:rPr lang="en-US" sz="1600" dirty="0"/>
              <a:t>)</a:t>
            </a:r>
            <a:endParaRPr lang="es-PE" sz="1600" dirty="0"/>
          </a:p>
          <a:p>
            <a:r>
              <a:rPr lang="en-US" sz="1600" dirty="0" err="1"/>
              <a:t>Dirección</a:t>
            </a:r>
            <a:r>
              <a:rPr lang="en-US" sz="1600" dirty="0"/>
              <a:t> de la </a:t>
            </a:r>
            <a:r>
              <a:rPr lang="en-US" sz="1600" dirty="0" err="1"/>
              <a:t>Institución</a:t>
            </a:r>
            <a:r>
              <a:rPr lang="en-US" sz="1600" dirty="0"/>
              <a:t> </a:t>
            </a:r>
            <a:r>
              <a:rPr lang="en-US" sz="1600" dirty="0" err="1"/>
              <a:t>Educativa</a:t>
            </a:r>
            <a:r>
              <a:rPr lang="en-US" sz="1600" dirty="0"/>
              <a:t> N° 600</a:t>
            </a:r>
            <a:endParaRPr lang="es-PE" sz="1600" dirty="0"/>
          </a:p>
          <a:p>
            <a:r>
              <a:rPr lang="en-US" sz="1600" dirty="0"/>
              <a:t> </a:t>
            </a:r>
            <a:endParaRPr lang="es-PE" sz="1600" dirty="0"/>
          </a:p>
          <a:p>
            <a:endParaRPr lang="es-ES" sz="1600" dirty="0" smtClean="0"/>
          </a:p>
        </p:txBody>
      </p:sp>
    </p:spTree>
    <p:extLst>
      <p:ext uri="{BB962C8B-B14F-4D97-AF65-F5344CB8AC3E}">
        <p14:creationId xmlns:p14="http://schemas.microsoft.com/office/powerpoint/2010/main" val="20156738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043608" y="1650280"/>
            <a:ext cx="7128792" cy="4154984"/>
          </a:xfrm>
          <a:prstGeom prst="rect">
            <a:avLst/>
          </a:prstGeom>
          <a:solidFill>
            <a:schemeClr val="accent5">
              <a:lumMod val="40000"/>
              <a:lumOff val="60000"/>
            </a:schemeClr>
          </a:solidFill>
        </p:spPr>
        <p:txBody>
          <a:bodyPr wrap="square">
            <a:spAutoFit/>
          </a:bodyPr>
          <a:lstStyle/>
          <a:p>
            <a:pPr algn="just"/>
            <a:r>
              <a:rPr lang="es-ES" sz="2400" b="1" dirty="0" smtClean="0"/>
              <a:t>“El incumplimiento del marco legal aplicable al ejercicio de su función o al ordenamiento jurídico administrativo ACARREA RESPONSABILIDAD ADMINISTARTIVA FUNCIONAL de los funcionarios y servidores públicos. Dicha responsabilidad trae como consecuencia la aplicación de sanciones por parte del Estado en ejercicio de su potestad sancionadora disciplinaria.”</a:t>
            </a:r>
          </a:p>
          <a:p>
            <a:pPr algn="just"/>
            <a:endParaRPr lang="es-ES" sz="2400" b="1" dirty="0" smtClean="0"/>
          </a:p>
          <a:p>
            <a:pPr algn="ctr"/>
            <a:r>
              <a:rPr lang="es-ES" sz="2400" b="1" dirty="0" smtClean="0"/>
              <a:t>Pág. 6, Manual sobre régimen disciplinario para directores de instituciones educativas</a:t>
            </a:r>
            <a:endParaRPr lang="es-PE" sz="2400" b="1" dirty="0"/>
          </a:p>
        </p:txBody>
      </p:sp>
      <p:sp>
        <p:nvSpPr>
          <p:cNvPr id="3" name="2 Rectángulo"/>
          <p:cNvSpPr/>
          <p:nvPr/>
        </p:nvSpPr>
        <p:spPr>
          <a:xfrm>
            <a:off x="2483768" y="404664"/>
            <a:ext cx="6048672" cy="830997"/>
          </a:xfrm>
          <a:prstGeom prst="rect">
            <a:avLst/>
          </a:prstGeom>
          <a:solidFill>
            <a:schemeClr val="accent2">
              <a:lumMod val="40000"/>
              <a:lumOff val="60000"/>
            </a:schemeClr>
          </a:solidFill>
        </p:spPr>
        <p:txBody>
          <a:bodyPr wrap="square">
            <a:spAutoFit/>
          </a:bodyPr>
          <a:lstStyle/>
          <a:p>
            <a:pPr algn="ctr"/>
            <a:r>
              <a:rPr lang="es-ES" sz="2400" b="1" dirty="0" smtClean="0"/>
              <a:t>OBLIGATORIEDAD DEL DIRECTOR EN EL CUMPLIMIENTO DE SUS FUNCIONES</a:t>
            </a:r>
            <a:endParaRPr lang="es-PE" sz="2800" dirty="0"/>
          </a:p>
        </p:txBody>
      </p:sp>
    </p:spTree>
    <p:extLst>
      <p:ext uri="{BB962C8B-B14F-4D97-AF65-F5344CB8AC3E}">
        <p14:creationId xmlns:p14="http://schemas.microsoft.com/office/powerpoint/2010/main" val="2212537550"/>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2862322"/>
          </a:xfrm>
          <a:prstGeom prst="rect">
            <a:avLst/>
          </a:prstGeom>
        </p:spPr>
        <p:txBody>
          <a:bodyPr wrap="square">
            <a:spAutoFit/>
          </a:bodyPr>
          <a:lstStyle/>
          <a:p>
            <a:r>
              <a:rPr lang="es-ES" sz="2000" b="1" dirty="0" smtClean="0">
                <a:effectLst>
                  <a:outerShdw blurRad="38100" dist="38100" dir="2700000" algn="tl">
                    <a:srgbClr val="000000">
                      <a:alpha val="43137"/>
                    </a:srgbClr>
                  </a:outerShdw>
                </a:effectLst>
              </a:rPr>
              <a:t>13. ¿Qué es lo primero que debe hacer el director en caso de una denuncia verbal  por maltrato físico, psicológico o de tocamientos indebidos realizados por el personal de la IE en contra los estudiantes?</a:t>
            </a:r>
            <a:endParaRPr lang="es-ES" sz="2000" b="1" dirty="0" smtClean="0"/>
          </a:p>
          <a:p>
            <a:endParaRPr lang="es-ES" sz="2000" b="1" dirty="0"/>
          </a:p>
          <a:p>
            <a:pPr marL="457200" indent="-457200">
              <a:buAutoNum type="alphaLcParenR"/>
            </a:pPr>
            <a:r>
              <a:rPr lang="es-ES" sz="2000" b="1" dirty="0" smtClean="0"/>
              <a:t>Investigar el hecho.</a:t>
            </a:r>
          </a:p>
          <a:p>
            <a:pPr marL="457200" indent="-457200">
              <a:buAutoNum type="alphaLcParenR"/>
            </a:pPr>
            <a:r>
              <a:rPr lang="es-ES" sz="2000" b="1" dirty="0" smtClean="0"/>
              <a:t>Informar a la UGEL dentro de las 24 horas.</a:t>
            </a:r>
          </a:p>
          <a:p>
            <a:pPr marL="457200" indent="-457200">
              <a:buAutoNum type="alphaLcParenR"/>
            </a:pPr>
            <a:r>
              <a:rPr lang="es-ES" sz="2000" b="1" dirty="0" smtClean="0"/>
              <a:t>Convocar al Comité de Tutoría y al CONEI para dar a conocer la denuncia y seguir los pasos prescritos en la norma.</a:t>
            </a:r>
          </a:p>
          <a:p>
            <a:pPr marL="457200" indent="-457200">
              <a:buAutoNum type="alphaLcParenR"/>
            </a:pPr>
            <a:r>
              <a:rPr lang="es-ES" sz="2000" b="1" dirty="0" smtClean="0"/>
              <a:t>Levantar un acta consignando los hechos denunciados.</a:t>
            </a:r>
          </a:p>
        </p:txBody>
      </p:sp>
    </p:spTree>
    <p:extLst>
      <p:ext uri="{BB962C8B-B14F-4D97-AF65-F5344CB8AC3E}">
        <p14:creationId xmlns:p14="http://schemas.microsoft.com/office/powerpoint/2010/main" val="38669257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539552" y="188640"/>
            <a:ext cx="8280920" cy="830997"/>
          </a:xfrm>
          <a:prstGeom prst="rect">
            <a:avLst/>
          </a:prstGeom>
          <a:solidFill>
            <a:schemeClr val="accent2">
              <a:lumMod val="40000"/>
              <a:lumOff val="60000"/>
            </a:schemeClr>
          </a:solidFill>
        </p:spPr>
        <p:txBody>
          <a:bodyPr wrap="square">
            <a:spAutoFit/>
          </a:bodyPr>
          <a:lstStyle/>
          <a:p>
            <a:pPr algn="ctr"/>
            <a:r>
              <a:rPr lang="es-ES" sz="2400" b="1" dirty="0" smtClean="0"/>
              <a:t>PROCEDIMIENTO EN CASO DE DELITOS CONTRA LA LIBERTAD SEXUAL, MALTRATO FÍSICO Y PSICOLÓGICO.</a:t>
            </a:r>
            <a:endParaRPr lang="es-PE" sz="2800" dirty="0"/>
          </a:p>
        </p:txBody>
      </p:sp>
      <p:sp>
        <p:nvSpPr>
          <p:cNvPr id="5" name="4 Rectángulo"/>
          <p:cNvSpPr/>
          <p:nvPr/>
        </p:nvSpPr>
        <p:spPr>
          <a:xfrm>
            <a:off x="611560" y="1124744"/>
            <a:ext cx="8208912" cy="6001643"/>
          </a:xfrm>
          <a:prstGeom prst="rect">
            <a:avLst/>
          </a:prstGeom>
          <a:solidFill>
            <a:schemeClr val="accent5">
              <a:lumMod val="40000"/>
              <a:lumOff val="60000"/>
            </a:schemeClr>
          </a:solidFill>
        </p:spPr>
        <p:txBody>
          <a:bodyPr wrap="square">
            <a:spAutoFit/>
          </a:bodyPr>
          <a:lstStyle/>
          <a:p>
            <a:pPr algn="just"/>
            <a:r>
              <a:rPr lang="es-ES" sz="2000" b="1" dirty="0" smtClean="0"/>
              <a:t>Una vez recibida La denuncia verbal o escrita sobre violencia ejercida por el personal de la IE en contra de un o una estudiante, el director debe:</a:t>
            </a:r>
          </a:p>
          <a:p>
            <a:pPr marL="457200" indent="-457200" algn="just">
              <a:buAutoNum type="alphaLcParenR"/>
            </a:pPr>
            <a:r>
              <a:rPr lang="es-ES" sz="2000" b="1" dirty="0" smtClean="0"/>
              <a:t>Levantar un acta consignando los hechos denunciados.</a:t>
            </a:r>
          </a:p>
          <a:p>
            <a:pPr marL="457200" indent="-457200" algn="just">
              <a:buAutoNum type="alphaLcParenR"/>
            </a:pPr>
            <a:r>
              <a:rPr lang="es-ES" sz="2000" b="1" dirty="0" smtClean="0"/>
              <a:t>Informar a la UGEL, en el plazo de 24 horas, y adoptar las medidas de protección (separar y poner a disposición de la UGEL al denunciado).</a:t>
            </a:r>
          </a:p>
          <a:p>
            <a:pPr marL="457200" indent="-457200" algn="just">
              <a:buAutoNum type="alphaLcParenR"/>
            </a:pPr>
            <a:r>
              <a:rPr lang="es-ES" sz="2000" b="1" dirty="0" smtClean="0"/>
              <a:t>Remitir la denuncia al Ministerio Público o la Policía Nacional del Perú.</a:t>
            </a:r>
          </a:p>
          <a:p>
            <a:pPr marL="457200" indent="-457200" algn="just">
              <a:buAutoNum type="alphaLcParenR"/>
            </a:pPr>
            <a:r>
              <a:rPr lang="es-ES" sz="2000" b="1" dirty="0" smtClean="0"/>
              <a:t>Adoptar medidas de protección integral al estudiante agraviado.</a:t>
            </a:r>
          </a:p>
          <a:p>
            <a:pPr algn="just"/>
            <a:endParaRPr lang="es-ES" sz="2000" b="1" dirty="0" smtClean="0"/>
          </a:p>
          <a:p>
            <a:pPr algn="just"/>
            <a:r>
              <a:rPr lang="es-ES" sz="2000" b="1" dirty="0" smtClean="0"/>
              <a:t>Está prohibido:</a:t>
            </a:r>
          </a:p>
          <a:p>
            <a:pPr algn="just"/>
            <a:r>
              <a:rPr lang="es-ES" sz="2000" b="1" dirty="0" smtClean="0"/>
              <a:t>(…)</a:t>
            </a:r>
          </a:p>
          <a:p>
            <a:pPr algn="just"/>
            <a:r>
              <a:rPr lang="es-ES" sz="2000" b="1" dirty="0" smtClean="0"/>
              <a:t>c) Propiciar acuerdos conciliatorios entre los y las estudiantes víctimas de violencia y los denunciados.</a:t>
            </a:r>
          </a:p>
          <a:p>
            <a:pPr algn="just"/>
            <a:r>
              <a:rPr lang="es-ES" sz="2000" b="1" dirty="0" smtClean="0"/>
              <a:t>d) Confrontar las versiones que brinden los estudiantes agraviados a través de careos con los denunciados.</a:t>
            </a:r>
          </a:p>
          <a:p>
            <a:pPr algn="just"/>
            <a:r>
              <a:rPr lang="es-ES" sz="2000" b="1" dirty="0" smtClean="0"/>
              <a:t>e) Adoptar medidas de protección sin la autorización expresa de los padres de familia o tutores.</a:t>
            </a:r>
          </a:p>
          <a:p>
            <a:pPr algn="just"/>
            <a:endParaRPr lang="es-ES" sz="2400" b="1" dirty="0" smtClean="0"/>
          </a:p>
          <a:p>
            <a:pPr algn="ctr"/>
            <a:r>
              <a:rPr lang="es-ES" sz="2000" b="1" dirty="0" smtClean="0"/>
              <a:t>Pág. 6 – 7,  R.M. 0519-2012-ED </a:t>
            </a:r>
          </a:p>
          <a:p>
            <a:pPr algn="ctr"/>
            <a:endParaRPr lang="es-PE" sz="2000" b="1" dirty="0"/>
          </a:p>
        </p:txBody>
      </p:sp>
    </p:spTree>
    <p:extLst>
      <p:ext uri="{BB962C8B-B14F-4D97-AF65-F5344CB8AC3E}">
        <p14:creationId xmlns:p14="http://schemas.microsoft.com/office/powerpoint/2010/main" val="114034766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5109091"/>
          </a:xfrm>
          <a:prstGeom prst="rect">
            <a:avLst/>
          </a:prstGeom>
        </p:spPr>
        <p:txBody>
          <a:bodyPr wrap="square">
            <a:spAutoFit/>
          </a:bodyPr>
          <a:lstStyle/>
          <a:p>
            <a:r>
              <a:rPr lang="es-ES" sz="2000" b="1" dirty="0" smtClean="0">
                <a:effectLst>
                  <a:outerShdw blurRad="38100" dist="38100" dir="2700000" algn="tl">
                    <a:srgbClr val="000000">
                      <a:alpha val="43137"/>
                    </a:srgbClr>
                  </a:outerShdw>
                </a:effectLst>
              </a:rPr>
              <a:t>14. </a:t>
            </a:r>
            <a:r>
              <a:rPr lang="en-US" dirty="0" smtClean="0"/>
              <a:t>La </a:t>
            </a:r>
            <a:r>
              <a:rPr lang="en-US" dirty="0" err="1"/>
              <a:t>señora</a:t>
            </a:r>
            <a:r>
              <a:rPr lang="en-US" dirty="0"/>
              <a:t> Miriam Dina Amado Solis </a:t>
            </a:r>
            <a:r>
              <a:rPr lang="en-US" dirty="0" err="1"/>
              <a:t>identificada</a:t>
            </a:r>
            <a:r>
              <a:rPr lang="en-US" dirty="0"/>
              <a:t> con DNI N° 40528730 y </a:t>
            </a:r>
            <a:r>
              <a:rPr lang="en-US" dirty="0" err="1"/>
              <a:t>domiciliada</a:t>
            </a:r>
            <a:r>
              <a:rPr lang="en-US" dirty="0"/>
              <a:t> </a:t>
            </a:r>
            <a:r>
              <a:rPr lang="en-US" dirty="0" err="1"/>
              <a:t>en</a:t>
            </a:r>
            <a:r>
              <a:rPr lang="en-US" dirty="0"/>
              <a:t> Jr. El </a:t>
            </a:r>
            <a:r>
              <a:rPr lang="en-US" dirty="0" err="1"/>
              <a:t>Gato</a:t>
            </a:r>
            <a:r>
              <a:rPr lang="en-US" dirty="0"/>
              <a:t> N° 100, se </a:t>
            </a:r>
            <a:r>
              <a:rPr lang="en-US" dirty="0" err="1"/>
              <a:t>apersona</a:t>
            </a:r>
            <a:r>
              <a:rPr lang="en-US" dirty="0"/>
              <a:t> el </a:t>
            </a:r>
            <a:r>
              <a:rPr lang="en-US" dirty="0" err="1"/>
              <a:t>día</a:t>
            </a:r>
            <a:r>
              <a:rPr lang="en-US" dirty="0"/>
              <a:t> 09 de mayo del 2014 a la </a:t>
            </a:r>
            <a:r>
              <a:rPr lang="en-US" dirty="0" err="1"/>
              <a:t>Oficina</a:t>
            </a:r>
            <a:r>
              <a:rPr lang="en-US" dirty="0"/>
              <a:t> de </a:t>
            </a:r>
            <a:r>
              <a:rPr lang="en-US" dirty="0" err="1"/>
              <a:t>Dirección</a:t>
            </a:r>
            <a:r>
              <a:rPr lang="en-US" dirty="0"/>
              <a:t> de la </a:t>
            </a:r>
            <a:r>
              <a:rPr lang="en-US" dirty="0" err="1"/>
              <a:t>Institución</a:t>
            </a:r>
            <a:r>
              <a:rPr lang="en-US" dirty="0"/>
              <a:t> </a:t>
            </a:r>
            <a:r>
              <a:rPr lang="en-US" dirty="0" err="1"/>
              <a:t>Educativa</a:t>
            </a:r>
            <a:r>
              <a:rPr lang="en-US" dirty="0"/>
              <a:t> N° 600, </a:t>
            </a:r>
            <a:r>
              <a:rPr lang="en-US" dirty="0" err="1"/>
              <a:t>solicitando</a:t>
            </a:r>
            <a:r>
              <a:rPr lang="en-US" dirty="0"/>
              <a:t> </a:t>
            </a:r>
            <a:r>
              <a:rPr lang="en-US" dirty="0" err="1"/>
              <a:t>hablar</a:t>
            </a:r>
            <a:r>
              <a:rPr lang="en-US" dirty="0"/>
              <a:t> con el Director de </a:t>
            </a:r>
            <a:r>
              <a:rPr lang="en-US" dirty="0" err="1"/>
              <a:t>nombre</a:t>
            </a:r>
            <a:r>
              <a:rPr lang="en-US" dirty="0"/>
              <a:t> Pedro Moreno Cantor, </a:t>
            </a:r>
            <a:r>
              <a:rPr lang="en-US" dirty="0" err="1"/>
              <a:t>quien</a:t>
            </a:r>
            <a:r>
              <a:rPr lang="en-US" dirty="0"/>
              <a:t> la </a:t>
            </a:r>
            <a:r>
              <a:rPr lang="en-US" dirty="0" err="1"/>
              <a:t>atiende</a:t>
            </a:r>
            <a:r>
              <a:rPr lang="en-US" dirty="0"/>
              <a:t>, la </a:t>
            </a:r>
            <a:r>
              <a:rPr lang="en-US" dirty="0" err="1"/>
              <a:t>señora</a:t>
            </a:r>
            <a:r>
              <a:rPr lang="en-US" dirty="0"/>
              <a:t> Miriam Dina Amado Solis, le </a:t>
            </a:r>
            <a:r>
              <a:rPr lang="en-US" dirty="0" err="1"/>
              <a:t>manifiesta</a:t>
            </a:r>
            <a:r>
              <a:rPr lang="en-US" dirty="0"/>
              <a:t> que </a:t>
            </a:r>
            <a:r>
              <a:rPr lang="en-US" dirty="0" err="1"/>
              <a:t>su</a:t>
            </a:r>
            <a:r>
              <a:rPr lang="en-US" dirty="0"/>
              <a:t> </a:t>
            </a:r>
            <a:r>
              <a:rPr lang="en-US" dirty="0" err="1"/>
              <a:t>hija</a:t>
            </a:r>
            <a:r>
              <a:rPr lang="en-US" dirty="0"/>
              <a:t> de 15 </a:t>
            </a:r>
            <a:r>
              <a:rPr lang="en-US" dirty="0" err="1"/>
              <a:t>años</a:t>
            </a:r>
            <a:r>
              <a:rPr lang="en-US" dirty="0"/>
              <a:t> de </a:t>
            </a:r>
            <a:r>
              <a:rPr lang="en-US" dirty="0" err="1"/>
              <a:t>edad</a:t>
            </a:r>
            <a:r>
              <a:rPr lang="en-US" dirty="0"/>
              <a:t> de </a:t>
            </a:r>
            <a:r>
              <a:rPr lang="en-US" dirty="0" err="1"/>
              <a:t>iniciales</a:t>
            </a:r>
            <a:r>
              <a:rPr lang="en-US" dirty="0"/>
              <a:t> R.T.A. </a:t>
            </a:r>
            <a:r>
              <a:rPr lang="en-US" dirty="0" err="1"/>
              <a:t>viene</a:t>
            </a:r>
            <a:r>
              <a:rPr lang="en-US" dirty="0"/>
              <a:t> </a:t>
            </a:r>
            <a:r>
              <a:rPr lang="en-US" dirty="0" err="1"/>
              <a:t>siendo</a:t>
            </a:r>
            <a:r>
              <a:rPr lang="en-US" dirty="0"/>
              <a:t> </a:t>
            </a:r>
            <a:r>
              <a:rPr lang="en-US" dirty="0" err="1"/>
              <a:t>víctima</a:t>
            </a:r>
            <a:r>
              <a:rPr lang="en-US" dirty="0"/>
              <a:t> de </a:t>
            </a:r>
            <a:r>
              <a:rPr lang="en-US" dirty="0" err="1"/>
              <a:t>los</a:t>
            </a:r>
            <a:r>
              <a:rPr lang="en-US" dirty="0"/>
              <a:t> </a:t>
            </a:r>
            <a:r>
              <a:rPr lang="en-US" dirty="0" err="1"/>
              <a:t>requerimiento</a:t>
            </a:r>
            <a:r>
              <a:rPr lang="en-US" dirty="0"/>
              <a:t> del </a:t>
            </a:r>
            <a:r>
              <a:rPr lang="en-US" dirty="0" err="1"/>
              <a:t>profesor</a:t>
            </a:r>
            <a:r>
              <a:rPr lang="en-US" dirty="0"/>
              <a:t> de </a:t>
            </a:r>
            <a:r>
              <a:rPr lang="en-US" dirty="0" err="1"/>
              <a:t>matemáticas</a:t>
            </a:r>
            <a:r>
              <a:rPr lang="en-US" dirty="0"/>
              <a:t> de </a:t>
            </a:r>
            <a:r>
              <a:rPr lang="en-US" dirty="0" err="1"/>
              <a:t>nombre</a:t>
            </a:r>
            <a:r>
              <a:rPr lang="en-US" dirty="0"/>
              <a:t> Carlos Suarez Pizarro, </a:t>
            </a:r>
            <a:r>
              <a:rPr lang="en-US" dirty="0" err="1"/>
              <a:t>quien</a:t>
            </a:r>
            <a:r>
              <a:rPr lang="en-US" dirty="0"/>
              <a:t> </a:t>
            </a:r>
            <a:r>
              <a:rPr lang="en-US" dirty="0" err="1"/>
              <a:t>constantemente</a:t>
            </a:r>
            <a:r>
              <a:rPr lang="en-US" dirty="0"/>
              <a:t> le </a:t>
            </a:r>
            <a:r>
              <a:rPr lang="en-US" dirty="0" err="1"/>
              <a:t>envía</a:t>
            </a:r>
            <a:r>
              <a:rPr lang="en-US" dirty="0"/>
              <a:t> </a:t>
            </a:r>
            <a:r>
              <a:rPr lang="en-US" dirty="0" err="1"/>
              <a:t>mensajes</a:t>
            </a:r>
            <a:r>
              <a:rPr lang="en-US" dirty="0"/>
              <a:t> a </a:t>
            </a:r>
            <a:r>
              <a:rPr lang="en-US" dirty="0" err="1"/>
              <a:t>su</a:t>
            </a:r>
            <a:r>
              <a:rPr lang="en-US" dirty="0"/>
              <a:t> </a:t>
            </a:r>
            <a:r>
              <a:rPr lang="en-US" dirty="0" err="1" smtClean="0"/>
              <a:t>celular</a:t>
            </a:r>
            <a:r>
              <a:rPr lang="en-US" dirty="0"/>
              <a:t>, y a </a:t>
            </a:r>
            <a:r>
              <a:rPr lang="en-US" dirty="0" err="1"/>
              <a:t>su</a:t>
            </a:r>
            <a:r>
              <a:rPr lang="en-US" dirty="0"/>
              <a:t> </a:t>
            </a:r>
            <a:r>
              <a:rPr lang="en-US" dirty="0" err="1"/>
              <a:t>correo</a:t>
            </a:r>
            <a:r>
              <a:rPr lang="en-US" dirty="0"/>
              <a:t> </a:t>
            </a:r>
            <a:r>
              <a:rPr lang="en-US" dirty="0" err="1"/>
              <a:t>electrónico</a:t>
            </a:r>
            <a:r>
              <a:rPr lang="en-US" dirty="0"/>
              <a:t> </a:t>
            </a:r>
            <a:r>
              <a:rPr lang="en-US" dirty="0" err="1"/>
              <a:t>solicitándole</a:t>
            </a:r>
            <a:r>
              <a:rPr lang="en-US" dirty="0"/>
              <a:t> </a:t>
            </a:r>
            <a:r>
              <a:rPr lang="en-US" dirty="0" err="1"/>
              <a:t>salir</a:t>
            </a:r>
            <a:r>
              <a:rPr lang="en-US" dirty="0"/>
              <a:t>, </a:t>
            </a:r>
            <a:r>
              <a:rPr lang="en-US" dirty="0" err="1"/>
              <a:t>además</a:t>
            </a:r>
            <a:r>
              <a:rPr lang="en-US" dirty="0"/>
              <a:t> </a:t>
            </a:r>
            <a:r>
              <a:rPr lang="en-US" dirty="0" err="1"/>
              <a:t>señala</a:t>
            </a:r>
            <a:r>
              <a:rPr lang="en-US" dirty="0"/>
              <a:t> que el </a:t>
            </a:r>
            <a:r>
              <a:rPr lang="en-US" dirty="0" err="1"/>
              <a:t>día</a:t>
            </a:r>
            <a:r>
              <a:rPr lang="en-US" dirty="0"/>
              <a:t> de </a:t>
            </a:r>
            <a:r>
              <a:rPr lang="en-US" dirty="0" err="1"/>
              <a:t>ayer</a:t>
            </a:r>
            <a:r>
              <a:rPr lang="en-US" dirty="0"/>
              <a:t> el </a:t>
            </a:r>
            <a:r>
              <a:rPr lang="en-US" dirty="0" err="1"/>
              <a:t>profesor</a:t>
            </a:r>
            <a:r>
              <a:rPr lang="en-US" dirty="0"/>
              <a:t> le </a:t>
            </a:r>
            <a:r>
              <a:rPr lang="en-US" dirty="0" err="1"/>
              <a:t>ofreció</a:t>
            </a:r>
            <a:r>
              <a:rPr lang="en-US" dirty="0"/>
              <a:t> a </a:t>
            </a:r>
            <a:r>
              <a:rPr lang="en-US" dirty="0" err="1"/>
              <a:t>su</a:t>
            </a:r>
            <a:r>
              <a:rPr lang="en-US" dirty="0"/>
              <a:t> </a:t>
            </a:r>
            <a:r>
              <a:rPr lang="en-US" dirty="0" err="1"/>
              <a:t>hija</a:t>
            </a:r>
            <a:r>
              <a:rPr lang="en-US" dirty="0"/>
              <a:t> </a:t>
            </a:r>
            <a:r>
              <a:rPr lang="en-US" dirty="0" err="1"/>
              <a:t>aumentarle</a:t>
            </a:r>
            <a:r>
              <a:rPr lang="en-US" dirty="0"/>
              <a:t> la nota </a:t>
            </a:r>
            <a:r>
              <a:rPr lang="en-US" dirty="0" err="1"/>
              <a:t>si</a:t>
            </a:r>
            <a:r>
              <a:rPr lang="en-US" dirty="0"/>
              <a:t> </a:t>
            </a:r>
            <a:r>
              <a:rPr lang="en-US" dirty="0" err="1"/>
              <a:t>ella</a:t>
            </a:r>
            <a:r>
              <a:rPr lang="en-US" dirty="0"/>
              <a:t> se </a:t>
            </a:r>
            <a:r>
              <a:rPr lang="en-US" dirty="0" err="1"/>
              <a:t>comporta</a:t>
            </a:r>
            <a:r>
              <a:rPr lang="en-US" dirty="0"/>
              <a:t> </a:t>
            </a:r>
            <a:r>
              <a:rPr lang="en-US" dirty="0" err="1"/>
              <a:t>cariñosamente</a:t>
            </a:r>
            <a:r>
              <a:rPr lang="en-US" dirty="0"/>
              <a:t> con </a:t>
            </a:r>
            <a:r>
              <a:rPr lang="en-US" dirty="0" err="1"/>
              <a:t>él</a:t>
            </a:r>
            <a:r>
              <a:rPr lang="en-US" dirty="0"/>
              <a:t> y que </a:t>
            </a:r>
            <a:r>
              <a:rPr lang="en-US" dirty="0" err="1"/>
              <a:t>incluso</a:t>
            </a:r>
            <a:r>
              <a:rPr lang="en-US" dirty="0"/>
              <a:t> </a:t>
            </a:r>
            <a:r>
              <a:rPr lang="en-US" dirty="0" err="1"/>
              <a:t>trató</a:t>
            </a:r>
            <a:r>
              <a:rPr lang="en-US" dirty="0"/>
              <a:t> de </a:t>
            </a:r>
            <a:r>
              <a:rPr lang="en-US" dirty="0" err="1"/>
              <a:t>besarla</a:t>
            </a:r>
            <a:r>
              <a:rPr lang="en-US" dirty="0"/>
              <a:t> </a:t>
            </a:r>
            <a:r>
              <a:rPr lang="en-US" dirty="0" err="1"/>
              <a:t>en</a:t>
            </a:r>
            <a:r>
              <a:rPr lang="en-US" dirty="0"/>
              <a:t> la </a:t>
            </a:r>
            <a:r>
              <a:rPr lang="en-US" dirty="0" err="1"/>
              <a:t>boca</a:t>
            </a:r>
            <a:r>
              <a:rPr lang="en-US" dirty="0"/>
              <a:t>, </a:t>
            </a:r>
            <a:r>
              <a:rPr lang="en-US" dirty="0" err="1"/>
              <a:t>este</a:t>
            </a:r>
            <a:r>
              <a:rPr lang="en-US" dirty="0"/>
              <a:t> </a:t>
            </a:r>
            <a:r>
              <a:rPr lang="en-US" dirty="0" err="1"/>
              <a:t>acoso</a:t>
            </a:r>
            <a:r>
              <a:rPr lang="en-US" dirty="0"/>
              <a:t> ha </a:t>
            </a:r>
            <a:r>
              <a:rPr lang="en-US" dirty="0" err="1"/>
              <a:t>sucedido</a:t>
            </a:r>
            <a:r>
              <a:rPr lang="en-US" dirty="0"/>
              <a:t> </a:t>
            </a:r>
            <a:r>
              <a:rPr lang="en-US" dirty="0" err="1"/>
              <a:t>desde</a:t>
            </a:r>
            <a:r>
              <a:rPr lang="en-US" dirty="0"/>
              <a:t> el </a:t>
            </a:r>
            <a:r>
              <a:rPr lang="en-US" dirty="0" err="1"/>
              <a:t>inicio</a:t>
            </a:r>
            <a:r>
              <a:rPr lang="en-US" dirty="0"/>
              <a:t> de las </a:t>
            </a:r>
            <a:r>
              <a:rPr lang="en-US" dirty="0" err="1"/>
              <a:t>clases</a:t>
            </a:r>
            <a:r>
              <a:rPr lang="en-US" dirty="0"/>
              <a:t> hasta la </a:t>
            </a:r>
            <a:r>
              <a:rPr lang="en-US" dirty="0" err="1"/>
              <a:t>fecha</a:t>
            </a:r>
            <a:r>
              <a:rPr lang="en-US" dirty="0"/>
              <a:t> de hoy. La </a:t>
            </a:r>
            <a:r>
              <a:rPr lang="en-US" dirty="0" err="1"/>
              <a:t>señora</a:t>
            </a:r>
            <a:r>
              <a:rPr lang="en-US" dirty="0"/>
              <a:t> </a:t>
            </a:r>
            <a:r>
              <a:rPr lang="en-US" dirty="0" err="1"/>
              <a:t>agrega</a:t>
            </a:r>
            <a:r>
              <a:rPr lang="en-US" dirty="0"/>
              <a:t> que </a:t>
            </a:r>
            <a:r>
              <a:rPr lang="en-US" dirty="0" err="1"/>
              <a:t>su</a:t>
            </a:r>
            <a:r>
              <a:rPr lang="en-US" dirty="0"/>
              <a:t> </a:t>
            </a:r>
            <a:r>
              <a:rPr lang="en-US" dirty="0" err="1"/>
              <a:t>hija</a:t>
            </a:r>
            <a:r>
              <a:rPr lang="en-US" dirty="0"/>
              <a:t> se </a:t>
            </a:r>
            <a:r>
              <a:rPr lang="en-US" dirty="0" err="1"/>
              <a:t>encuentra</a:t>
            </a:r>
            <a:r>
              <a:rPr lang="en-US" dirty="0"/>
              <a:t> </a:t>
            </a:r>
            <a:r>
              <a:rPr lang="en-US" dirty="0" err="1"/>
              <a:t>muy</a:t>
            </a:r>
            <a:r>
              <a:rPr lang="en-US" dirty="0"/>
              <a:t> </a:t>
            </a:r>
            <a:r>
              <a:rPr lang="en-US" dirty="0" err="1"/>
              <a:t>afectada</a:t>
            </a:r>
            <a:r>
              <a:rPr lang="en-US" dirty="0"/>
              <a:t> </a:t>
            </a:r>
            <a:r>
              <a:rPr lang="en-US" dirty="0" err="1"/>
              <a:t>por</a:t>
            </a:r>
            <a:r>
              <a:rPr lang="en-US" dirty="0"/>
              <a:t> </a:t>
            </a:r>
            <a:r>
              <a:rPr lang="en-US" dirty="0" err="1"/>
              <a:t>esta</a:t>
            </a:r>
            <a:r>
              <a:rPr lang="en-US" dirty="0"/>
              <a:t> </a:t>
            </a:r>
            <a:r>
              <a:rPr lang="en-US" dirty="0" err="1"/>
              <a:t>situación</a:t>
            </a:r>
            <a:r>
              <a:rPr lang="en-US" dirty="0"/>
              <a:t> y no </a:t>
            </a:r>
            <a:r>
              <a:rPr lang="en-US" dirty="0" err="1"/>
              <a:t>quiere</a:t>
            </a:r>
            <a:r>
              <a:rPr lang="en-US" dirty="0"/>
              <a:t> </a:t>
            </a:r>
            <a:r>
              <a:rPr lang="en-US" dirty="0" err="1"/>
              <a:t>seguir</a:t>
            </a:r>
            <a:r>
              <a:rPr lang="en-US" dirty="0"/>
              <a:t> </a:t>
            </a:r>
            <a:r>
              <a:rPr lang="en-US" dirty="0" err="1"/>
              <a:t>asistiendo</a:t>
            </a:r>
            <a:r>
              <a:rPr lang="en-US" dirty="0"/>
              <a:t> a la </a:t>
            </a:r>
            <a:r>
              <a:rPr lang="en-US" dirty="0" err="1"/>
              <a:t>institución</a:t>
            </a:r>
            <a:r>
              <a:rPr lang="en-US" dirty="0"/>
              <a:t> </a:t>
            </a:r>
            <a:r>
              <a:rPr lang="en-US" dirty="0" err="1"/>
              <a:t>educativa</a:t>
            </a:r>
            <a:r>
              <a:rPr lang="en-US" dirty="0"/>
              <a:t>.</a:t>
            </a:r>
            <a:endParaRPr lang="es-PE" dirty="0"/>
          </a:p>
          <a:p>
            <a:r>
              <a:rPr lang="es-PE" dirty="0"/>
              <a:t>Además, señala que fueron testigos de los hechos ocurridos el día de ayer las compañeras de aula de su hija de nombre Maura Miranda Alberto y Julita Zavala Marcha.</a:t>
            </a:r>
          </a:p>
          <a:p>
            <a:r>
              <a:rPr lang="en-US" dirty="0"/>
              <a:t>La </a:t>
            </a:r>
            <a:r>
              <a:rPr lang="en-US" dirty="0" err="1"/>
              <a:t>madre</a:t>
            </a:r>
            <a:r>
              <a:rPr lang="en-US" dirty="0"/>
              <a:t> de </a:t>
            </a:r>
            <a:r>
              <a:rPr lang="en-US" dirty="0" err="1"/>
              <a:t>familia</a:t>
            </a:r>
            <a:r>
              <a:rPr lang="en-US" dirty="0"/>
              <a:t>, </a:t>
            </a:r>
            <a:r>
              <a:rPr lang="en-US" dirty="0" err="1"/>
              <a:t>como</a:t>
            </a:r>
            <a:r>
              <a:rPr lang="en-US" dirty="0"/>
              <a:t> </a:t>
            </a:r>
            <a:r>
              <a:rPr lang="en-US" dirty="0" err="1"/>
              <a:t>prueba</a:t>
            </a:r>
            <a:r>
              <a:rPr lang="en-US" dirty="0"/>
              <a:t> de lo que dice, le </a:t>
            </a:r>
            <a:r>
              <a:rPr lang="en-US" dirty="0" err="1"/>
              <a:t>enseña</a:t>
            </a:r>
            <a:r>
              <a:rPr lang="en-US" dirty="0"/>
              <a:t> al Director </a:t>
            </a:r>
            <a:r>
              <a:rPr lang="en-US" dirty="0" err="1"/>
              <a:t>los</a:t>
            </a:r>
            <a:r>
              <a:rPr lang="en-US" dirty="0"/>
              <a:t> </a:t>
            </a:r>
            <a:r>
              <a:rPr lang="en-US" dirty="0" err="1"/>
              <a:t>mensajes</a:t>
            </a:r>
            <a:r>
              <a:rPr lang="en-US" dirty="0"/>
              <a:t> </a:t>
            </a:r>
            <a:r>
              <a:rPr lang="en-US" dirty="0" err="1"/>
              <a:t>impresos</a:t>
            </a:r>
            <a:r>
              <a:rPr lang="en-US" dirty="0"/>
              <a:t> del </a:t>
            </a:r>
            <a:r>
              <a:rPr lang="en-US" dirty="0" err="1"/>
              <a:t>correo</a:t>
            </a:r>
            <a:r>
              <a:rPr lang="en-US" dirty="0"/>
              <a:t> </a:t>
            </a:r>
            <a:r>
              <a:rPr lang="en-US" dirty="0" err="1"/>
              <a:t>electrónico</a:t>
            </a:r>
            <a:r>
              <a:rPr lang="en-US" dirty="0"/>
              <a:t> de </a:t>
            </a:r>
            <a:r>
              <a:rPr lang="en-US" dirty="0" err="1"/>
              <a:t>su</a:t>
            </a:r>
            <a:r>
              <a:rPr lang="en-US" dirty="0"/>
              <a:t> </a:t>
            </a:r>
            <a:r>
              <a:rPr lang="en-US" dirty="0" err="1"/>
              <a:t>hija</a:t>
            </a:r>
            <a:r>
              <a:rPr lang="en-US" dirty="0"/>
              <a:t>, </a:t>
            </a:r>
            <a:r>
              <a:rPr lang="en-US" dirty="0" err="1"/>
              <a:t>en</a:t>
            </a:r>
            <a:r>
              <a:rPr lang="en-US" dirty="0"/>
              <a:t> </a:t>
            </a:r>
            <a:r>
              <a:rPr lang="en-US" dirty="0" err="1"/>
              <a:t>los</a:t>
            </a:r>
            <a:r>
              <a:rPr lang="en-US" dirty="0"/>
              <a:t> </a:t>
            </a:r>
            <a:r>
              <a:rPr lang="en-US" dirty="0" err="1"/>
              <a:t>cuales</a:t>
            </a:r>
            <a:r>
              <a:rPr lang="en-US" dirty="0"/>
              <a:t> se </a:t>
            </a:r>
            <a:r>
              <a:rPr lang="en-US" dirty="0" err="1"/>
              <a:t>puede</a:t>
            </a:r>
            <a:r>
              <a:rPr lang="en-US" dirty="0"/>
              <a:t> </a:t>
            </a:r>
            <a:r>
              <a:rPr lang="en-US" dirty="0" err="1"/>
              <a:t>verificar</a:t>
            </a:r>
            <a:r>
              <a:rPr lang="en-US" dirty="0"/>
              <a:t> las </a:t>
            </a:r>
            <a:r>
              <a:rPr lang="en-US" dirty="0" err="1"/>
              <a:t>propuestas</a:t>
            </a:r>
            <a:r>
              <a:rPr lang="en-US" dirty="0"/>
              <a:t> </a:t>
            </a:r>
            <a:r>
              <a:rPr lang="en-US" dirty="0" err="1"/>
              <a:t>realizadas</a:t>
            </a:r>
            <a:r>
              <a:rPr lang="en-US" dirty="0"/>
              <a:t> </a:t>
            </a:r>
            <a:r>
              <a:rPr lang="en-US" dirty="0" err="1"/>
              <a:t>por</a:t>
            </a:r>
            <a:r>
              <a:rPr lang="en-US" dirty="0"/>
              <a:t> el </a:t>
            </a:r>
            <a:r>
              <a:rPr lang="en-US" dirty="0" err="1"/>
              <a:t>profesor</a:t>
            </a:r>
            <a:r>
              <a:rPr lang="en-US" dirty="0"/>
              <a:t> a la </a:t>
            </a:r>
            <a:r>
              <a:rPr lang="en-US" dirty="0" err="1"/>
              <a:t>estudiante</a:t>
            </a:r>
            <a:r>
              <a:rPr lang="en-US" dirty="0"/>
              <a:t> R.T.A. </a:t>
            </a:r>
            <a:endParaRPr lang="es-PE" dirty="0"/>
          </a:p>
        </p:txBody>
      </p:sp>
    </p:spTree>
    <p:extLst>
      <p:ext uri="{BB962C8B-B14F-4D97-AF65-F5344CB8AC3E}">
        <p14:creationId xmlns:p14="http://schemas.microsoft.com/office/powerpoint/2010/main" val="1218449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4247317"/>
          </a:xfrm>
          <a:prstGeom prst="rect">
            <a:avLst/>
          </a:prstGeom>
        </p:spPr>
        <p:txBody>
          <a:bodyPr wrap="square">
            <a:spAutoFit/>
          </a:bodyPr>
          <a:lstStyle/>
          <a:p>
            <a:r>
              <a:rPr lang="en-US" dirty="0" err="1" smtClean="0"/>
              <a:t>Asimismo</a:t>
            </a:r>
            <a:r>
              <a:rPr lang="en-US" dirty="0"/>
              <a:t>, le </a:t>
            </a:r>
            <a:r>
              <a:rPr lang="en-US" dirty="0" err="1"/>
              <a:t>enseña</a:t>
            </a:r>
            <a:r>
              <a:rPr lang="en-US" dirty="0"/>
              <a:t> </a:t>
            </a:r>
            <a:r>
              <a:rPr lang="en-US" dirty="0" err="1"/>
              <a:t>los</a:t>
            </a:r>
            <a:r>
              <a:rPr lang="en-US" dirty="0"/>
              <a:t> </a:t>
            </a:r>
            <a:r>
              <a:rPr lang="en-US" dirty="0" err="1"/>
              <a:t>mensajes</a:t>
            </a:r>
            <a:r>
              <a:rPr lang="en-US" dirty="0"/>
              <a:t> que el </a:t>
            </a:r>
            <a:r>
              <a:rPr lang="en-US" dirty="0" err="1"/>
              <a:t>profesor</a:t>
            </a:r>
            <a:r>
              <a:rPr lang="en-US" dirty="0"/>
              <a:t> ha </a:t>
            </a:r>
            <a:r>
              <a:rPr lang="en-US" dirty="0" err="1"/>
              <a:t>remitido</a:t>
            </a:r>
            <a:r>
              <a:rPr lang="en-US" dirty="0"/>
              <a:t> al </a:t>
            </a:r>
            <a:r>
              <a:rPr lang="en-US" dirty="0" err="1"/>
              <a:t>celular</a:t>
            </a:r>
            <a:r>
              <a:rPr lang="en-US" dirty="0"/>
              <a:t> de la alumna, </a:t>
            </a:r>
            <a:r>
              <a:rPr lang="en-US" dirty="0" err="1"/>
              <a:t>en</a:t>
            </a:r>
            <a:r>
              <a:rPr lang="en-US" dirty="0"/>
              <a:t> </a:t>
            </a:r>
            <a:r>
              <a:rPr lang="en-US" dirty="0" err="1"/>
              <a:t>los</a:t>
            </a:r>
            <a:r>
              <a:rPr lang="en-US" dirty="0"/>
              <a:t> que se </a:t>
            </a:r>
            <a:r>
              <a:rPr lang="en-US" dirty="0" err="1"/>
              <a:t>observa</a:t>
            </a:r>
            <a:r>
              <a:rPr lang="en-US" dirty="0"/>
              <a:t> que el </a:t>
            </a:r>
            <a:r>
              <a:rPr lang="en-US" dirty="0" err="1"/>
              <a:t>profesor</a:t>
            </a:r>
            <a:r>
              <a:rPr lang="en-US" dirty="0"/>
              <a:t> la </a:t>
            </a:r>
            <a:r>
              <a:rPr lang="en-US" dirty="0" err="1"/>
              <a:t>invita</a:t>
            </a:r>
            <a:r>
              <a:rPr lang="en-US" dirty="0"/>
              <a:t> a </a:t>
            </a:r>
            <a:r>
              <a:rPr lang="en-US" dirty="0" err="1"/>
              <a:t>salir</a:t>
            </a:r>
            <a:r>
              <a:rPr lang="en-US" dirty="0"/>
              <a:t> al cine y a comer </a:t>
            </a:r>
            <a:r>
              <a:rPr lang="en-US" dirty="0" err="1"/>
              <a:t>pollo</a:t>
            </a:r>
            <a:r>
              <a:rPr lang="en-US" dirty="0"/>
              <a:t> a la </a:t>
            </a:r>
            <a:r>
              <a:rPr lang="en-US" dirty="0" err="1"/>
              <a:t>brasa</a:t>
            </a:r>
            <a:r>
              <a:rPr lang="en-US" dirty="0"/>
              <a:t>, la </a:t>
            </a:r>
            <a:r>
              <a:rPr lang="en-US" dirty="0" err="1"/>
              <a:t>madre</a:t>
            </a:r>
            <a:r>
              <a:rPr lang="en-US" dirty="0"/>
              <a:t> de </a:t>
            </a:r>
            <a:r>
              <a:rPr lang="en-US" dirty="0" err="1"/>
              <a:t>familia</a:t>
            </a:r>
            <a:r>
              <a:rPr lang="en-US" dirty="0"/>
              <a:t> le </a:t>
            </a:r>
            <a:r>
              <a:rPr lang="en-US" dirty="0" err="1"/>
              <a:t>indica</a:t>
            </a:r>
            <a:r>
              <a:rPr lang="en-US" dirty="0"/>
              <a:t> al Director que </a:t>
            </a:r>
            <a:r>
              <a:rPr lang="en-US" dirty="0" err="1"/>
              <a:t>está</a:t>
            </a:r>
            <a:r>
              <a:rPr lang="en-US" dirty="0"/>
              <a:t> </a:t>
            </a:r>
            <a:r>
              <a:rPr lang="en-US" dirty="0" err="1"/>
              <a:t>dispuesta</a:t>
            </a:r>
            <a:r>
              <a:rPr lang="en-US" dirty="0"/>
              <a:t> a </a:t>
            </a:r>
            <a:r>
              <a:rPr lang="en-US" dirty="0" err="1"/>
              <a:t>enseñar</a:t>
            </a:r>
            <a:r>
              <a:rPr lang="en-US" dirty="0"/>
              <a:t> </a:t>
            </a:r>
            <a:r>
              <a:rPr lang="en-US" dirty="0" err="1"/>
              <a:t>los</a:t>
            </a:r>
            <a:r>
              <a:rPr lang="en-US" dirty="0"/>
              <a:t> </a:t>
            </a:r>
            <a:r>
              <a:rPr lang="en-US" dirty="0" err="1"/>
              <a:t>mensajes</a:t>
            </a:r>
            <a:r>
              <a:rPr lang="en-US" dirty="0"/>
              <a:t> del </a:t>
            </a:r>
            <a:r>
              <a:rPr lang="en-US" dirty="0" err="1"/>
              <a:t>celular</a:t>
            </a:r>
            <a:r>
              <a:rPr lang="en-US" dirty="0"/>
              <a:t> </a:t>
            </a:r>
            <a:r>
              <a:rPr lang="en-US" dirty="0" err="1"/>
              <a:t>cuando</a:t>
            </a:r>
            <a:r>
              <a:rPr lang="en-US" dirty="0"/>
              <a:t> se lo </a:t>
            </a:r>
            <a:r>
              <a:rPr lang="en-US" dirty="0" err="1"/>
              <a:t>requieran</a:t>
            </a:r>
            <a:r>
              <a:rPr lang="en-US" dirty="0"/>
              <a:t>, </a:t>
            </a:r>
            <a:r>
              <a:rPr lang="en-US" dirty="0" err="1"/>
              <a:t>pero</a:t>
            </a:r>
            <a:r>
              <a:rPr lang="en-US" dirty="0"/>
              <a:t> que no se lo </a:t>
            </a:r>
            <a:r>
              <a:rPr lang="en-US" dirty="0" err="1"/>
              <a:t>puede</a:t>
            </a:r>
            <a:r>
              <a:rPr lang="en-US" dirty="0"/>
              <a:t> </a:t>
            </a:r>
            <a:r>
              <a:rPr lang="en-US" dirty="0" err="1"/>
              <a:t>entregar</a:t>
            </a:r>
            <a:r>
              <a:rPr lang="en-US" dirty="0"/>
              <a:t> </a:t>
            </a:r>
            <a:r>
              <a:rPr lang="en-US" dirty="0" err="1"/>
              <a:t>porque</a:t>
            </a:r>
            <a:r>
              <a:rPr lang="en-US" dirty="0"/>
              <a:t> lo </a:t>
            </a:r>
            <a:r>
              <a:rPr lang="en-US" dirty="0" err="1"/>
              <a:t>necesita</a:t>
            </a:r>
            <a:r>
              <a:rPr lang="en-US" dirty="0"/>
              <a:t>.</a:t>
            </a:r>
            <a:endParaRPr lang="es-PE" dirty="0"/>
          </a:p>
          <a:p>
            <a:r>
              <a:rPr lang="es-PE" dirty="0"/>
              <a:t>Cabe señalar que en el Centro de Salud más cercano existe un Módulo de Atención en Maltrato Infantil del MINSA donde cuentan con un psicólogo.</a:t>
            </a:r>
          </a:p>
          <a:p>
            <a:r>
              <a:rPr lang="es-PE" dirty="0"/>
              <a:t>De acuerdo </a:t>
            </a:r>
            <a:r>
              <a:rPr lang="es-PE" dirty="0" smtClean="0"/>
              <a:t>al caso presentado, ¿qué es lo que corresponde hacer al director, como primera medida? </a:t>
            </a:r>
            <a:endParaRPr lang="es-PE" b="1" dirty="0" smtClean="0"/>
          </a:p>
          <a:p>
            <a:endParaRPr lang="es-PE" dirty="0" smtClean="0"/>
          </a:p>
          <a:p>
            <a:pPr marL="457200" indent="-457200">
              <a:buAutoNum type="alphaLcParenR"/>
            </a:pPr>
            <a:r>
              <a:rPr lang="es-ES" dirty="0" smtClean="0"/>
              <a:t>Elaborar el acta de denuncia.</a:t>
            </a:r>
          </a:p>
          <a:p>
            <a:pPr marL="457200" indent="-457200">
              <a:buAutoNum type="alphaLcParenR"/>
            </a:pPr>
            <a:r>
              <a:rPr lang="es-ES" dirty="0" smtClean="0"/>
              <a:t>Acompañar a la madre de familia a la PNP o fiscalía para interponer la denuncia.</a:t>
            </a:r>
          </a:p>
          <a:p>
            <a:pPr marL="457200" indent="-457200">
              <a:buAutoNum type="alphaLcParenR"/>
            </a:pPr>
            <a:r>
              <a:rPr lang="es-ES" dirty="0" smtClean="0"/>
              <a:t>Elaborar un informe y remitirlo a la UGEL dentro de las 24 horas subsiguientes.</a:t>
            </a:r>
          </a:p>
          <a:p>
            <a:pPr marL="457200" indent="-457200">
              <a:buAutoNum type="alphaLcParenR"/>
            </a:pPr>
            <a:r>
              <a:rPr lang="es-ES" dirty="0" smtClean="0"/>
              <a:t>Separar preventivamente al profesor. </a:t>
            </a:r>
          </a:p>
        </p:txBody>
      </p:sp>
    </p:spTree>
    <p:extLst>
      <p:ext uri="{BB962C8B-B14F-4D97-AF65-F5344CB8AC3E}">
        <p14:creationId xmlns:p14="http://schemas.microsoft.com/office/powerpoint/2010/main" val="414998621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23528" y="548680"/>
            <a:ext cx="8280920" cy="5847755"/>
          </a:xfrm>
          <a:prstGeom prst="rect">
            <a:avLst/>
          </a:prstGeom>
        </p:spPr>
        <p:txBody>
          <a:bodyPr wrap="square">
            <a:spAutoFit/>
          </a:bodyPr>
          <a:lstStyle/>
          <a:p>
            <a:r>
              <a:rPr lang="es-PE" sz="1400" dirty="0"/>
              <a:t> </a:t>
            </a:r>
          </a:p>
          <a:p>
            <a:r>
              <a:rPr lang="es-PE" b="1" dirty="0" smtClean="0"/>
              <a:t>Acta </a:t>
            </a:r>
            <a:r>
              <a:rPr lang="es-PE" b="1" dirty="0"/>
              <a:t>de Denuncia</a:t>
            </a:r>
            <a:endParaRPr lang="es-PE" dirty="0"/>
          </a:p>
          <a:p>
            <a:r>
              <a:rPr lang="es-PE" b="1" dirty="0"/>
              <a:t> </a:t>
            </a:r>
            <a:endParaRPr lang="es-PE" dirty="0"/>
          </a:p>
          <a:p>
            <a:r>
              <a:rPr lang="es-PE" dirty="0"/>
              <a:t>En Lima siendo las 15: 15 horas del día 09 de mayo de 2014 se reúnen en la oficina de la Dirección de la Institución Educativa N° 600 la señora Miriam Dina Amado </a:t>
            </a:r>
            <a:r>
              <a:rPr lang="es-PE" dirty="0" err="1"/>
              <a:t>Solis</a:t>
            </a:r>
            <a:r>
              <a:rPr lang="es-PE" dirty="0"/>
              <a:t> identificada con DNI N° 40528730 y domiciliada en Jr. El Gato N° 100 madre de la estudiante R.T.A. y el Director de la Institución Educativa N° 600, con la finalidad de dejar registro de lo siguiente:</a:t>
            </a:r>
          </a:p>
          <a:p>
            <a:pPr lvl="0"/>
            <a:r>
              <a:rPr lang="es-PE" dirty="0"/>
              <a:t>La madre de familia afirma que su menor hija R.T.A. de 15 años de edad viene siendo víctima de los requerimientos del profesor de matemáticas Carlos Suarez Pizarro, quien constantemente le envía mensajes a su celular y a su correo electrónico solicitándole salir con ella, además señala que el día de ayer el profesor le ofreció a su hija aumentarle la nota si ella se comporta cariñosamente con él y que incluso trató de besarla en la boca, este acoso ha sucedido desde el inicio de las clases hasta la fecha de hoy. La señora agrega que su hija se encuentra muy afectada por esta situación y no quiere seguir asistiendo a la institución educativa.</a:t>
            </a:r>
          </a:p>
          <a:p>
            <a:r>
              <a:rPr lang="es-PE" dirty="0"/>
              <a:t> </a:t>
            </a:r>
          </a:p>
          <a:p>
            <a:pPr lvl="0"/>
            <a:r>
              <a:rPr lang="es-PE" dirty="0"/>
              <a:t>Además, señala que fueron testigos de los hechos ocurridos el día de ayer las compañeras de aula de su hija de nombre Maura Miranda Alberto y Julita Zavala Marcha.</a:t>
            </a:r>
          </a:p>
          <a:p>
            <a:r>
              <a:rPr lang="es-PE" dirty="0"/>
              <a:t> </a:t>
            </a:r>
          </a:p>
        </p:txBody>
      </p:sp>
    </p:spTree>
    <p:extLst>
      <p:ext uri="{BB962C8B-B14F-4D97-AF65-F5344CB8AC3E}">
        <p14:creationId xmlns:p14="http://schemas.microsoft.com/office/powerpoint/2010/main" val="130189333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4016" y="620688"/>
            <a:ext cx="8892480" cy="6678751"/>
          </a:xfrm>
          <a:prstGeom prst="rect">
            <a:avLst/>
          </a:prstGeom>
        </p:spPr>
        <p:txBody>
          <a:bodyPr wrap="square">
            <a:spAutoFit/>
          </a:bodyPr>
          <a:lstStyle/>
          <a:p>
            <a:r>
              <a:rPr lang="es-PE" sz="1400" dirty="0"/>
              <a:t> </a:t>
            </a:r>
          </a:p>
          <a:p>
            <a:r>
              <a:rPr lang="es-PE" dirty="0" smtClean="0"/>
              <a:t>Como </a:t>
            </a:r>
            <a:r>
              <a:rPr lang="es-PE" dirty="0"/>
              <a:t>evidencia de lo manifestado la madre de familia entrega los siguientes documentos:</a:t>
            </a:r>
          </a:p>
          <a:p>
            <a:r>
              <a:rPr lang="es-PE" dirty="0"/>
              <a:t> </a:t>
            </a:r>
          </a:p>
          <a:p>
            <a:pPr lvl="0"/>
            <a:r>
              <a:rPr lang="es-PE" dirty="0"/>
              <a:t>Las impresiones de los correos electrónicos en donde se verifica las propuestas realizadas por el profesor a la estudiante R.T.A.</a:t>
            </a:r>
          </a:p>
          <a:p>
            <a:r>
              <a:rPr lang="es-PE" dirty="0"/>
              <a:t>Asimismo, manifiesta que está dispuesta a enseñar los mensajes del celular de su hija cuando se lo requieran, en dichos mensajes se observa que el profesor invita a salir al cine y a comer pollo a la brasa a la alumna.</a:t>
            </a:r>
          </a:p>
          <a:p>
            <a:r>
              <a:rPr lang="es-PE" dirty="0"/>
              <a:t>En el presente acto se le orienta y brinda la información necesaria a la madre de familia de la alumna afectada para que sea atendida por el psicólogo del Módulo de Atención en Maltrato Infantil del MINSA.</a:t>
            </a:r>
          </a:p>
          <a:p>
            <a:r>
              <a:rPr lang="es-PE" dirty="0"/>
              <a:t>Asimismo, se le informa de lo siguiente:</a:t>
            </a:r>
          </a:p>
          <a:p>
            <a:r>
              <a:rPr lang="es-PE" dirty="0"/>
              <a:t>1. El hecho será puesto a conocimiento del Ministerio Público y de la UGEL correspondiente.</a:t>
            </a:r>
          </a:p>
          <a:p>
            <a:r>
              <a:rPr lang="es-PE" dirty="0"/>
              <a:t>2. Se asegurará la permanencia de la estudiante en la institución educativa.</a:t>
            </a:r>
          </a:p>
          <a:p>
            <a:r>
              <a:rPr lang="es-PE" dirty="0"/>
              <a:t>3. Se mantendrá la confidencialidad y reserva que el caso amerita.</a:t>
            </a:r>
          </a:p>
          <a:p>
            <a:r>
              <a:rPr lang="es-PE" dirty="0"/>
              <a:t>4. Se adoptará la medida de separación preventiva en contra del agresor, según lo establecido en el artículo 44° de la Ley de Reforma Magisterial.</a:t>
            </a:r>
          </a:p>
          <a:p>
            <a:r>
              <a:rPr lang="es-PE" dirty="0"/>
              <a:t>Siendo las 4:15 horas del día señalado en el encabezamiento suscribimos el presente:</a:t>
            </a:r>
          </a:p>
          <a:p>
            <a:r>
              <a:rPr lang="es-PE" dirty="0"/>
              <a:t> </a:t>
            </a:r>
          </a:p>
          <a:p>
            <a:r>
              <a:rPr lang="es-PE" dirty="0"/>
              <a:t>Pedro Moreno Cantor	</a:t>
            </a:r>
          </a:p>
          <a:p>
            <a:r>
              <a:rPr lang="es-PE" dirty="0"/>
              <a:t>Director de la Institución Educativa N° 600			Miriam Dina Amado </a:t>
            </a:r>
            <a:r>
              <a:rPr lang="es-PE" dirty="0" err="1"/>
              <a:t>Solis</a:t>
            </a:r>
            <a:endParaRPr lang="es-PE" dirty="0"/>
          </a:p>
          <a:p>
            <a:r>
              <a:rPr lang="es-PE" dirty="0"/>
              <a:t> </a:t>
            </a:r>
          </a:p>
          <a:p>
            <a:endParaRPr lang="es-ES" dirty="0" smtClean="0"/>
          </a:p>
        </p:txBody>
      </p:sp>
    </p:spTree>
    <p:extLst>
      <p:ext uri="{BB962C8B-B14F-4D97-AF65-F5344CB8AC3E}">
        <p14:creationId xmlns:p14="http://schemas.microsoft.com/office/powerpoint/2010/main" val="284946503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4278094"/>
          </a:xfrm>
          <a:prstGeom prst="rect">
            <a:avLst/>
          </a:prstGeom>
        </p:spPr>
        <p:txBody>
          <a:bodyPr wrap="square">
            <a:spAutoFit/>
          </a:bodyPr>
          <a:lstStyle/>
          <a:p>
            <a:r>
              <a:rPr lang="es-ES" sz="2000" b="1" dirty="0" smtClean="0">
                <a:effectLst>
                  <a:outerShdw blurRad="38100" dist="38100" dir="2700000" algn="tl">
                    <a:srgbClr val="000000">
                      <a:alpha val="43137"/>
                    </a:srgbClr>
                  </a:outerShdw>
                </a:effectLst>
              </a:rPr>
              <a:t>15. </a:t>
            </a:r>
            <a:r>
              <a:rPr lang="en-US" dirty="0" smtClean="0"/>
              <a:t>La </a:t>
            </a:r>
            <a:r>
              <a:rPr lang="en-US" dirty="0" err="1"/>
              <a:t>señora</a:t>
            </a:r>
            <a:r>
              <a:rPr lang="en-US" dirty="0"/>
              <a:t> </a:t>
            </a:r>
            <a:r>
              <a:rPr lang="en-US" dirty="0" err="1"/>
              <a:t>Edelinda</a:t>
            </a:r>
            <a:r>
              <a:rPr lang="en-US" dirty="0"/>
              <a:t> Barrios Cuevas ha </a:t>
            </a:r>
            <a:r>
              <a:rPr lang="en-US" dirty="0" err="1"/>
              <a:t>presentado</a:t>
            </a:r>
            <a:r>
              <a:rPr lang="en-US" dirty="0"/>
              <a:t> </a:t>
            </a:r>
            <a:r>
              <a:rPr lang="en-US" dirty="0" err="1"/>
              <a:t>una</a:t>
            </a:r>
            <a:r>
              <a:rPr lang="en-US" dirty="0"/>
              <a:t> </a:t>
            </a:r>
            <a:r>
              <a:rPr lang="en-US" dirty="0" err="1"/>
              <a:t>denuncia</a:t>
            </a:r>
            <a:r>
              <a:rPr lang="en-US" dirty="0"/>
              <a:t> </a:t>
            </a:r>
            <a:r>
              <a:rPr lang="en-US" dirty="0" err="1"/>
              <a:t>escrita</a:t>
            </a:r>
            <a:r>
              <a:rPr lang="en-US" dirty="0"/>
              <a:t> </a:t>
            </a:r>
            <a:r>
              <a:rPr lang="en-US" dirty="0" err="1"/>
              <a:t>en</a:t>
            </a:r>
            <a:r>
              <a:rPr lang="en-US" dirty="0"/>
              <a:t> la </a:t>
            </a:r>
            <a:r>
              <a:rPr lang="en-US" dirty="0" err="1"/>
              <a:t>Institución</a:t>
            </a:r>
            <a:r>
              <a:rPr lang="en-US" dirty="0"/>
              <a:t> </a:t>
            </a:r>
            <a:r>
              <a:rPr lang="en-US" dirty="0" err="1"/>
              <a:t>Educativa</a:t>
            </a:r>
            <a:r>
              <a:rPr lang="en-US" dirty="0"/>
              <a:t> N° 800 </a:t>
            </a:r>
            <a:r>
              <a:rPr lang="en-US" dirty="0" err="1"/>
              <a:t>en</a:t>
            </a:r>
            <a:r>
              <a:rPr lang="en-US" dirty="0"/>
              <a:t> contra del </a:t>
            </a:r>
            <a:r>
              <a:rPr lang="en-US" dirty="0" err="1"/>
              <a:t>profesor</a:t>
            </a:r>
            <a:r>
              <a:rPr lang="en-US" dirty="0"/>
              <a:t> de </a:t>
            </a:r>
            <a:r>
              <a:rPr lang="en-US" dirty="0" err="1"/>
              <a:t>matemática</a:t>
            </a:r>
            <a:r>
              <a:rPr lang="en-US" dirty="0"/>
              <a:t> </a:t>
            </a:r>
            <a:r>
              <a:rPr lang="en-US" dirty="0" err="1"/>
              <a:t>Carlitos</a:t>
            </a:r>
            <a:r>
              <a:rPr lang="en-US" dirty="0"/>
              <a:t> </a:t>
            </a:r>
            <a:r>
              <a:rPr lang="en-US" dirty="0" err="1"/>
              <a:t>Dospasos</a:t>
            </a:r>
            <a:r>
              <a:rPr lang="en-US" dirty="0"/>
              <a:t> </a:t>
            </a:r>
            <a:r>
              <a:rPr lang="en-US" dirty="0" err="1"/>
              <a:t>Cavani</a:t>
            </a:r>
            <a:r>
              <a:rPr lang="en-US" dirty="0"/>
              <a:t> </a:t>
            </a:r>
            <a:r>
              <a:rPr lang="en-US" dirty="0" err="1"/>
              <a:t>manifestando</a:t>
            </a:r>
            <a:r>
              <a:rPr lang="en-US" dirty="0"/>
              <a:t> que ha </a:t>
            </a:r>
            <a:r>
              <a:rPr lang="en-US" dirty="0" err="1"/>
              <a:t>golpeado</a:t>
            </a:r>
            <a:r>
              <a:rPr lang="en-US" dirty="0"/>
              <a:t> con </a:t>
            </a:r>
            <a:r>
              <a:rPr lang="en-US" dirty="0" err="1"/>
              <a:t>una</a:t>
            </a:r>
            <a:r>
              <a:rPr lang="en-US" dirty="0"/>
              <a:t> </a:t>
            </a:r>
            <a:r>
              <a:rPr lang="en-US" dirty="0" err="1"/>
              <a:t>regla</a:t>
            </a:r>
            <a:r>
              <a:rPr lang="en-US" dirty="0"/>
              <a:t> de </a:t>
            </a:r>
            <a:r>
              <a:rPr lang="en-US" dirty="0" err="1"/>
              <a:t>madera</a:t>
            </a:r>
            <a:r>
              <a:rPr lang="en-US" dirty="0"/>
              <a:t> a </a:t>
            </a:r>
            <a:r>
              <a:rPr lang="en-US" dirty="0" err="1"/>
              <a:t>su</a:t>
            </a:r>
            <a:r>
              <a:rPr lang="en-US" dirty="0"/>
              <a:t> </a:t>
            </a:r>
            <a:r>
              <a:rPr lang="en-US" dirty="0" err="1"/>
              <a:t>hijo</a:t>
            </a:r>
            <a:r>
              <a:rPr lang="en-US" dirty="0"/>
              <a:t> C.B.F. </a:t>
            </a:r>
            <a:r>
              <a:rPr lang="en-US" dirty="0" err="1"/>
              <a:t>por</a:t>
            </a:r>
            <a:r>
              <a:rPr lang="en-US" dirty="0"/>
              <a:t> no </a:t>
            </a:r>
            <a:r>
              <a:rPr lang="en-US" dirty="0" err="1"/>
              <a:t>haber</a:t>
            </a:r>
            <a:r>
              <a:rPr lang="en-US" dirty="0"/>
              <a:t> </a:t>
            </a:r>
            <a:r>
              <a:rPr lang="en-US" dirty="0" err="1"/>
              <a:t>presentado</a:t>
            </a:r>
            <a:r>
              <a:rPr lang="en-US" dirty="0"/>
              <a:t> </a:t>
            </a:r>
            <a:r>
              <a:rPr lang="en-US" dirty="0" err="1"/>
              <a:t>su</a:t>
            </a:r>
            <a:r>
              <a:rPr lang="en-US" dirty="0"/>
              <a:t> </a:t>
            </a:r>
            <a:r>
              <a:rPr lang="en-US" dirty="0" err="1"/>
              <a:t>tarea</a:t>
            </a:r>
            <a:r>
              <a:rPr lang="en-US" dirty="0"/>
              <a:t>, el </a:t>
            </a:r>
            <a:r>
              <a:rPr lang="en-US" dirty="0" err="1"/>
              <a:t>día</a:t>
            </a:r>
            <a:r>
              <a:rPr lang="en-US" dirty="0"/>
              <a:t> 01 de </a:t>
            </a:r>
            <a:r>
              <a:rPr lang="en-US" dirty="0" err="1"/>
              <a:t>septiembre</a:t>
            </a:r>
            <a:r>
              <a:rPr lang="en-US" dirty="0"/>
              <a:t> de 2015 </a:t>
            </a:r>
            <a:r>
              <a:rPr lang="en-US" dirty="0" err="1"/>
              <a:t>en</a:t>
            </a:r>
            <a:r>
              <a:rPr lang="en-US" dirty="0"/>
              <a:t> el aula de </a:t>
            </a:r>
            <a:r>
              <a:rPr lang="en-US" dirty="0" err="1"/>
              <a:t>clases</a:t>
            </a:r>
            <a:r>
              <a:rPr lang="en-US" dirty="0"/>
              <a:t>, </a:t>
            </a:r>
            <a:r>
              <a:rPr lang="en-US" dirty="0" err="1"/>
              <a:t>mientras</a:t>
            </a:r>
            <a:r>
              <a:rPr lang="en-US" dirty="0"/>
              <a:t> </a:t>
            </a:r>
            <a:r>
              <a:rPr lang="en-US" dirty="0" err="1"/>
              <a:t>desarrollaba</a:t>
            </a:r>
            <a:r>
              <a:rPr lang="en-US" dirty="0"/>
              <a:t> </a:t>
            </a:r>
            <a:r>
              <a:rPr lang="en-US" dirty="0" err="1"/>
              <a:t>su</a:t>
            </a:r>
            <a:r>
              <a:rPr lang="en-US" dirty="0"/>
              <a:t> </a:t>
            </a:r>
            <a:r>
              <a:rPr lang="en-US" dirty="0" err="1"/>
              <a:t>curso</a:t>
            </a:r>
            <a:r>
              <a:rPr lang="en-US" dirty="0"/>
              <a:t>. La </a:t>
            </a:r>
            <a:r>
              <a:rPr lang="en-US" dirty="0" err="1"/>
              <a:t>denuncia</a:t>
            </a:r>
            <a:r>
              <a:rPr lang="en-US" dirty="0"/>
              <a:t> se ha </a:t>
            </a:r>
            <a:r>
              <a:rPr lang="en-US" dirty="0" err="1"/>
              <a:t>registrado</a:t>
            </a:r>
            <a:r>
              <a:rPr lang="en-US" dirty="0"/>
              <a:t> con el </a:t>
            </a:r>
            <a:r>
              <a:rPr lang="en-US" dirty="0" err="1"/>
              <a:t>Expediente</a:t>
            </a:r>
            <a:r>
              <a:rPr lang="en-US" dirty="0"/>
              <a:t> N° 003</a:t>
            </a:r>
            <a:endParaRPr lang="es-PE" dirty="0"/>
          </a:p>
          <a:p>
            <a:r>
              <a:rPr lang="en-US" dirty="0"/>
              <a:t>De </a:t>
            </a:r>
            <a:r>
              <a:rPr lang="en-US" dirty="0" err="1"/>
              <a:t>acuerdo</a:t>
            </a:r>
            <a:r>
              <a:rPr lang="en-US" dirty="0"/>
              <a:t> a </a:t>
            </a:r>
            <a:r>
              <a:rPr lang="en-US" dirty="0" smtClean="0"/>
              <a:t>la </a:t>
            </a:r>
            <a:r>
              <a:rPr lang="en-US" dirty="0" err="1" smtClean="0"/>
              <a:t>situación</a:t>
            </a:r>
            <a:r>
              <a:rPr lang="en-US" dirty="0" smtClean="0"/>
              <a:t> </a:t>
            </a:r>
            <a:r>
              <a:rPr lang="en-US" dirty="0" err="1" smtClean="0"/>
              <a:t>descrita</a:t>
            </a:r>
            <a:r>
              <a:rPr lang="en-US" dirty="0" smtClean="0"/>
              <a:t>, ¿</a:t>
            </a:r>
            <a:r>
              <a:rPr lang="en-US" dirty="0" err="1" smtClean="0"/>
              <a:t>qué</a:t>
            </a:r>
            <a:r>
              <a:rPr lang="en-US" dirty="0" smtClean="0"/>
              <a:t> </a:t>
            </a:r>
            <a:r>
              <a:rPr lang="en-US" dirty="0" err="1" smtClean="0"/>
              <a:t>debería</a:t>
            </a:r>
            <a:r>
              <a:rPr lang="en-US" dirty="0" smtClean="0"/>
              <a:t> </a:t>
            </a:r>
            <a:r>
              <a:rPr lang="en-US" dirty="0" err="1" smtClean="0"/>
              <a:t>harcer</a:t>
            </a:r>
            <a:r>
              <a:rPr lang="en-US" dirty="0" smtClean="0"/>
              <a:t> </a:t>
            </a:r>
            <a:r>
              <a:rPr lang="en-US" dirty="0" err="1" smtClean="0"/>
              <a:t>Ud</a:t>
            </a:r>
            <a:r>
              <a:rPr lang="en-US" dirty="0" smtClean="0"/>
              <a:t>. Como director/a?</a:t>
            </a:r>
          </a:p>
          <a:p>
            <a:endParaRPr lang="en-US" dirty="0"/>
          </a:p>
          <a:p>
            <a:pPr marL="342900" indent="-342900">
              <a:buAutoNum type="alphaLcParenR"/>
            </a:pPr>
            <a:r>
              <a:rPr lang="en-US" dirty="0" err="1" smtClean="0"/>
              <a:t>Elaborar</a:t>
            </a:r>
            <a:r>
              <a:rPr lang="en-US" dirty="0" smtClean="0"/>
              <a:t> dos </a:t>
            </a:r>
            <a:r>
              <a:rPr lang="en-US" dirty="0" err="1" smtClean="0"/>
              <a:t>oficios</a:t>
            </a:r>
            <a:r>
              <a:rPr lang="en-US" dirty="0" smtClean="0"/>
              <a:t> </a:t>
            </a:r>
            <a:r>
              <a:rPr lang="en-US" dirty="0" err="1" smtClean="0"/>
              <a:t>comunicando</a:t>
            </a:r>
            <a:r>
              <a:rPr lang="en-US" dirty="0" smtClean="0"/>
              <a:t> </a:t>
            </a:r>
            <a:r>
              <a:rPr lang="en-US" dirty="0" err="1" smtClean="0"/>
              <a:t>los</a:t>
            </a:r>
            <a:r>
              <a:rPr lang="en-US" dirty="0" smtClean="0"/>
              <a:t> </a:t>
            </a:r>
            <a:r>
              <a:rPr lang="en-US" dirty="0" err="1" smtClean="0"/>
              <a:t>hechos</a:t>
            </a:r>
            <a:r>
              <a:rPr lang="en-US" dirty="0" smtClean="0"/>
              <a:t> y </a:t>
            </a:r>
            <a:r>
              <a:rPr lang="en-US" dirty="0" err="1" smtClean="0"/>
              <a:t>remitirlos</a:t>
            </a:r>
            <a:r>
              <a:rPr lang="en-US" dirty="0" smtClean="0"/>
              <a:t> </a:t>
            </a:r>
            <a:r>
              <a:rPr lang="en-US" dirty="0" err="1" smtClean="0"/>
              <a:t>dentro</a:t>
            </a:r>
            <a:r>
              <a:rPr lang="en-US" dirty="0" smtClean="0"/>
              <a:t> de las 24 horas </a:t>
            </a:r>
            <a:r>
              <a:rPr lang="en-US" dirty="0" err="1" smtClean="0"/>
              <a:t>siguientes</a:t>
            </a:r>
            <a:r>
              <a:rPr lang="en-US" dirty="0" smtClean="0"/>
              <a:t> a la UGEL y a la </a:t>
            </a:r>
            <a:r>
              <a:rPr lang="en-US" dirty="0" err="1" smtClean="0"/>
              <a:t>fiscalía</a:t>
            </a:r>
            <a:r>
              <a:rPr lang="en-US" dirty="0" smtClean="0"/>
              <a:t> de </a:t>
            </a:r>
            <a:r>
              <a:rPr lang="en-US" dirty="0" err="1" smtClean="0"/>
              <a:t>turno</a:t>
            </a:r>
            <a:r>
              <a:rPr lang="en-US" dirty="0"/>
              <a:t>.</a:t>
            </a:r>
            <a:endParaRPr lang="en-US" dirty="0" smtClean="0"/>
          </a:p>
          <a:p>
            <a:pPr marL="342900" indent="-342900">
              <a:buAutoNum type="alphaLcParenR"/>
            </a:pPr>
            <a:r>
              <a:rPr lang="es-ES" dirty="0" smtClean="0"/>
              <a:t>Elaborar una Resolución de separación preventiva y notificar al profesor denunciado mediante un memorándum.</a:t>
            </a:r>
          </a:p>
          <a:p>
            <a:pPr marL="342900" indent="-342900">
              <a:buAutoNum type="alphaLcParenR"/>
            </a:pPr>
            <a:r>
              <a:rPr lang="es-ES" dirty="0" smtClean="0"/>
              <a:t>Convocar al Comité de Tutoría para investigar los hechos y reportar el caso en el SISEVE.</a:t>
            </a:r>
          </a:p>
          <a:p>
            <a:pPr marL="342900" indent="-342900">
              <a:buAutoNum type="alphaLcParenR"/>
            </a:pPr>
            <a:r>
              <a:rPr lang="es-ES" dirty="0" smtClean="0"/>
              <a:t>Elaborar un informe y enviarlo a la UGEL dentro de las 24 horas </a:t>
            </a:r>
            <a:r>
              <a:rPr lang="es-ES" dirty="0" err="1" smtClean="0"/>
              <a:t>siguietnes</a:t>
            </a:r>
            <a:r>
              <a:rPr lang="es-ES" dirty="0" smtClean="0"/>
              <a:t>.</a:t>
            </a:r>
          </a:p>
        </p:txBody>
      </p:sp>
    </p:spTree>
    <p:extLst>
      <p:ext uri="{BB962C8B-B14F-4D97-AF65-F5344CB8AC3E}">
        <p14:creationId xmlns:p14="http://schemas.microsoft.com/office/powerpoint/2010/main" val="412264484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4016" y="620688"/>
            <a:ext cx="8892480" cy="6401753"/>
          </a:xfrm>
          <a:prstGeom prst="rect">
            <a:avLst/>
          </a:prstGeom>
        </p:spPr>
        <p:txBody>
          <a:bodyPr wrap="square">
            <a:spAutoFit/>
          </a:bodyPr>
          <a:lstStyle/>
          <a:p>
            <a:r>
              <a:rPr lang="es-PE" sz="1400" dirty="0"/>
              <a:t> </a:t>
            </a:r>
          </a:p>
          <a:p>
            <a:r>
              <a:rPr lang="es-PE" b="1" dirty="0" smtClean="0"/>
              <a:t>OFICIO </a:t>
            </a:r>
            <a:r>
              <a:rPr lang="es-PE" b="1" dirty="0"/>
              <a:t>Nº 03</a:t>
            </a:r>
            <a:endParaRPr lang="es-PE" dirty="0"/>
          </a:p>
          <a:p>
            <a:r>
              <a:rPr lang="es-PE" dirty="0"/>
              <a:t> </a:t>
            </a:r>
          </a:p>
          <a:p>
            <a:r>
              <a:rPr lang="es-PE" dirty="0"/>
              <a:t>Director de la UGEL N° 55</a:t>
            </a:r>
          </a:p>
          <a:p>
            <a:r>
              <a:rPr lang="es-PE" dirty="0"/>
              <a:t>Presente.-</a:t>
            </a:r>
          </a:p>
          <a:p>
            <a:r>
              <a:rPr lang="es-PE" dirty="0"/>
              <a:t> </a:t>
            </a:r>
          </a:p>
          <a:p>
            <a:r>
              <a:rPr lang="es-PE" dirty="0"/>
              <a:t>Asunto 	        : Comunico denuncia de violencia en contra de estudiante.</a:t>
            </a:r>
          </a:p>
          <a:p>
            <a:r>
              <a:rPr lang="es-PE" dirty="0"/>
              <a:t> </a:t>
            </a:r>
          </a:p>
          <a:p>
            <a:r>
              <a:rPr lang="es-PE" dirty="0"/>
              <a:t>Referencias : Expediente N° 003</a:t>
            </a:r>
          </a:p>
          <a:p>
            <a:r>
              <a:rPr lang="es-PE" dirty="0"/>
              <a:t> </a:t>
            </a:r>
          </a:p>
          <a:p>
            <a:r>
              <a:rPr lang="es-PE" dirty="0"/>
              <a:t>Me dirijo a usted, con la finalidad de trasladarle copia de la denuncia presentada por </a:t>
            </a:r>
            <a:r>
              <a:rPr lang="es-PE" dirty="0" err="1"/>
              <a:t>Edelinda</a:t>
            </a:r>
            <a:r>
              <a:rPr lang="es-PE" dirty="0"/>
              <a:t> Barrios Cuevas, quien manifiesta que del profesor de matemática Carlitos </a:t>
            </a:r>
            <a:r>
              <a:rPr lang="es-PE" dirty="0" err="1"/>
              <a:t>Dospasos</a:t>
            </a:r>
            <a:r>
              <a:rPr lang="es-PE" dirty="0"/>
              <a:t> </a:t>
            </a:r>
            <a:r>
              <a:rPr lang="es-PE" dirty="0" err="1"/>
              <a:t>Cavani</a:t>
            </a:r>
            <a:r>
              <a:rPr lang="es-PE" dirty="0"/>
              <a:t> ha golpeado con una regla de madera a su hijo C.B.F. por no haber presentado su tarea, el día 01 de septiembre de 2015 en el aula de clases, mientras desarrollaba su curso.</a:t>
            </a:r>
          </a:p>
          <a:p>
            <a:r>
              <a:rPr lang="es-PE" dirty="0"/>
              <a:t> </a:t>
            </a:r>
          </a:p>
          <a:p>
            <a:r>
              <a:rPr lang="es-PE" dirty="0"/>
              <a:t>Al respecto, se le pone en conocimiento de la referida denuncia en cumplimiento de lo establecido en el inciso a) del artículo 18° de la Ley N° 27337, Ley del Código de los Niños y Adolescentes, y en la Directiva N° 019-2012-MINEDU/VMGI-OET “Lineamientos para la prevención y protección de los estudiantes contra la violencia ejercida por personal de las instituciones educativas”, aprobada por Resolución Ministerial N° 519-2012-ED.</a:t>
            </a:r>
          </a:p>
          <a:p>
            <a:r>
              <a:rPr lang="es-PE" dirty="0"/>
              <a:t> </a:t>
            </a:r>
          </a:p>
          <a:p>
            <a:r>
              <a:rPr lang="es-PE" dirty="0"/>
              <a:t>Atentamente,</a:t>
            </a:r>
          </a:p>
          <a:p>
            <a:endParaRPr lang="es-ES" dirty="0" smtClean="0"/>
          </a:p>
        </p:txBody>
      </p:sp>
    </p:spTree>
    <p:extLst>
      <p:ext uri="{BB962C8B-B14F-4D97-AF65-F5344CB8AC3E}">
        <p14:creationId xmlns:p14="http://schemas.microsoft.com/office/powerpoint/2010/main" val="186419378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44016" y="620688"/>
            <a:ext cx="8892480" cy="6401753"/>
          </a:xfrm>
          <a:prstGeom prst="rect">
            <a:avLst/>
          </a:prstGeom>
        </p:spPr>
        <p:txBody>
          <a:bodyPr wrap="square">
            <a:spAutoFit/>
          </a:bodyPr>
          <a:lstStyle/>
          <a:p>
            <a:r>
              <a:rPr lang="es-PE" sz="1400" dirty="0"/>
              <a:t> </a:t>
            </a:r>
          </a:p>
          <a:p>
            <a:r>
              <a:rPr lang="es-PE" dirty="0" smtClean="0"/>
              <a:t>OFICIO </a:t>
            </a:r>
            <a:r>
              <a:rPr lang="es-PE" dirty="0"/>
              <a:t>Nº 02</a:t>
            </a:r>
          </a:p>
          <a:p>
            <a:r>
              <a:rPr lang="es-PE" dirty="0"/>
              <a:t> </a:t>
            </a:r>
          </a:p>
          <a:p>
            <a:r>
              <a:rPr lang="es-PE" dirty="0"/>
              <a:t>Señor Fiscal de la Fiscalía Provincial de Turno</a:t>
            </a:r>
          </a:p>
          <a:p>
            <a:r>
              <a:rPr lang="es-PE" dirty="0"/>
              <a:t>Presente.-</a:t>
            </a:r>
          </a:p>
          <a:p>
            <a:r>
              <a:rPr lang="es-PE" dirty="0"/>
              <a:t> </a:t>
            </a:r>
          </a:p>
          <a:p>
            <a:r>
              <a:rPr lang="es-PE" dirty="0"/>
              <a:t>Asunto 	        : Comunico denuncia de violencia en contra de estudiante.</a:t>
            </a:r>
          </a:p>
          <a:p>
            <a:r>
              <a:rPr lang="es-PE" dirty="0"/>
              <a:t> </a:t>
            </a:r>
          </a:p>
          <a:p>
            <a:r>
              <a:rPr lang="es-PE" dirty="0"/>
              <a:t>Referencias : Expediente N° 003</a:t>
            </a:r>
          </a:p>
          <a:p>
            <a:r>
              <a:rPr lang="es-PE" dirty="0"/>
              <a:t> </a:t>
            </a:r>
          </a:p>
          <a:p>
            <a:r>
              <a:rPr lang="es-PE" dirty="0"/>
              <a:t>Me dirijo a usted, con la finalidad de trasladarle copia de la denuncia presentada por </a:t>
            </a:r>
            <a:r>
              <a:rPr lang="es-PE" dirty="0" err="1"/>
              <a:t>Edelinda</a:t>
            </a:r>
            <a:r>
              <a:rPr lang="es-PE" dirty="0"/>
              <a:t> Barrios Cuevas, quien manifiesta que del profesor de matemática Carlitos </a:t>
            </a:r>
            <a:r>
              <a:rPr lang="es-PE" dirty="0" err="1"/>
              <a:t>Dospasos</a:t>
            </a:r>
            <a:r>
              <a:rPr lang="es-PE" dirty="0"/>
              <a:t> </a:t>
            </a:r>
            <a:r>
              <a:rPr lang="es-PE" dirty="0" err="1"/>
              <a:t>Cavani</a:t>
            </a:r>
            <a:r>
              <a:rPr lang="es-PE" dirty="0"/>
              <a:t> ha golpeado con una regla de madera a su hijo C.B.F. por no haber presentado su tarea, el día 01 de septiembre de 2015 en el aula de clases, mientras desarrollaba su curso.</a:t>
            </a:r>
          </a:p>
          <a:p>
            <a:r>
              <a:rPr lang="es-PE" dirty="0"/>
              <a:t> </a:t>
            </a:r>
          </a:p>
          <a:p>
            <a:r>
              <a:rPr lang="es-PE" dirty="0"/>
              <a:t>Al respecto, se le pone en conocimiento de la referida denuncia en cumplimiento de lo establecido en el inciso a) del artículo 18° de la Ley N° 27337, Ley del Código de los Niños y Adolescentes, y en la Directiva N° 019-2012-MINEDU/VMGI-OET “Lineamientos para la prevención y protección de los estudiantes contra la violencia ejercida por personal de las instituciones educativas”, aprobada por Resolución Ministerial N° 519-2012-ED.</a:t>
            </a:r>
          </a:p>
          <a:p>
            <a:r>
              <a:rPr lang="es-PE" dirty="0"/>
              <a:t> </a:t>
            </a:r>
          </a:p>
          <a:p>
            <a:r>
              <a:rPr lang="es-PE" dirty="0"/>
              <a:t>Atentamente,</a:t>
            </a:r>
          </a:p>
          <a:p>
            <a:endParaRPr lang="es-ES" dirty="0" smtClean="0"/>
          </a:p>
        </p:txBody>
      </p:sp>
    </p:spTree>
    <p:extLst>
      <p:ext uri="{BB962C8B-B14F-4D97-AF65-F5344CB8AC3E}">
        <p14:creationId xmlns:p14="http://schemas.microsoft.com/office/powerpoint/2010/main" val="327913248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3231654"/>
          </a:xfrm>
          <a:prstGeom prst="rect">
            <a:avLst/>
          </a:prstGeom>
        </p:spPr>
        <p:txBody>
          <a:bodyPr wrap="square">
            <a:spAutoFit/>
          </a:bodyPr>
          <a:lstStyle/>
          <a:p>
            <a:r>
              <a:rPr lang="es-ES" sz="2000" b="1" dirty="0" smtClean="0">
                <a:effectLst>
                  <a:outerShdw blurRad="38100" dist="38100" dir="2700000" algn="tl">
                    <a:srgbClr val="000000">
                      <a:alpha val="43137"/>
                    </a:srgbClr>
                  </a:outerShdw>
                </a:effectLst>
              </a:rPr>
              <a:t>16. ¿Qué actividades laborales realizadas por los docentes comprende la RIM?</a:t>
            </a:r>
            <a:endParaRPr lang="es-ES" sz="2000" b="1" dirty="0" smtClean="0"/>
          </a:p>
          <a:p>
            <a:endParaRPr lang="es-ES" sz="2000" b="1" dirty="0"/>
          </a:p>
          <a:p>
            <a:pPr marL="514350" indent="-514350">
              <a:buAutoNum type="romanUcPeriod"/>
            </a:pPr>
            <a:r>
              <a:rPr lang="es-ES" sz="2000" b="1" dirty="0"/>
              <a:t>P</a:t>
            </a:r>
            <a:r>
              <a:rPr lang="es-ES" sz="2000" b="1" dirty="0" smtClean="0"/>
              <a:t>or </a:t>
            </a:r>
            <a:r>
              <a:rPr lang="es-ES" sz="2000" b="1" dirty="0"/>
              <a:t>las horas de docencia en </a:t>
            </a:r>
            <a:r>
              <a:rPr lang="es-ES" sz="2000" b="1" dirty="0" smtClean="0"/>
              <a:t>aula.</a:t>
            </a:r>
          </a:p>
          <a:p>
            <a:pPr marL="514350" indent="-514350">
              <a:buAutoNum type="romanUcPeriod"/>
            </a:pPr>
            <a:r>
              <a:rPr lang="es-ES" sz="2000" b="1" dirty="0" smtClean="0"/>
              <a:t>Preparación </a:t>
            </a:r>
            <a:r>
              <a:rPr lang="es-ES" sz="2000" b="1" dirty="0"/>
              <a:t>de clases y </a:t>
            </a:r>
            <a:r>
              <a:rPr lang="es-ES" sz="2000" b="1" dirty="0" smtClean="0"/>
              <a:t>evaluación.</a:t>
            </a:r>
          </a:p>
          <a:p>
            <a:pPr marL="514350" indent="-514350">
              <a:buAutoNum type="romanUcPeriod"/>
            </a:pPr>
            <a:r>
              <a:rPr lang="es-ES" sz="2000" b="1" dirty="0"/>
              <a:t>A</a:t>
            </a:r>
            <a:r>
              <a:rPr lang="es-ES" sz="2000" b="1" dirty="0" smtClean="0"/>
              <a:t>ctividades </a:t>
            </a:r>
            <a:r>
              <a:rPr lang="es-ES" sz="2000" b="1" dirty="0" err="1"/>
              <a:t>estracurriculares</a:t>
            </a:r>
            <a:r>
              <a:rPr lang="es-ES" sz="2000" b="1" dirty="0"/>
              <a:t> </a:t>
            </a:r>
            <a:r>
              <a:rPr lang="es-ES" sz="2000" b="1" dirty="0" smtClean="0"/>
              <a:t>complementarias.</a:t>
            </a:r>
          </a:p>
          <a:p>
            <a:pPr marL="514350" indent="-514350">
              <a:buAutoNum type="romanUcPeriod"/>
            </a:pPr>
            <a:r>
              <a:rPr lang="es-ES" sz="2000" b="1" dirty="0"/>
              <a:t>T</a:t>
            </a:r>
            <a:r>
              <a:rPr lang="es-ES" sz="2000" b="1" dirty="0" smtClean="0"/>
              <a:t>rabajo </a:t>
            </a:r>
            <a:r>
              <a:rPr lang="es-ES" sz="2000" b="1" dirty="0"/>
              <a:t>con las familias y la </a:t>
            </a:r>
            <a:r>
              <a:rPr lang="es-ES" sz="2000" b="1" dirty="0" smtClean="0"/>
              <a:t>comunidad.</a:t>
            </a:r>
          </a:p>
          <a:p>
            <a:pPr marL="514350" indent="-514350">
              <a:buAutoNum type="romanUcPeriod"/>
            </a:pPr>
            <a:r>
              <a:rPr lang="es-ES" sz="2000" b="1" dirty="0" smtClean="0"/>
              <a:t>Apoyo </a:t>
            </a:r>
            <a:r>
              <a:rPr lang="es-ES" sz="2000" b="1" dirty="0"/>
              <a:t>a la institución educativa.</a:t>
            </a:r>
            <a:endParaRPr lang="es-ES" sz="2000" b="1" dirty="0" smtClean="0"/>
          </a:p>
          <a:p>
            <a:endParaRPr lang="es-ES" sz="2000" b="1" dirty="0"/>
          </a:p>
          <a:p>
            <a:r>
              <a:rPr lang="es-ES" sz="2000" b="1" dirty="0" smtClean="0"/>
              <a:t>   a) Todas    b) </a:t>
            </a:r>
            <a:r>
              <a:rPr lang="es-ES" sz="2000" b="1" dirty="0"/>
              <a:t>I</a:t>
            </a:r>
            <a:r>
              <a:rPr lang="es-ES" sz="2000" b="1" dirty="0" smtClean="0"/>
              <a:t>, II y IV    c) I, II, III y V    d) I, II,  y III</a:t>
            </a:r>
          </a:p>
        </p:txBody>
      </p:sp>
    </p:spTree>
    <p:extLst>
      <p:ext uri="{BB962C8B-B14F-4D97-AF65-F5344CB8AC3E}">
        <p14:creationId xmlns:p14="http://schemas.microsoft.com/office/powerpoint/2010/main" val="4210727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2862322"/>
          </a:xfrm>
          <a:prstGeom prst="rect">
            <a:avLst/>
          </a:prstGeom>
        </p:spPr>
        <p:txBody>
          <a:bodyPr wrap="square">
            <a:spAutoFit/>
          </a:bodyPr>
          <a:lstStyle/>
          <a:p>
            <a:r>
              <a:rPr lang="es-ES" sz="2000" b="1" dirty="0">
                <a:effectLst>
                  <a:outerShdw blurRad="38100" dist="38100" dir="2700000" algn="tl">
                    <a:srgbClr val="000000">
                      <a:alpha val="43137"/>
                    </a:srgbClr>
                  </a:outerShdw>
                </a:effectLst>
              </a:rPr>
              <a:t>2</a:t>
            </a:r>
            <a:r>
              <a:rPr lang="es-ES" sz="2000" b="1" dirty="0" smtClean="0">
                <a:effectLst>
                  <a:outerShdw blurRad="38100" dist="38100" dir="2700000" algn="tl">
                    <a:srgbClr val="000000">
                      <a:alpha val="43137"/>
                    </a:srgbClr>
                  </a:outerShdw>
                </a:effectLst>
              </a:rPr>
              <a:t>. En el marco de la LRM, </a:t>
            </a:r>
            <a:r>
              <a:rPr lang="es-ES" sz="2000" b="1" dirty="0" smtClean="0"/>
              <a:t>¿sobre quiénes ejerce potestad sancionadora disciplinaria el director de una institución educativa?</a:t>
            </a:r>
          </a:p>
          <a:p>
            <a:endParaRPr lang="es-ES" sz="2000" b="1" dirty="0"/>
          </a:p>
          <a:p>
            <a:pPr marL="514350" indent="-514350">
              <a:buAutoNum type="romanUcPeriod"/>
            </a:pPr>
            <a:r>
              <a:rPr lang="es-ES" sz="2000" b="1" dirty="0" smtClean="0"/>
              <a:t>Sobre los docentes.</a:t>
            </a:r>
          </a:p>
          <a:p>
            <a:pPr marL="514350" indent="-514350">
              <a:buAutoNum type="romanUcPeriod"/>
            </a:pPr>
            <a:r>
              <a:rPr lang="es-ES" sz="2000" b="1" dirty="0" smtClean="0"/>
              <a:t>Sobre el personal jerárquico.</a:t>
            </a:r>
          </a:p>
          <a:p>
            <a:pPr marL="514350" indent="-514350">
              <a:buAutoNum type="romanUcPeriod"/>
            </a:pPr>
            <a:r>
              <a:rPr lang="es-ES" sz="2000" b="1" dirty="0" smtClean="0"/>
              <a:t>Sobre el subdirector o subdirectora.</a:t>
            </a:r>
          </a:p>
          <a:p>
            <a:pPr marL="514350" indent="-514350">
              <a:buAutoNum type="romanUcPeriod"/>
            </a:pPr>
            <a:r>
              <a:rPr lang="es-ES" sz="2000" b="1" dirty="0" smtClean="0"/>
              <a:t>Sobre el personal administrativo.</a:t>
            </a:r>
          </a:p>
          <a:p>
            <a:endParaRPr lang="es-ES" sz="2000" b="1" dirty="0"/>
          </a:p>
          <a:p>
            <a:r>
              <a:rPr lang="es-ES" sz="2000" b="1" dirty="0" smtClean="0"/>
              <a:t>   a) Todas    b) I y II    c) I, II y III    d) I y III</a:t>
            </a:r>
          </a:p>
        </p:txBody>
      </p:sp>
    </p:spTree>
    <p:extLst>
      <p:ext uri="{BB962C8B-B14F-4D97-AF65-F5344CB8AC3E}">
        <p14:creationId xmlns:p14="http://schemas.microsoft.com/office/powerpoint/2010/main" val="102979773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63688" y="188640"/>
            <a:ext cx="7056784" cy="461665"/>
          </a:xfrm>
          <a:prstGeom prst="rect">
            <a:avLst/>
          </a:prstGeom>
          <a:solidFill>
            <a:schemeClr val="accent2">
              <a:lumMod val="40000"/>
              <a:lumOff val="60000"/>
            </a:schemeClr>
          </a:solidFill>
        </p:spPr>
        <p:txBody>
          <a:bodyPr wrap="square">
            <a:spAutoFit/>
          </a:bodyPr>
          <a:lstStyle/>
          <a:p>
            <a:pPr algn="ctr"/>
            <a:r>
              <a:rPr lang="es-ES" sz="2400" b="1" dirty="0" smtClean="0"/>
              <a:t>ACTIVIDADES LABORALES QUE COMPRENDE LA RIM</a:t>
            </a:r>
            <a:endParaRPr lang="es-PE" sz="2800" dirty="0"/>
          </a:p>
        </p:txBody>
      </p:sp>
      <p:sp>
        <p:nvSpPr>
          <p:cNvPr id="3" name="2 Rectángulo"/>
          <p:cNvSpPr/>
          <p:nvPr/>
        </p:nvSpPr>
        <p:spPr>
          <a:xfrm>
            <a:off x="611560" y="1124744"/>
            <a:ext cx="7776864" cy="3600986"/>
          </a:xfrm>
          <a:prstGeom prst="rect">
            <a:avLst/>
          </a:prstGeom>
          <a:solidFill>
            <a:schemeClr val="accent5">
              <a:lumMod val="40000"/>
              <a:lumOff val="60000"/>
            </a:schemeClr>
          </a:solidFill>
        </p:spPr>
        <p:txBody>
          <a:bodyPr wrap="square">
            <a:spAutoFit/>
          </a:bodyPr>
          <a:lstStyle/>
          <a:p>
            <a:pPr algn="just"/>
            <a:r>
              <a:rPr lang="es-ES" sz="2400" b="1" dirty="0" smtClean="0"/>
              <a:t>“La Remuneración Íntegra Mensual –RIM que percibe el profesor se fija de acuerdo a la escala magisterial y la jornada de trabajo semanal mensual por las horas de docencia en aula, preparación de clases y evaluación, actividades </a:t>
            </a:r>
            <a:r>
              <a:rPr lang="es-ES" sz="2400" b="1" dirty="0" err="1" smtClean="0"/>
              <a:t>estracurriculares</a:t>
            </a:r>
            <a:r>
              <a:rPr lang="es-ES" sz="2400" b="1" dirty="0" smtClean="0"/>
              <a:t> complementarias, trabajo con las familias y la comunidad y apoyo a la institución educativa.”</a:t>
            </a:r>
          </a:p>
          <a:p>
            <a:pPr algn="just"/>
            <a:endParaRPr lang="es-ES" sz="2000" b="1" dirty="0" smtClean="0"/>
          </a:p>
          <a:p>
            <a:pPr algn="ctr"/>
            <a:r>
              <a:rPr lang="es-ES" sz="2000" b="1" dirty="0" smtClean="0"/>
              <a:t>Artículo 127.2 del D.S. 004 -2013-ED </a:t>
            </a:r>
          </a:p>
          <a:p>
            <a:pPr algn="ctr"/>
            <a:endParaRPr lang="es-PE" sz="2000" b="1" dirty="0"/>
          </a:p>
        </p:txBody>
      </p:sp>
    </p:spTree>
    <p:extLst>
      <p:ext uri="{BB962C8B-B14F-4D97-AF65-F5344CB8AC3E}">
        <p14:creationId xmlns:p14="http://schemas.microsoft.com/office/powerpoint/2010/main" val="319181657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2554545"/>
          </a:xfrm>
          <a:prstGeom prst="rect">
            <a:avLst/>
          </a:prstGeom>
        </p:spPr>
        <p:txBody>
          <a:bodyPr wrap="square">
            <a:spAutoFit/>
          </a:bodyPr>
          <a:lstStyle/>
          <a:p>
            <a:r>
              <a:rPr lang="es-ES" sz="2000" b="1" dirty="0" smtClean="0">
                <a:effectLst>
                  <a:outerShdw blurRad="38100" dist="38100" dir="2700000" algn="tl">
                    <a:srgbClr val="000000">
                      <a:alpha val="43137"/>
                    </a:srgbClr>
                  </a:outerShdw>
                </a:effectLst>
              </a:rPr>
              <a:t>17. ¿Con qué frecuencia se realiza la evaluación del desempeño laboral del docente?</a:t>
            </a:r>
            <a:endParaRPr lang="es-ES" sz="2000" b="1" dirty="0" smtClean="0"/>
          </a:p>
          <a:p>
            <a:endParaRPr lang="es-ES" sz="2000" b="1" dirty="0"/>
          </a:p>
          <a:p>
            <a:pPr marL="457200" indent="-457200">
              <a:buAutoNum type="alphaLcParenR"/>
            </a:pPr>
            <a:r>
              <a:rPr lang="es-ES" sz="2000" b="1" dirty="0" smtClean="0"/>
              <a:t>Cada tres (03) años como máximo.</a:t>
            </a:r>
          </a:p>
          <a:p>
            <a:pPr marL="457200" indent="-457200">
              <a:buFontTx/>
              <a:buAutoNum type="alphaLcParenR"/>
            </a:pPr>
            <a:r>
              <a:rPr lang="es-ES" sz="2000" b="1" dirty="0"/>
              <a:t>Cada </a:t>
            </a:r>
            <a:r>
              <a:rPr lang="es-ES" sz="2000" b="1" dirty="0" smtClean="0"/>
              <a:t>tres </a:t>
            </a:r>
            <a:r>
              <a:rPr lang="es-ES" sz="2000" b="1" dirty="0"/>
              <a:t>(03) años como </a:t>
            </a:r>
            <a:r>
              <a:rPr lang="es-ES" sz="2000" b="1" dirty="0" smtClean="0"/>
              <a:t>mínimo.</a:t>
            </a:r>
          </a:p>
          <a:p>
            <a:pPr marL="457200" indent="-457200">
              <a:buFontTx/>
              <a:buAutoNum type="alphaLcParenR"/>
            </a:pPr>
            <a:r>
              <a:rPr lang="es-ES" sz="2000" b="1" dirty="0" smtClean="0"/>
              <a:t>Cada cinco (05) años.</a:t>
            </a:r>
          </a:p>
          <a:p>
            <a:pPr marL="457200" indent="-457200">
              <a:buFontTx/>
              <a:buAutoNum type="alphaLcParenR"/>
            </a:pPr>
            <a:r>
              <a:rPr lang="es-ES" sz="2000" b="1" dirty="0" smtClean="0"/>
              <a:t>Cada cuatro (04) años.</a:t>
            </a:r>
            <a:endParaRPr lang="es-ES" sz="2000" b="1" dirty="0"/>
          </a:p>
          <a:p>
            <a:pPr marL="457200" indent="-457200">
              <a:buAutoNum type="alphaLcParenR"/>
            </a:pPr>
            <a:endParaRPr lang="es-ES" sz="2000" b="1" dirty="0" smtClean="0"/>
          </a:p>
        </p:txBody>
      </p:sp>
    </p:spTree>
    <p:extLst>
      <p:ext uri="{BB962C8B-B14F-4D97-AF65-F5344CB8AC3E}">
        <p14:creationId xmlns:p14="http://schemas.microsoft.com/office/powerpoint/2010/main" val="133580406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763688" y="303039"/>
            <a:ext cx="7056784" cy="461665"/>
          </a:xfrm>
          <a:prstGeom prst="rect">
            <a:avLst/>
          </a:prstGeom>
          <a:solidFill>
            <a:schemeClr val="accent2">
              <a:lumMod val="40000"/>
              <a:lumOff val="60000"/>
            </a:schemeClr>
          </a:solidFill>
        </p:spPr>
        <p:txBody>
          <a:bodyPr wrap="square">
            <a:spAutoFit/>
          </a:bodyPr>
          <a:lstStyle/>
          <a:p>
            <a:pPr algn="ctr"/>
            <a:r>
              <a:rPr lang="es-ES" sz="2400" b="1" dirty="0" smtClean="0"/>
              <a:t>EVALUACIÓN DE DESEMPEÑO LABORAL - 2015</a:t>
            </a:r>
            <a:endParaRPr lang="es-PE" sz="2800" dirty="0"/>
          </a:p>
        </p:txBody>
      </p:sp>
      <p:sp>
        <p:nvSpPr>
          <p:cNvPr id="3" name="2 Rectángulo"/>
          <p:cNvSpPr/>
          <p:nvPr/>
        </p:nvSpPr>
        <p:spPr>
          <a:xfrm>
            <a:off x="467544" y="1192684"/>
            <a:ext cx="8208912" cy="2308324"/>
          </a:xfrm>
          <a:prstGeom prst="rect">
            <a:avLst/>
          </a:prstGeom>
          <a:solidFill>
            <a:schemeClr val="accent5">
              <a:lumMod val="40000"/>
              <a:lumOff val="60000"/>
            </a:schemeClr>
          </a:solidFill>
        </p:spPr>
        <p:txBody>
          <a:bodyPr wrap="square">
            <a:spAutoFit/>
          </a:bodyPr>
          <a:lstStyle/>
          <a:p>
            <a:pPr algn="just"/>
            <a:r>
              <a:rPr lang="es-ES" sz="2000" b="1" dirty="0" smtClean="0"/>
              <a:t>Art. 45º .- OBLIGATORIEDAD DE LA EVALUACIÓN DE DESEMPEÑO DOCENTE</a:t>
            </a:r>
          </a:p>
          <a:p>
            <a:pPr algn="just"/>
            <a:r>
              <a:rPr lang="es-ES" sz="2000" b="1" dirty="0" smtClean="0"/>
              <a:t>“45.1 La evaluación de desempeño docente es de carácter obligatorio para todos los profesores comprendidos en la carrera magisterial y se realiza como máximo cada tres (03) años.”</a:t>
            </a:r>
          </a:p>
          <a:p>
            <a:pPr marL="457200" indent="-457200" algn="just">
              <a:buAutoNum type="alphaLcParenR"/>
            </a:pPr>
            <a:endParaRPr lang="es-ES" sz="2400" b="1" dirty="0" smtClean="0"/>
          </a:p>
          <a:p>
            <a:pPr algn="ctr"/>
            <a:r>
              <a:rPr lang="es-ES" sz="2000" b="1" dirty="0" smtClean="0"/>
              <a:t>D.S. 004-2013-ED, Reglamento de la Ley 29944 </a:t>
            </a:r>
          </a:p>
          <a:p>
            <a:pPr algn="ctr"/>
            <a:endParaRPr lang="es-PE" sz="2000" b="1" dirty="0"/>
          </a:p>
        </p:txBody>
      </p:sp>
    </p:spTree>
    <p:extLst>
      <p:ext uri="{BB962C8B-B14F-4D97-AF65-F5344CB8AC3E}">
        <p14:creationId xmlns:p14="http://schemas.microsoft.com/office/powerpoint/2010/main" val="76561714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2246769"/>
          </a:xfrm>
          <a:prstGeom prst="rect">
            <a:avLst/>
          </a:prstGeom>
        </p:spPr>
        <p:txBody>
          <a:bodyPr wrap="square">
            <a:spAutoFit/>
          </a:bodyPr>
          <a:lstStyle/>
          <a:p>
            <a:r>
              <a:rPr lang="es-ES" sz="2000" b="1" dirty="0" smtClean="0">
                <a:effectLst>
                  <a:outerShdw blurRad="38100" dist="38100" dir="2700000" algn="tl">
                    <a:srgbClr val="000000">
                      <a:alpha val="43137"/>
                    </a:srgbClr>
                  </a:outerShdw>
                </a:effectLst>
              </a:rPr>
              <a:t>18. NO es parte del Comité de Evaluación del desempeño docente:</a:t>
            </a:r>
            <a:endParaRPr lang="es-ES" sz="2000" b="1" dirty="0" smtClean="0"/>
          </a:p>
          <a:p>
            <a:endParaRPr lang="es-ES" sz="2000" b="1" dirty="0"/>
          </a:p>
          <a:p>
            <a:pPr marL="457200" indent="-457200">
              <a:buAutoNum type="alphaLcParenR"/>
            </a:pPr>
            <a:r>
              <a:rPr lang="es-ES" sz="2000" b="1" dirty="0" smtClean="0"/>
              <a:t>El director.</a:t>
            </a:r>
          </a:p>
          <a:p>
            <a:pPr marL="457200" indent="-457200">
              <a:buAutoNum type="alphaLcParenR"/>
            </a:pPr>
            <a:r>
              <a:rPr lang="es-ES" sz="2000" b="1" dirty="0" smtClean="0"/>
              <a:t>El subdirector.</a:t>
            </a:r>
          </a:p>
          <a:p>
            <a:pPr marL="457200" indent="-457200">
              <a:buAutoNum type="alphaLcParenR"/>
            </a:pPr>
            <a:r>
              <a:rPr lang="es-ES" sz="2000" b="1" dirty="0"/>
              <a:t>Un profesor de la misma modalidad, forma, nivel o ciclo que el evaluado y de una escala magisterial superior</a:t>
            </a:r>
            <a:r>
              <a:rPr lang="es-ES" sz="2000" b="1" dirty="0" smtClean="0"/>
              <a:t>.</a:t>
            </a:r>
          </a:p>
          <a:p>
            <a:pPr marL="457200" indent="-457200">
              <a:buAutoNum type="alphaLcParenR"/>
            </a:pPr>
            <a:r>
              <a:rPr lang="es-ES" sz="2000" b="1" dirty="0" smtClean="0"/>
              <a:t>Un representante de los padres de familia y otro del SUTEP.</a:t>
            </a:r>
          </a:p>
        </p:txBody>
      </p:sp>
    </p:spTree>
    <p:extLst>
      <p:ext uri="{BB962C8B-B14F-4D97-AF65-F5344CB8AC3E}">
        <p14:creationId xmlns:p14="http://schemas.microsoft.com/office/powerpoint/2010/main" val="18558899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763688" y="188640"/>
            <a:ext cx="7056784" cy="461665"/>
          </a:xfrm>
          <a:prstGeom prst="rect">
            <a:avLst/>
          </a:prstGeom>
          <a:solidFill>
            <a:schemeClr val="accent2">
              <a:lumMod val="40000"/>
              <a:lumOff val="60000"/>
            </a:schemeClr>
          </a:solidFill>
        </p:spPr>
        <p:txBody>
          <a:bodyPr wrap="square">
            <a:spAutoFit/>
          </a:bodyPr>
          <a:lstStyle/>
          <a:p>
            <a:pPr algn="ctr"/>
            <a:r>
              <a:rPr lang="es-ES" sz="2400" b="1" dirty="0" smtClean="0"/>
              <a:t>COMITÉS DE EVALUACIÓN DEL DESEMPEÑO LABORAL</a:t>
            </a:r>
            <a:endParaRPr lang="es-PE" sz="2800" dirty="0"/>
          </a:p>
        </p:txBody>
      </p:sp>
      <p:sp>
        <p:nvSpPr>
          <p:cNvPr id="5" name="4 Rectángulo"/>
          <p:cNvSpPr/>
          <p:nvPr/>
        </p:nvSpPr>
        <p:spPr>
          <a:xfrm>
            <a:off x="467544" y="1052736"/>
            <a:ext cx="8208912" cy="3231654"/>
          </a:xfrm>
          <a:prstGeom prst="rect">
            <a:avLst/>
          </a:prstGeom>
          <a:solidFill>
            <a:schemeClr val="accent5">
              <a:lumMod val="40000"/>
              <a:lumOff val="60000"/>
            </a:schemeClr>
          </a:solidFill>
        </p:spPr>
        <p:txBody>
          <a:bodyPr wrap="square">
            <a:spAutoFit/>
          </a:bodyPr>
          <a:lstStyle/>
          <a:p>
            <a:pPr algn="just"/>
            <a:r>
              <a:rPr lang="es-ES" sz="2000" b="1" dirty="0" smtClean="0"/>
              <a:t>Art. 46º .- COMITÉS DE EVALUACIÓN DEL DESEMPEÑO DOCENTE</a:t>
            </a:r>
          </a:p>
          <a:p>
            <a:pPr algn="just"/>
            <a:r>
              <a:rPr lang="es-ES" sz="2000" b="1" dirty="0" smtClean="0"/>
              <a:t>46.1 La evaluación de desempeño docente es realizado por el Comité de Evaluación, integrado por:</a:t>
            </a:r>
          </a:p>
          <a:p>
            <a:pPr marL="457200" indent="-457200" algn="just">
              <a:buAutoNum type="alphaLcParenR"/>
            </a:pPr>
            <a:r>
              <a:rPr lang="es-ES" sz="2000" b="1" dirty="0" smtClean="0"/>
              <a:t>El Director de la institución educativa quien lo preside.</a:t>
            </a:r>
          </a:p>
          <a:p>
            <a:pPr marL="457200" indent="-457200" algn="just">
              <a:buAutoNum type="alphaLcParenR"/>
            </a:pPr>
            <a:r>
              <a:rPr lang="es-ES" sz="2000" b="1" dirty="0" smtClean="0"/>
              <a:t>El Subdirector o Coordinador Académico del Nivel.</a:t>
            </a:r>
          </a:p>
          <a:p>
            <a:pPr marL="457200" indent="-457200" algn="just">
              <a:buAutoNum type="alphaLcParenR"/>
            </a:pPr>
            <a:r>
              <a:rPr lang="es-ES" sz="2000" b="1" dirty="0" smtClean="0"/>
              <a:t>Un profesor de la misma modalidad, forma, nivel o ciclo que el evaluado y de una escala magisterial superior.”</a:t>
            </a:r>
          </a:p>
          <a:p>
            <a:pPr marL="457200" indent="-457200" algn="just">
              <a:buAutoNum type="alphaLcParenR"/>
            </a:pPr>
            <a:endParaRPr lang="es-ES" sz="2400" b="1" dirty="0" smtClean="0"/>
          </a:p>
          <a:p>
            <a:pPr algn="ctr"/>
            <a:r>
              <a:rPr lang="es-ES" sz="2000" b="1" dirty="0" smtClean="0"/>
              <a:t>D.S. 004-2013-ED, Reglamento de la Ley 29944 </a:t>
            </a:r>
          </a:p>
          <a:p>
            <a:pPr algn="ctr"/>
            <a:endParaRPr lang="es-PE" sz="2000" b="1" dirty="0"/>
          </a:p>
        </p:txBody>
      </p:sp>
    </p:spTree>
    <p:extLst>
      <p:ext uri="{BB962C8B-B14F-4D97-AF65-F5344CB8AC3E}">
        <p14:creationId xmlns:p14="http://schemas.microsoft.com/office/powerpoint/2010/main" val="361602771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3170099"/>
          </a:xfrm>
          <a:prstGeom prst="rect">
            <a:avLst/>
          </a:prstGeom>
        </p:spPr>
        <p:txBody>
          <a:bodyPr wrap="square">
            <a:spAutoFit/>
          </a:bodyPr>
          <a:lstStyle/>
          <a:p>
            <a:r>
              <a:rPr lang="es-ES" sz="2000" b="1" dirty="0" smtClean="0">
                <a:effectLst>
                  <a:outerShdw blurRad="38100" dist="38100" dir="2700000" algn="tl">
                    <a:srgbClr val="000000">
                      <a:alpha val="43137"/>
                    </a:srgbClr>
                  </a:outerShdw>
                </a:effectLst>
              </a:rPr>
              <a:t>19. ¿Qué criterio debe adoptar el director para designar a los profesores de primer y segundo grado de primaria?</a:t>
            </a:r>
            <a:endParaRPr lang="es-ES" sz="2000" b="1" dirty="0" smtClean="0"/>
          </a:p>
          <a:p>
            <a:endParaRPr lang="es-ES" sz="2000" b="1" dirty="0"/>
          </a:p>
          <a:p>
            <a:pPr marL="457200" indent="-457200">
              <a:buAutoNum type="alphaLcParenR"/>
            </a:pPr>
            <a:r>
              <a:rPr lang="es-ES" sz="2000" b="1" dirty="0" smtClean="0"/>
              <a:t>Que los profesores sean de la especialidad Inicial y estén nombrados en educación primaria.</a:t>
            </a:r>
          </a:p>
          <a:p>
            <a:pPr marL="457200" indent="-457200">
              <a:buAutoNum type="alphaLcParenR"/>
            </a:pPr>
            <a:r>
              <a:rPr lang="es-PE" sz="2000" b="1" dirty="0" smtClean="0"/>
              <a:t>A aquellos profesores que presenten </a:t>
            </a:r>
            <a:r>
              <a:rPr lang="es-PE" sz="2000" b="1" dirty="0"/>
              <a:t>los mejores desempeños en alfabetización lectora y/o que cuenten con mayor experiencia en el ciclo</a:t>
            </a:r>
            <a:endParaRPr lang="es-ES" sz="2000" b="1" dirty="0" smtClean="0"/>
          </a:p>
          <a:p>
            <a:pPr marL="457200" indent="-457200">
              <a:buAutoNum type="alphaLcParenR"/>
            </a:pPr>
            <a:r>
              <a:rPr lang="es-ES" sz="2000" b="1" dirty="0" smtClean="0"/>
              <a:t>A los profesores de secundaria nombrados en primaria.</a:t>
            </a:r>
          </a:p>
          <a:p>
            <a:pPr marL="457200" indent="-457200">
              <a:buAutoNum type="alphaLcParenR"/>
            </a:pPr>
            <a:r>
              <a:rPr lang="es-ES" sz="2000" b="1" dirty="0" smtClean="0"/>
              <a:t>A los profesores fortaleza.</a:t>
            </a:r>
          </a:p>
        </p:txBody>
      </p:sp>
    </p:spTree>
    <p:extLst>
      <p:ext uri="{BB962C8B-B14F-4D97-AF65-F5344CB8AC3E}">
        <p14:creationId xmlns:p14="http://schemas.microsoft.com/office/powerpoint/2010/main" val="352782988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3779912" y="188640"/>
            <a:ext cx="5040560" cy="461665"/>
          </a:xfrm>
          <a:prstGeom prst="rect">
            <a:avLst/>
          </a:prstGeom>
          <a:solidFill>
            <a:schemeClr val="accent2">
              <a:lumMod val="20000"/>
              <a:lumOff val="80000"/>
            </a:schemeClr>
          </a:solidFill>
        </p:spPr>
        <p:txBody>
          <a:bodyPr wrap="square">
            <a:spAutoFit/>
          </a:bodyPr>
          <a:lstStyle/>
          <a:p>
            <a:pPr algn="ctr"/>
            <a:r>
              <a:rPr lang="es-ES" sz="2400" b="1" dirty="0" smtClean="0"/>
              <a:t>ROTACIÓN POR CICLOS</a:t>
            </a:r>
            <a:endParaRPr lang="es-PE" sz="2800" dirty="0"/>
          </a:p>
        </p:txBody>
      </p:sp>
      <p:sp>
        <p:nvSpPr>
          <p:cNvPr id="5" name="4 Rectángulo"/>
          <p:cNvSpPr/>
          <p:nvPr/>
        </p:nvSpPr>
        <p:spPr>
          <a:xfrm>
            <a:off x="467544" y="1052736"/>
            <a:ext cx="8208912" cy="3847207"/>
          </a:xfrm>
          <a:prstGeom prst="rect">
            <a:avLst/>
          </a:prstGeom>
          <a:solidFill>
            <a:schemeClr val="accent5">
              <a:lumMod val="40000"/>
              <a:lumOff val="60000"/>
            </a:schemeClr>
          </a:solidFill>
        </p:spPr>
        <p:txBody>
          <a:bodyPr wrap="square">
            <a:spAutoFit/>
          </a:bodyPr>
          <a:lstStyle/>
          <a:p>
            <a:r>
              <a:rPr lang="es-PE" sz="2000" b="1" dirty="0" smtClean="0"/>
              <a:t>“Los </a:t>
            </a:r>
            <a:r>
              <a:rPr lang="es-PE" sz="2000" b="1" dirty="0"/>
              <a:t>equipos directivos de las IIEE deben promover la especialización por ciclos entre sus profesores. Así, para la atención del primer y segundo grado serán designados los profesores que presenten los mejores desempeños en alfabetización lectora y/o que cuenten con mayor experiencia en el ciclo. De preferencia debe evitarse la rotación de los profesores.</a:t>
            </a:r>
          </a:p>
          <a:p>
            <a:r>
              <a:rPr lang="es-PE" sz="2000" b="1" dirty="0"/>
              <a:t>§   Las y los profesores con título de profesor(a) o licenciado(a) en Educación Secundaria nombrados en Educación Primaria, deberán asumir preferentemente las secciones </a:t>
            </a:r>
            <a:r>
              <a:rPr lang="es-PE" sz="2000" b="1" dirty="0" smtClean="0"/>
              <a:t>de quinto </a:t>
            </a:r>
            <a:r>
              <a:rPr lang="es-PE" sz="2000" b="1" dirty="0"/>
              <a:t>y/o sexto grado. Respecto a los profesores de educación inicial nombrados en educación primaria deberán asumir el  primer o segundo grado de preferencia</a:t>
            </a:r>
            <a:r>
              <a:rPr lang="es-PE" sz="2000" b="1" dirty="0" smtClean="0"/>
              <a:t>.”</a:t>
            </a:r>
            <a:endParaRPr lang="es-ES" sz="2000" b="1" dirty="0" smtClean="0"/>
          </a:p>
          <a:p>
            <a:pPr marL="457200" indent="-457200" algn="just">
              <a:buAutoNum type="alphaLcParenR"/>
            </a:pPr>
            <a:endParaRPr lang="es-ES" sz="2400" b="1" dirty="0" smtClean="0"/>
          </a:p>
          <a:p>
            <a:pPr algn="ctr"/>
            <a:r>
              <a:rPr lang="es-ES" sz="2000" b="1" dirty="0" smtClean="0"/>
              <a:t>Pág. 9, R.M. 0556-2014-MINEDU Norma Técnica</a:t>
            </a:r>
          </a:p>
        </p:txBody>
      </p:sp>
    </p:spTree>
    <p:extLst>
      <p:ext uri="{BB962C8B-B14F-4D97-AF65-F5344CB8AC3E}">
        <p14:creationId xmlns:p14="http://schemas.microsoft.com/office/powerpoint/2010/main" val="113382630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2554545"/>
          </a:xfrm>
          <a:prstGeom prst="rect">
            <a:avLst/>
          </a:prstGeom>
        </p:spPr>
        <p:txBody>
          <a:bodyPr wrap="square">
            <a:spAutoFit/>
          </a:bodyPr>
          <a:lstStyle/>
          <a:p>
            <a:r>
              <a:rPr lang="es-ES" sz="2000" b="1" dirty="0" smtClean="0">
                <a:effectLst>
                  <a:outerShdw blurRad="38100" dist="38100" dir="2700000" algn="tl">
                    <a:srgbClr val="000000">
                      <a:alpha val="43137"/>
                    </a:srgbClr>
                  </a:outerShdw>
                </a:effectLst>
              </a:rPr>
              <a:t>20. En el marco de la normatividad legal vigente, ¿qué se debe hacer con los estudiantes que llegan tarde a la IE?</a:t>
            </a:r>
            <a:endParaRPr lang="es-ES" sz="2000" b="1" dirty="0" smtClean="0"/>
          </a:p>
          <a:p>
            <a:endParaRPr lang="es-ES" sz="2000" b="1" dirty="0"/>
          </a:p>
          <a:p>
            <a:pPr marL="457200" indent="-457200">
              <a:buAutoNum type="alphaLcParenR"/>
            </a:pPr>
            <a:r>
              <a:rPr lang="es-ES" sz="2000" b="1" dirty="0" smtClean="0"/>
              <a:t>Regresarlos a su casa.</a:t>
            </a:r>
          </a:p>
          <a:p>
            <a:pPr marL="457200" indent="-457200">
              <a:buAutoNum type="alphaLcParenR"/>
            </a:pPr>
            <a:r>
              <a:rPr lang="es-ES" sz="2000" b="1" dirty="0" smtClean="0"/>
              <a:t>Hacerlos esperar fuera del local escolar hasta que </a:t>
            </a:r>
            <a:r>
              <a:rPr lang="es-ES" sz="2000" b="1" dirty="0" err="1" smtClean="0"/>
              <a:t>justifiqen</a:t>
            </a:r>
            <a:r>
              <a:rPr lang="es-ES" sz="2000" b="1" dirty="0" smtClean="0"/>
              <a:t> su tardanza.</a:t>
            </a:r>
          </a:p>
          <a:p>
            <a:pPr marL="457200" indent="-457200">
              <a:buAutoNum type="alphaLcParenR"/>
            </a:pPr>
            <a:r>
              <a:rPr lang="es-ES" sz="2000" b="1" dirty="0" smtClean="0"/>
              <a:t>Hacerlos pasar al local escolar y luego a sus aulas.</a:t>
            </a:r>
          </a:p>
          <a:p>
            <a:pPr marL="457200" indent="-457200">
              <a:buAutoNum type="alphaLcParenR"/>
            </a:pPr>
            <a:r>
              <a:rPr lang="es-ES" sz="2000" b="1" dirty="0" smtClean="0"/>
              <a:t>Hacer que hagan ejercicios físicos como castigo.</a:t>
            </a:r>
          </a:p>
        </p:txBody>
      </p:sp>
    </p:spTree>
    <p:extLst>
      <p:ext uri="{BB962C8B-B14F-4D97-AF65-F5344CB8AC3E}">
        <p14:creationId xmlns:p14="http://schemas.microsoft.com/office/powerpoint/2010/main" val="328962306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95736" y="188640"/>
            <a:ext cx="6624736" cy="461665"/>
          </a:xfrm>
          <a:prstGeom prst="rect">
            <a:avLst/>
          </a:prstGeom>
          <a:solidFill>
            <a:schemeClr val="accent2">
              <a:lumMod val="20000"/>
              <a:lumOff val="80000"/>
            </a:schemeClr>
          </a:solidFill>
        </p:spPr>
        <p:txBody>
          <a:bodyPr wrap="square">
            <a:spAutoFit/>
          </a:bodyPr>
          <a:lstStyle/>
          <a:p>
            <a:pPr algn="ctr"/>
            <a:r>
              <a:rPr lang="es-ES" sz="2400" b="1" dirty="0" smtClean="0"/>
              <a:t>ESTUDIANTES QUE LLEGAN TARDE A LA IE</a:t>
            </a:r>
            <a:endParaRPr lang="es-PE" sz="2800" dirty="0"/>
          </a:p>
        </p:txBody>
      </p:sp>
      <p:sp>
        <p:nvSpPr>
          <p:cNvPr id="3" name="2 Rectángulo"/>
          <p:cNvSpPr/>
          <p:nvPr/>
        </p:nvSpPr>
        <p:spPr>
          <a:xfrm>
            <a:off x="467544" y="1052736"/>
            <a:ext cx="8208912" cy="2616101"/>
          </a:xfrm>
          <a:prstGeom prst="rect">
            <a:avLst/>
          </a:prstGeom>
          <a:solidFill>
            <a:schemeClr val="accent1">
              <a:lumMod val="20000"/>
              <a:lumOff val="80000"/>
            </a:schemeClr>
          </a:solidFill>
        </p:spPr>
        <p:txBody>
          <a:bodyPr wrap="square">
            <a:spAutoFit/>
          </a:bodyPr>
          <a:lstStyle/>
          <a:p>
            <a:r>
              <a:rPr lang="es-PE" sz="2000" b="1" dirty="0" smtClean="0"/>
              <a:t>“(…)</a:t>
            </a:r>
          </a:p>
          <a:p>
            <a:r>
              <a:rPr lang="es-PE" sz="2000" b="1" dirty="0" smtClean="0"/>
              <a:t>La institución educativa está obligada a adoptar medidas pertinentes y correctivas para asegurar que los estudiantes menores que llegan tarde no esperen fuera del local escolar, ni sean regresados a sus domicilios; asimismo, informa al padre de familia o tutor de las inasistencias y tardanzas del estudiante.”</a:t>
            </a:r>
            <a:endParaRPr lang="es-ES" sz="2000" b="1" dirty="0" smtClean="0"/>
          </a:p>
          <a:p>
            <a:pPr marL="457200" indent="-457200" algn="just">
              <a:buAutoNum type="alphaLcParenR"/>
            </a:pPr>
            <a:endParaRPr lang="es-ES" sz="2400" b="1" dirty="0" smtClean="0"/>
          </a:p>
          <a:p>
            <a:pPr algn="ctr"/>
            <a:r>
              <a:rPr lang="es-ES" sz="2000" b="1" dirty="0" smtClean="0"/>
              <a:t>Art. 24º, D.S. 011-2012-ED</a:t>
            </a:r>
          </a:p>
        </p:txBody>
      </p:sp>
    </p:spTree>
    <p:extLst>
      <p:ext uri="{BB962C8B-B14F-4D97-AF65-F5344CB8AC3E}">
        <p14:creationId xmlns:p14="http://schemas.microsoft.com/office/powerpoint/2010/main" val="9217788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1938992"/>
          </a:xfrm>
          <a:prstGeom prst="rect">
            <a:avLst/>
          </a:prstGeom>
        </p:spPr>
        <p:txBody>
          <a:bodyPr wrap="square">
            <a:spAutoFit/>
          </a:bodyPr>
          <a:lstStyle/>
          <a:p>
            <a:r>
              <a:rPr lang="es-ES" sz="2000" b="1" dirty="0">
                <a:effectLst>
                  <a:outerShdw blurRad="38100" dist="38100" dir="2700000" algn="tl">
                    <a:srgbClr val="000000">
                      <a:alpha val="43137"/>
                    </a:srgbClr>
                  </a:outerShdw>
                </a:effectLst>
              </a:rPr>
              <a:t>2</a:t>
            </a:r>
            <a:r>
              <a:rPr lang="es-ES" sz="2000" b="1" dirty="0" smtClean="0">
                <a:effectLst>
                  <a:outerShdw blurRad="38100" dist="38100" dir="2700000" algn="tl">
                    <a:srgbClr val="000000">
                      <a:alpha val="43137"/>
                    </a:srgbClr>
                  </a:outerShdw>
                </a:effectLst>
              </a:rPr>
              <a:t>1. El programa de recuperación pedagógica en las II.EE. Públicas, es:</a:t>
            </a:r>
          </a:p>
          <a:p>
            <a:endParaRPr lang="es-ES" sz="2000" b="1" dirty="0"/>
          </a:p>
          <a:p>
            <a:pPr marL="457200" indent="-457200">
              <a:buAutoNum type="alphaLcParenR"/>
            </a:pPr>
            <a:r>
              <a:rPr lang="es-ES" sz="2000" b="1" dirty="0" smtClean="0"/>
              <a:t>Financiado parcialmente por el Estado.</a:t>
            </a:r>
          </a:p>
          <a:p>
            <a:pPr marL="457200" indent="-457200">
              <a:buAutoNum type="alphaLcParenR"/>
            </a:pPr>
            <a:r>
              <a:rPr lang="es-ES" sz="2000" b="1" dirty="0" smtClean="0"/>
              <a:t>Es pagado por el padre de familia.</a:t>
            </a:r>
          </a:p>
          <a:p>
            <a:pPr marL="457200" indent="-457200">
              <a:buAutoNum type="alphaLcParenR"/>
            </a:pPr>
            <a:r>
              <a:rPr lang="es-ES" sz="2000" b="1" dirty="0" smtClean="0"/>
              <a:t>Financiado con recursos propios de la IE.</a:t>
            </a:r>
          </a:p>
          <a:p>
            <a:pPr marL="457200" indent="-457200">
              <a:buAutoNum type="alphaLcParenR"/>
            </a:pPr>
            <a:r>
              <a:rPr lang="es-ES" sz="2000" b="1" dirty="0" smtClean="0"/>
              <a:t>Gratuito.</a:t>
            </a:r>
          </a:p>
        </p:txBody>
      </p:sp>
    </p:spTree>
    <p:extLst>
      <p:ext uri="{BB962C8B-B14F-4D97-AF65-F5344CB8AC3E}">
        <p14:creationId xmlns:p14="http://schemas.microsoft.com/office/powerpoint/2010/main" val="22070231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483768" y="404664"/>
            <a:ext cx="6048672" cy="461665"/>
          </a:xfrm>
          <a:prstGeom prst="rect">
            <a:avLst/>
          </a:prstGeom>
          <a:solidFill>
            <a:schemeClr val="accent2">
              <a:lumMod val="40000"/>
              <a:lumOff val="60000"/>
            </a:schemeClr>
          </a:solidFill>
        </p:spPr>
        <p:txBody>
          <a:bodyPr wrap="square">
            <a:spAutoFit/>
          </a:bodyPr>
          <a:lstStyle/>
          <a:p>
            <a:pPr algn="ctr"/>
            <a:r>
              <a:rPr lang="es-ES" sz="2400" b="1" dirty="0" smtClean="0"/>
              <a:t>POTESTAD DISCIPLINARIA DEL DIRECTOR</a:t>
            </a:r>
            <a:endParaRPr lang="es-PE" sz="2800" dirty="0"/>
          </a:p>
        </p:txBody>
      </p:sp>
      <p:sp>
        <p:nvSpPr>
          <p:cNvPr id="4" name="3 Rectángulo"/>
          <p:cNvSpPr/>
          <p:nvPr/>
        </p:nvSpPr>
        <p:spPr>
          <a:xfrm>
            <a:off x="1043608" y="1650280"/>
            <a:ext cx="7128792" cy="3416320"/>
          </a:xfrm>
          <a:prstGeom prst="rect">
            <a:avLst/>
          </a:prstGeom>
          <a:solidFill>
            <a:schemeClr val="accent5">
              <a:lumMod val="40000"/>
              <a:lumOff val="60000"/>
            </a:schemeClr>
          </a:solidFill>
        </p:spPr>
        <p:txBody>
          <a:bodyPr wrap="square">
            <a:spAutoFit/>
          </a:bodyPr>
          <a:lstStyle/>
          <a:p>
            <a:pPr algn="just"/>
            <a:r>
              <a:rPr lang="es-ES" sz="2400" b="1" dirty="0" smtClean="0"/>
              <a:t>“En los artículos 46º y 47º de la LRM, en concordancia con los </a:t>
            </a:r>
            <a:r>
              <a:rPr lang="es-ES" sz="2400" b="1" dirty="0"/>
              <a:t>a</a:t>
            </a:r>
            <a:r>
              <a:rPr lang="es-ES" sz="2400" b="1" dirty="0" smtClean="0"/>
              <a:t>rtículos 80.2 y 81.2 del Reglamento de la LRM, se otorga Potestad Sancionadora Disciplinaria al Director de la </a:t>
            </a:r>
            <a:r>
              <a:rPr lang="es-ES" sz="2400" b="1" dirty="0"/>
              <a:t>I</a:t>
            </a:r>
            <a:r>
              <a:rPr lang="es-ES" sz="2400" b="1" dirty="0" smtClean="0"/>
              <a:t>nstitución Educativa sobre el profesor o profesora que ejerce labor en aula, personal jerárquico, subdirector o subdirectora de la misma. ”</a:t>
            </a:r>
          </a:p>
          <a:p>
            <a:pPr algn="just"/>
            <a:endParaRPr lang="es-ES" sz="2400" b="1" dirty="0" smtClean="0"/>
          </a:p>
          <a:p>
            <a:pPr algn="ctr"/>
            <a:r>
              <a:rPr lang="es-ES" sz="2400" b="1" dirty="0" smtClean="0"/>
              <a:t>Pág. 11, Manual sobre régimen disciplinario para directores de instituciones educativas</a:t>
            </a:r>
            <a:endParaRPr lang="es-PE" sz="2400" b="1" dirty="0"/>
          </a:p>
        </p:txBody>
      </p:sp>
    </p:spTree>
    <p:extLst>
      <p:ext uri="{BB962C8B-B14F-4D97-AF65-F5344CB8AC3E}">
        <p14:creationId xmlns:p14="http://schemas.microsoft.com/office/powerpoint/2010/main" val="146663401"/>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195736" y="519063"/>
            <a:ext cx="6624736" cy="461665"/>
          </a:xfrm>
          <a:prstGeom prst="rect">
            <a:avLst/>
          </a:prstGeom>
          <a:solidFill>
            <a:schemeClr val="accent2">
              <a:lumMod val="20000"/>
              <a:lumOff val="80000"/>
            </a:schemeClr>
          </a:solidFill>
        </p:spPr>
        <p:txBody>
          <a:bodyPr wrap="square">
            <a:spAutoFit/>
          </a:bodyPr>
          <a:lstStyle/>
          <a:p>
            <a:pPr algn="ctr"/>
            <a:r>
              <a:rPr lang="es-ES" sz="2400" b="1" dirty="0" smtClean="0"/>
              <a:t>PROGRAMAS DE RECUPERACIÓN PEDAGÓGICA</a:t>
            </a:r>
            <a:endParaRPr lang="es-PE" sz="2800" dirty="0"/>
          </a:p>
        </p:txBody>
      </p:sp>
      <p:sp>
        <p:nvSpPr>
          <p:cNvPr id="5" name="4 Rectángulo"/>
          <p:cNvSpPr/>
          <p:nvPr/>
        </p:nvSpPr>
        <p:spPr>
          <a:xfrm>
            <a:off x="467544" y="1304181"/>
            <a:ext cx="8208912" cy="3231654"/>
          </a:xfrm>
          <a:prstGeom prst="rect">
            <a:avLst/>
          </a:prstGeom>
          <a:solidFill>
            <a:schemeClr val="accent1">
              <a:lumMod val="20000"/>
              <a:lumOff val="80000"/>
            </a:schemeClr>
          </a:solidFill>
        </p:spPr>
        <p:txBody>
          <a:bodyPr wrap="square">
            <a:spAutoFit/>
          </a:bodyPr>
          <a:lstStyle/>
          <a:p>
            <a:r>
              <a:rPr lang="es-PE" sz="2000" b="1" dirty="0" smtClean="0"/>
              <a:t>“(…)</a:t>
            </a:r>
          </a:p>
          <a:p>
            <a:r>
              <a:rPr lang="es-PE" sz="2000" b="1" dirty="0" smtClean="0"/>
              <a:t>b) En instituciones educativas públicas, tienen carácter gratuito, financiados por el Estado.</a:t>
            </a:r>
          </a:p>
          <a:p>
            <a:r>
              <a:rPr lang="es-PE" sz="2000" b="1" dirty="0" smtClean="0"/>
              <a:t>(…)</a:t>
            </a:r>
          </a:p>
          <a:p>
            <a:r>
              <a:rPr lang="es-PE" sz="2000" b="1" dirty="0" smtClean="0"/>
              <a:t>f) Los estudiantes que no participan en este </a:t>
            </a:r>
            <a:r>
              <a:rPr lang="es-PE" sz="2000" b="1" dirty="0"/>
              <a:t>p</a:t>
            </a:r>
            <a:r>
              <a:rPr lang="es-PE" sz="2000" b="1" dirty="0" smtClean="0"/>
              <a:t>rograma, previa autorización del director, asumen el compromiso de prepararse para ser evaluados en las fechas o periodos establecidos por la dirección de la institución educativa a la que pertenecen.”</a:t>
            </a:r>
            <a:endParaRPr lang="es-ES" sz="2000" b="1" dirty="0" smtClean="0"/>
          </a:p>
          <a:p>
            <a:pPr marL="457200" indent="-457200" algn="just">
              <a:buAutoNum type="alphaLcParenR"/>
            </a:pPr>
            <a:endParaRPr lang="es-ES" sz="2400" b="1" dirty="0" smtClean="0"/>
          </a:p>
          <a:p>
            <a:pPr algn="ctr"/>
            <a:r>
              <a:rPr lang="es-ES" sz="2000" b="1" dirty="0" smtClean="0"/>
              <a:t>Art. 36º, D.S. 011-2012-ED</a:t>
            </a:r>
          </a:p>
        </p:txBody>
      </p:sp>
    </p:spTree>
    <p:extLst>
      <p:ext uri="{BB962C8B-B14F-4D97-AF65-F5344CB8AC3E}">
        <p14:creationId xmlns:p14="http://schemas.microsoft.com/office/powerpoint/2010/main" val="213645488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2246769"/>
          </a:xfrm>
          <a:prstGeom prst="rect">
            <a:avLst/>
          </a:prstGeom>
        </p:spPr>
        <p:txBody>
          <a:bodyPr wrap="square">
            <a:spAutoFit/>
          </a:bodyPr>
          <a:lstStyle/>
          <a:p>
            <a:r>
              <a:rPr lang="es-ES" sz="2000" b="1" dirty="0">
                <a:effectLst>
                  <a:outerShdw blurRad="38100" dist="38100" dir="2700000" algn="tl">
                    <a:srgbClr val="000000">
                      <a:alpha val="43137"/>
                    </a:srgbClr>
                  </a:outerShdw>
                </a:effectLst>
              </a:rPr>
              <a:t>2</a:t>
            </a:r>
            <a:r>
              <a:rPr lang="es-ES" sz="2000" b="1" dirty="0" smtClean="0">
                <a:effectLst>
                  <a:outerShdw blurRad="38100" dist="38100" dir="2700000" algn="tl">
                    <a:srgbClr val="000000">
                      <a:alpha val="43137"/>
                    </a:srgbClr>
                  </a:outerShdw>
                </a:effectLst>
              </a:rPr>
              <a:t>2. </a:t>
            </a:r>
            <a:r>
              <a:rPr lang="es-PE" sz="2000" b="1" dirty="0" smtClean="0"/>
              <a:t>La </a:t>
            </a:r>
            <a:r>
              <a:rPr lang="es-PE" sz="2000" b="1" dirty="0"/>
              <a:t>captación, uso y estado de cuenta de los recursos propios y fondos que </a:t>
            </a:r>
            <a:r>
              <a:rPr lang="es-PE" sz="2000" b="1" dirty="0" smtClean="0"/>
              <a:t>administra la IE, debe ser:</a:t>
            </a:r>
            <a:endParaRPr lang="es-ES" sz="2000" b="1" dirty="0" smtClean="0">
              <a:effectLst>
                <a:outerShdw blurRad="38100" dist="38100" dir="2700000" algn="tl">
                  <a:srgbClr val="000000">
                    <a:alpha val="43137"/>
                  </a:srgbClr>
                </a:outerShdw>
              </a:effectLst>
            </a:endParaRPr>
          </a:p>
          <a:p>
            <a:endParaRPr lang="es-ES" sz="2000" b="1" dirty="0"/>
          </a:p>
          <a:p>
            <a:pPr marL="457200" indent="-457200">
              <a:buAutoNum type="alphaLcParenR"/>
            </a:pPr>
            <a:r>
              <a:rPr lang="es-ES" sz="2000" b="1" dirty="0" smtClean="0"/>
              <a:t>Administrada por el personal administrativo.</a:t>
            </a:r>
          </a:p>
          <a:p>
            <a:pPr marL="457200" indent="-457200">
              <a:buAutoNum type="alphaLcParenR"/>
            </a:pPr>
            <a:r>
              <a:rPr lang="es-ES" sz="2000" b="1" dirty="0" smtClean="0"/>
              <a:t>Guardada con mucho cuidado y mantenerlo en reserva.</a:t>
            </a:r>
          </a:p>
          <a:p>
            <a:pPr marL="457200" indent="-457200">
              <a:buAutoNum type="alphaLcParenR"/>
            </a:pPr>
            <a:r>
              <a:rPr lang="es-ES" sz="2000" b="1" dirty="0" smtClean="0"/>
              <a:t>Publicada, para conocimiento de la comunidad educativa.</a:t>
            </a:r>
          </a:p>
          <a:p>
            <a:pPr marL="457200" indent="-457200">
              <a:buAutoNum type="alphaLcParenR"/>
            </a:pPr>
            <a:r>
              <a:rPr lang="es-ES" sz="2000" b="1" dirty="0" smtClean="0"/>
              <a:t>De uso confidencial.</a:t>
            </a:r>
          </a:p>
        </p:txBody>
      </p:sp>
    </p:spTree>
    <p:extLst>
      <p:ext uri="{BB962C8B-B14F-4D97-AF65-F5344CB8AC3E}">
        <p14:creationId xmlns:p14="http://schemas.microsoft.com/office/powerpoint/2010/main" val="2957329405"/>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2195736" y="519063"/>
            <a:ext cx="6624736" cy="461665"/>
          </a:xfrm>
          <a:prstGeom prst="rect">
            <a:avLst/>
          </a:prstGeom>
          <a:solidFill>
            <a:schemeClr val="accent2">
              <a:lumMod val="20000"/>
              <a:lumOff val="80000"/>
            </a:schemeClr>
          </a:solidFill>
        </p:spPr>
        <p:txBody>
          <a:bodyPr wrap="square">
            <a:spAutoFit/>
          </a:bodyPr>
          <a:lstStyle/>
          <a:p>
            <a:pPr algn="ctr"/>
            <a:r>
              <a:rPr lang="es-ES" sz="2400" b="1" dirty="0" smtClean="0"/>
              <a:t>TRANSPARENCIA EN LA GESTIÓN EDUCATIVA</a:t>
            </a:r>
            <a:endParaRPr lang="es-PE" sz="2800" dirty="0"/>
          </a:p>
        </p:txBody>
      </p:sp>
      <p:sp>
        <p:nvSpPr>
          <p:cNvPr id="5" name="4 Rectángulo"/>
          <p:cNvSpPr/>
          <p:nvPr/>
        </p:nvSpPr>
        <p:spPr>
          <a:xfrm>
            <a:off x="467544" y="1304181"/>
            <a:ext cx="8208912" cy="2000548"/>
          </a:xfrm>
          <a:prstGeom prst="rect">
            <a:avLst/>
          </a:prstGeom>
          <a:solidFill>
            <a:schemeClr val="accent1">
              <a:lumMod val="20000"/>
              <a:lumOff val="80000"/>
            </a:schemeClr>
          </a:solidFill>
        </p:spPr>
        <p:txBody>
          <a:bodyPr wrap="square">
            <a:spAutoFit/>
          </a:bodyPr>
          <a:lstStyle/>
          <a:p>
            <a:r>
              <a:rPr lang="es-PE" sz="2000" b="1" dirty="0" smtClean="0"/>
              <a:t>“(…)</a:t>
            </a:r>
          </a:p>
          <a:p>
            <a:r>
              <a:rPr lang="es-PE" sz="2000" b="1" dirty="0" smtClean="0"/>
              <a:t>d) La publicación, en la institución o programa educativo público, de información referida a la captación, uso y estado de cuenta de los recursos propios y fondos que administra.”</a:t>
            </a:r>
            <a:endParaRPr lang="es-ES" sz="2000" b="1" dirty="0" smtClean="0"/>
          </a:p>
          <a:p>
            <a:pPr marL="457200" indent="-457200" algn="just">
              <a:buAutoNum type="alphaLcParenR"/>
            </a:pPr>
            <a:endParaRPr lang="es-ES" sz="2400" b="1" dirty="0" smtClean="0"/>
          </a:p>
          <a:p>
            <a:pPr algn="ctr"/>
            <a:r>
              <a:rPr lang="es-ES" sz="2000" b="1" dirty="0" smtClean="0"/>
              <a:t>Art. 126º, D.S. 011-2012-ED</a:t>
            </a:r>
          </a:p>
        </p:txBody>
      </p:sp>
    </p:spTree>
    <p:extLst>
      <p:ext uri="{BB962C8B-B14F-4D97-AF65-F5344CB8AC3E}">
        <p14:creationId xmlns:p14="http://schemas.microsoft.com/office/powerpoint/2010/main" val="163575379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4401205"/>
          </a:xfrm>
          <a:prstGeom prst="rect">
            <a:avLst/>
          </a:prstGeom>
        </p:spPr>
        <p:txBody>
          <a:bodyPr wrap="square">
            <a:spAutoFit/>
          </a:bodyPr>
          <a:lstStyle/>
          <a:p>
            <a:r>
              <a:rPr lang="es-ES" sz="2000" b="1" dirty="0" smtClean="0">
                <a:effectLst>
                  <a:outerShdw blurRad="38100" dist="38100" dir="2700000" algn="tl">
                    <a:srgbClr val="000000">
                      <a:alpha val="43137"/>
                    </a:srgbClr>
                  </a:outerShdw>
                </a:effectLst>
              </a:rPr>
              <a:t>23. </a:t>
            </a:r>
            <a:r>
              <a:rPr lang="es-PE" sz="2000" b="1" dirty="0" smtClean="0"/>
              <a:t>NO es una función del CONEI:</a:t>
            </a:r>
            <a:endParaRPr lang="es-ES" sz="2000" b="1" dirty="0" smtClean="0">
              <a:effectLst>
                <a:outerShdw blurRad="38100" dist="38100" dir="2700000" algn="tl">
                  <a:srgbClr val="000000">
                    <a:alpha val="43137"/>
                  </a:srgbClr>
                </a:outerShdw>
              </a:effectLst>
            </a:endParaRPr>
          </a:p>
          <a:p>
            <a:endParaRPr lang="es-ES" sz="2000" b="1" dirty="0"/>
          </a:p>
          <a:p>
            <a:pPr marL="457200" indent="-457200">
              <a:buAutoNum type="alphaLcParenR"/>
            </a:pPr>
            <a:r>
              <a:rPr lang="es-PE" sz="2000" b="1" dirty="0"/>
              <a:t>Cautelar el cumplimiento de los derechos y principios de universalidad, gratuidad, equidad, inclusión, pertinencia del servicio educativo, logros de aprendizaje y el adecuado uso y destino de los recursos</a:t>
            </a:r>
            <a:r>
              <a:rPr lang="es-PE" sz="2000" b="1" dirty="0" smtClean="0"/>
              <a:t>.</a:t>
            </a:r>
          </a:p>
          <a:p>
            <a:pPr marL="457200" indent="-457200">
              <a:buAutoNum type="alphaLcParenR"/>
            </a:pPr>
            <a:r>
              <a:rPr lang="es-ES" sz="2000" b="1" dirty="0" smtClean="0"/>
              <a:t>Realizar actos conciliatorios entre los miembros de la comunidad cuando se susciten conflictos.</a:t>
            </a:r>
          </a:p>
          <a:p>
            <a:pPr marL="457200" indent="-457200">
              <a:buAutoNum type="alphaLcParenR"/>
            </a:pPr>
            <a:r>
              <a:rPr lang="es-PE" sz="2000" b="1" dirty="0"/>
              <a:t>Colaborar con el </a:t>
            </a:r>
            <a:r>
              <a:rPr lang="es-PE" sz="2000" b="1" dirty="0" smtClean="0"/>
              <a:t>director </a:t>
            </a:r>
            <a:r>
              <a:rPr lang="es-PE" sz="2000" b="1" dirty="0"/>
              <a:t>en garantizar el cumplimiento de las horas efectivas de trabajo pedagógico, el número de semanas lectivas y la jornada del personal docente y administrativo</a:t>
            </a:r>
            <a:r>
              <a:rPr lang="es-PE" sz="2000" b="1" dirty="0" smtClean="0"/>
              <a:t>.</a:t>
            </a:r>
          </a:p>
          <a:p>
            <a:pPr marL="457200" indent="-457200">
              <a:buAutoNum type="alphaLcParenR"/>
            </a:pPr>
            <a:r>
              <a:rPr lang="es-ES" sz="2000" b="1" dirty="0" smtClean="0"/>
              <a:t>Participar en la formulación y evaluación del Proyecto Educativo Institucional.</a:t>
            </a:r>
            <a:endParaRPr lang="es-PE" sz="2000" b="1" dirty="0" smtClean="0"/>
          </a:p>
          <a:p>
            <a:pPr marL="457200" indent="-457200">
              <a:buAutoNum type="alphaLcParenR"/>
            </a:pPr>
            <a:endParaRPr lang="es-ES" sz="2000" b="1" dirty="0" smtClean="0"/>
          </a:p>
        </p:txBody>
      </p:sp>
    </p:spTree>
    <p:extLst>
      <p:ext uri="{BB962C8B-B14F-4D97-AF65-F5344CB8AC3E}">
        <p14:creationId xmlns:p14="http://schemas.microsoft.com/office/powerpoint/2010/main" val="2855643244"/>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2195736" y="519063"/>
            <a:ext cx="6624736" cy="461665"/>
          </a:xfrm>
          <a:prstGeom prst="rect">
            <a:avLst/>
          </a:prstGeom>
          <a:solidFill>
            <a:schemeClr val="accent2">
              <a:lumMod val="20000"/>
              <a:lumOff val="80000"/>
            </a:schemeClr>
          </a:solidFill>
        </p:spPr>
        <p:txBody>
          <a:bodyPr wrap="square">
            <a:spAutoFit/>
          </a:bodyPr>
          <a:lstStyle/>
          <a:p>
            <a:pPr algn="ctr"/>
            <a:r>
              <a:rPr lang="es-ES" sz="2400" b="1" dirty="0" smtClean="0"/>
              <a:t>CONSEJO EDUCATIVO INSTITUCIONAL</a:t>
            </a:r>
            <a:endParaRPr lang="es-PE" sz="2800" dirty="0"/>
          </a:p>
        </p:txBody>
      </p:sp>
      <p:sp>
        <p:nvSpPr>
          <p:cNvPr id="5" name="4 Rectángulo"/>
          <p:cNvSpPr/>
          <p:nvPr/>
        </p:nvSpPr>
        <p:spPr>
          <a:xfrm>
            <a:off x="467544" y="1304181"/>
            <a:ext cx="8208912" cy="3231654"/>
          </a:xfrm>
          <a:prstGeom prst="rect">
            <a:avLst/>
          </a:prstGeom>
          <a:solidFill>
            <a:schemeClr val="accent1">
              <a:lumMod val="20000"/>
              <a:lumOff val="80000"/>
            </a:schemeClr>
          </a:solidFill>
        </p:spPr>
        <p:txBody>
          <a:bodyPr wrap="square">
            <a:spAutoFit/>
          </a:bodyPr>
          <a:lstStyle/>
          <a:p>
            <a:r>
              <a:rPr lang="es-PE" sz="2000" b="1" dirty="0" smtClean="0"/>
              <a:t>“ Son funciones del Consejo Educativo Institucional</a:t>
            </a:r>
          </a:p>
          <a:p>
            <a:r>
              <a:rPr lang="es-PE" sz="2000" b="1" dirty="0" smtClean="0"/>
              <a:t>(…)</a:t>
            </a:r>
          </a:p>
          <a:p>
            <a:r>
              <a:rPr lang="es-PE" sz="2000" b="1" dirty="0" smtClean="0"/>
              <a:t>d) Cautelar el cumplimiento de los derechos y principios de universalidad, gratuidad, equidad, inclusión, pertinencia del servicio educativo, logros de aprendizaje y el adecuado uso y destino de los recursos.</a:t>
            </a:r>
          </a:p>
          <a:p>
            <a:r>
              <a:rPr lang="es-PE" sz="2000" b="1" dirty="0" smtClean="0"/>
              <a:t>e) Colaborar con el </a:t>
            </a:r>
            <a:r>
              <a:rPr lang="es-PE" sz="2000" b="1" dirty="0" err="1" smtClean="0"/>
              <a:t>direc</a:t>
            </a:r>
            <a:r>
              <a:rPr lang="es-PE" sz="2000" b="1" dirty="0" smtClean="0"/>
              <a:t> </a:t>
            </a:r>
            <a:r>
              <a:rPr lang="es-PE" sz="2000" b="1" dirty="0" err="1" smtClean="0"/>
              <a:t>tor</a:t>
            </a:r>
            <a:r>
              <a:rPr lang="es-PE" sz="2000" b="1" dirty="0" smtClean="0"/>
              <a:t> en garantizar el cumplimiento de las horas efectivas de trabajo pedagógico, el número de semanas lectivas y la jornada del personal docente y administrativo.”</a:t>
            </a:r>
            <a:endParaRPr lang="es-ES" sz="2000" b="1" dirty="0" smtClean="0"/>
          </a:p>
          <a:p>
            <a:pPr marL="457200" indent="-457200" algn="just">
              <a:buAutoNum type="alphaLcParenR"/>
            </a:pPr>
            <a:endParaRPr lang="es-ES" sz="2400" b="1" dirty="0" smtClean="0"/>
          </a:p>
          <a:p>
            <a:pPr algn="ctr"/>
            <a:r>
              <a:rPr lang="es-ES" sz="2000" b="1" dirty="0" smtClean="0"/>
              <a:t>Art. 136º, D.S. 011-2012-ED</a:t>
            </a:r>
          </a:p>
        </p:txBody>
      </p:sp>
    </p:spTree>
    <p:extLst>
      <p:ext uri="{BB962C8B-B14F-4D97-AF65-F5344CB8AC3E}">
        <p14:creationId xmlns:p14="http://schemas.microsoft.com/office/powerpoint/2010/main" val="164640047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2862322"/>
          </a:xfrm>
          <a:prstGeom prst="rect">
            <a:avLst/>
          </a:prstGeom>
        </p:spPr>
        <p:txBody>
          <a:bodyPr wrap="square">
            <a:spAutoFit/>
          </a:bodyPr>
          <a:lstStyle/>
          <a:p>
            <a:r>
              <a:rPr lang="es-ES" sz="2000" b="1" dirty="0" smtClean="0">
                <a:effectLst>
                  <a:outerShdw blurRad="38100" dist="38100" dir="2700000" algn="tl">
                    <a:srgbClr val="000000">
                      <a:alpha val="43137"/>
                    </a:srgbClr>
                  </a:outerShdw>
                </a:effectLst>
              </a:rPr>
              <a:t>24. </a:t>
            </a:r>
            <a:r>
              <a:rPr lang="es-PE" sz="2000" b="1" dirty="0" smtClean="0"/>
              <a:t>El incumplimiento de la gratuidad de la matrícula, acarrea al director responsabilidad:</a:t>
            </a:r>
            <a:endParaRPr lang="es-ES" sz="2000" b="1" dirty="0" smtClean="0">
              <a:effectLst>
                <a:outerShdw blurRad="38100" dist="38100" dir="2700000" algn="tl">
                  <a:srgbClr val="000000">
                    <a:alpha val="43137"/>
                  </a:srgbClr>
                </a:outerShdw>
              </a:effectLst>
            </a:endParaRPr>
          </a:p>
          <a:p>
            <a:endParaRPr lang="es-ES" sz="2000" b="1" dirty="0"/>
          </a:p>
          <a:p>
            <a:pPr marL="514350" indent="-514350">
              <a:buAutoNum type="romanUcPeriod"/>
            </a:pPr>
            <a:r>
              <a:rPr lang="es-ES" sz="2000" b="1" dirty="0" smtClean="0"/>
              <a:t>Administrativa.</a:t>
            </a:r>
          </a:p>
          <a:p>
            <a:pPr marL="514350" indent="-514350">
              <a:buAutoNum type="romanUcPeriod"/>
            </a:pPr>
            <a:r>
              <a:rPr lang="es-ES" sz="2000" b="1" dirty="0" smtClean="0"/>
              <a:t>Civil.</a:t>
            </a:r>
          </a:p>
          <a:p>
            <a:pPr marL="514350" indent="-514350">
              <a:buAutoNum type="romanUcPeriod"/>
            </a:pPr>
            <a:r>
              <a:rPr lang="es-ES" sz="2000" b="1" dirty="0" smtClean="0"/>
              <a:t>Penal.</a:t>
            </a:r>
          </a:p>
          <a:p>
            <a:pPr marL="514350" indent="-514350">
              <a:buAutoNum type="romanUcPeriod"/>
            </a:pPr>
            <a:r>
              <a:rPr lang="es-ES" sz="2000" b="1" dirty="0" smtClean="0"/>
              <a:t>Ética.</a:t>
            </a:r>
          </a:p>
          <a:p>
            <a:endParaRPr lang="es-ES" sz="2000" b="1" dirty="0"/>
          </a:p>
          <a:p>
            <a:r>
              <a:rPr lang="es-ES" sz="2000" b="1" dirty="0" smtClean="0"/>
              <a:t>     a) Solo I     b) I, II y III    c) I, II y III   d) Todas</a:t>
            </a:r>
          </a:p>
        </p:txBody>
      </p:sp>
    </p:spTree>
    <p:extLst>
      <p:ext uri="{BB962C8B-B14F-4D97-AF65-F5344CB8AC3E}">
        <p14:creationId xmlns:p14="http://schemas.microsoft.com/office/powerpoint/2010/main" val="214086095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971600" y="4869160"/>
            <a:ext cx="7200800" cy="1323439"/>
          </a:xfrm>
          <a:prstGeom prst="rect">
            <a:avLst/>
          </a:prstGeom>
          <a:solidFill>
            <a:schemeClr val="accent3">
              <a:lumMod val="20000"/>
              <a:lumOff val="80000"/>
            </a:schemeClr>
          </a:solidFill>
          <a:ln w="25400">
            <a:solidFill>
              <a:schemeClr val="tx1"/>
            </a:solidFill>
          </a:ln>
        </p:spPr>
        <p:txBody>
          <a:bodyPr wrap="square" rtlCol="0">
            <a:spAutoFit/>
          </a:bodyPr>
          <a:lstStyle/>
          <a:p>
            <a:r>
              <a:rPr lang="es-ES" sz="2000" b="1" dirty="0" smtClean="0">
                <a:latin typeface="+mj-lt"/>
              </a:rPr>
              <a:t>Desempeño 14</a:t>
            </a:r>
          </a:p>
          <a:p>
            <a:r>
              <a:rPr lang="es-ES" sz="2000" b="1" dirty="0" smtClean="0">
                <a:latin typeface="+mj-lt"/>
              </a:rPr>
              <a:t>“Genera relaciones de respeto, </a:t>
            </a:r>
            <a:r>
              <a:rPr lang="es-ES" sz="2000" b="1" dirty="0" err="1" smtClean="0">
                <a:latin typeface="+mj-lt"/>
              </a:rPr>
              <a:t>coorperación</a:t>
            </a:r>
            <a:r>
              <a:rPr lang="es-ES" sz="2000" b="1" dirty="0" smtClean="0">
                <a:latin typeface="+mj-lt"/>
              </a:rPr>
              <a:t> y soporte hacia los estudiantes con necesidades educativas especiales.”</a:t>
            </a:r>
          </a:p>
          <a:p>
            <a:pPr algn="ctr"/>
            <a:r>
              <a:rPr lang="es-ES" sz="2000" b="1" dirty="0" smtClean="0">
                <a:latin typeface="+mj-lt"/>
              </a:rPr>
              <a:t>Pág. 26 MBDD, R.M. 0547-2012-ED. </a:t>
            </a:r>
            <a:endParaRPr lang="es-PE" sz="2000" b="1" dirty="0">
              <a:latin typeface="+mj-lt"/>
            </a:endParaRPr>
          </a:p>
        </p:txBody>
      </p:sp>
      <p:sp>
        <p:nvSpPr>
          <p:cNvPr id="5" name="4 Rectángulo"/>
          <p:cNvSpPr/>
          <p:nvPr/>
        </p:nvSpPr>
        <p:spPr>
          <a:xfrm>
            <a:off x="2195736" y="519063"/>
            <a:ext cx="6624736" cy="461665"/>
          </a:xfrm>
          <a:prstGeom prst="rect">
            <a:avLst/>
          </a:prstGeom>
          <a:solidFill>
            <a:schemeClr val="accent2">
              <a:lumMod val="20000"/>
              <a:lumOff val="80000"/>
            </a:schemeClr>
          </a:solidFill>
        </p:spPr>
        <p:txBody>
          <a:bodyPr wrap="square">
            <a:spAutoFit/>
          </a:bodyPr>
          <a:lstStyle/>
          <a:p>
            <a:pPr algn="ctr"/>
            <a:r>
              <a:rPr lang="es-ES" sz="2400" b="1" dirty="0" smtClean="0"/>
              <a:t>GRATUIDAD DE LA MATRÍCULA</a:t>
            </a:r>
            <a:endParaRPr lang="es-PE" sz="2800" dirty="0"/>
          </a:p>
        </p:txBody>
      </p:sp>
      <p:sp>
        <p:nvSpPr>
          <p:cNvPr id="6" name="5 Rectángulo"/>
          <p:cNvSpPr/>
          <p:nvPr/>
        </p:nvSpPr>
        <p:spPr>
          <a:xfrm>
            <a:off x="467544" y="1304181"/>
            <a:ext cx="8208912" cy="2000548"/>
          </a:xfrm>
          <a:prstGeom prst="rect">
            <a:avLst/>
          </a:prstGeom>
          <a:solidFill>
            <a:schemeClr val="accent1">
              <a:lumMod val="20000"/>
              <a:lumOff val="80000"/>
            </a:schemeClr>
          </a:solidFill>
        </p:spPr>
        <p:txBody>
          <a:bodyPr wrap="square">
            <a:spAutoFit/>
          </a:bodyPr>
          <a:lstStyle/>
          <a:p>
            <a:r>
              <a:rPr lang="es-PE" sz="2000" b="1" dirty="0" smtClean="0"/>
              <a:t>“En la institución educativa pública la matrícula es gratuita, no requiere de pago por ningún concepto, bajo responsabilidad </a:t>
            </a:r>
            <a:r>
              <a:rPr lang="es-PE" sz="2000" b="1" dirty="0" err="1" smtClean="0"/>
              <a:t>admistrativa</a:t>
            </a:r>
            <a:r>
              <a:rPr lang="es-PE" sz="2000" b="1" dirty="0" smtClean="0"/>
              <a:t>, civil o penal del director. Las instituciones educativas privadas se rigen por las normas específicas que la regulan.”</a:t>
            </a:r>
            <a:endParaRPr lang="es-ES" sz="2000" b="1" dirty="0" smtClean="0"/>
          </a:p>
          <a:p>
            <a:pPr marL="457200" indent="-457200" algn="just">
              <a:buAutoNum type="alphaLcParenR"/>
            </a:pPr>
            <a:endParaRPr lang="es-ES" sz="2400" b="1" dirty="0" smtClean="0"/>
          </a:p>
          <a:p>
            <a:pPr algn="ctr"/>
            <a:r>
              <a:rPr lang="es-ES" sz="2000" b="1" dirty="0" smtClean="0"/>
              <a:t>Art. 138º, D.S. 011-2012-ED</a:t>
            </a:r>
          </a:p>
        </p:txBody>
      </p:sp>
    </p:spTree>
    <p:extLst>
      <p:ext uri="{BB962C8B-B14F-4D97-AF65-F5344CB8AC3E}">
        <p14:creationId xmlns:p14="http://schemas.microsoft.com/office/powerpoint/2010/main" val="38640536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2246769"/>
          </a:xfrm>
          <a:prstGeom prst="rect">
            <a:avLst/>
          </a:prstGeom>
        </p:spPr>
        <p:txBody>
          <a:bodyPr wrap="square">
            <a:spAutoFit/>
          </a:bodyPr>
          <a:lstStyle/>
          <a:p>
            <a:r>
              <a:rPr lang="es-ES" sz="2000" b="1" dirty="0" smtClean="0">
                <a:effectLst>
                  <a:outerShdw blurRad="38100" dist="38100" dir="2700000" algn="tl">
                    <a:srgbClr val="000000">
                      <a:alpha val="43137"/>
                    </a:srgbClr>
                  </a:outerShdw>
                </a:effectLst>
              </a:rPr>
              <a:t>25. </a:t>
            </a:r>
            <a:r>
              <a:rPr lang="es-PE" sz="2000" b="1" dirty="0" smtClean="0"/>
              <a:t> Cuando el director de una IE niega la información escrita que obra en su poder a solicitud de un padre de familia o cualquier usuario, puede:</a:t>
            </a:r>
            <a:endParaRPr lang="es-ES" sz="2000" b="1" dirty="0" smtClean="0">
              <a:effectLst>
                <a:outerShdw blurRad="38100" dist="38100" dir="2700000" algn="tl">
                  <a:srgbClr val="000000">
                    <a:alpha val="43137"/>
                  </a:srgbClr>
                </a:outerShdw>
              </a:effectLst>
            </a:endParaRPr>
          </a:p>
          <a:p>
            <a:endParaRPr lang="es-ES" sz="2000" b="1" dirty="0"/>
          </a:p>
          <a:p>
            <a:pPr marL="457200" indent="-457200">
              <a:buAutoNum type="alphaLcParenR"/>
            </a:pPr>
            <a:r>
              <a:rPr lang="es-ES" sz="2000" b="1" dirty="0" smtClean="0"/>
              <a:t>Ser denunciado penalmente por abuso de autoridad.</a:t>
            </a:r>
          </a:p>
          <a:p>
            <a:pPr marL="457200" indent="-457200">
              <a:buAutoNum type="alphaLcParenR"/>
            </a:pPr>
            <a:r>
              <a:rPr lang="es-ES" sz="2000" b="1" dirty="0" smtClean="0"/>
              <a:t>Ser Removido de su cargo.</a:t>
            </a:r>
          </a:p>
          <a:p>
            <a:pPr marL="457200" indent="-457200">
              <a:buAutoNum type="alphaLcParenR"/>
            </a:pPr>
            <a:r>
              <a:rPr lang="es-ES" sz="2000" b="1" dirty="0" smtClean="0"/>
              <a:t>Evadir su responsabilidad.</a:t>
            </a:r>
          </a:p>
          <a:p>
            <a:pPr marL="457200" indent="-457200">
              <a:buAutoNum type="alphaLcParenR"/>
            </a:pPr>
            <a:r>
              <a:rPr lang="es-ES" sz="2000" b="1" dirty="0" smtClean="0"/>
              <a:t>Alterar el clima institucional.</a:t>
            </a:r>
          </a:p>
        </p:txBody>
      </p:sp>
    </p:spTree>
    <p:extLst>
      <p:ext uri="{BB962C8B-B14F-4D97-AF65-F5344CB8AC3E}">
        <p14:creationId xmlns:p14="http://schemas.microsoft.com/office/powerpoint/2010/main" val="189810246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3 CuadroTexto"/>
          <p:cNvSpPr txBox="1"/>
          <p:nvPr/>
        </p:nvSpPr>
        <p:spPr>
          <a:xfrm>
            <a:off x="971600" y="815221"/>
            <a:ext cx="7200800" cy="3477875"/>
          </a:xfrm>
          <a:prstGeom prst="rect">
            <a:avLst/>
          </a:prstGeom>
          <a:solidFill>
            <a:schemeClr val="accent3">
              <a:lumMod val="20000"/>
              <a:lumOff val="80000"/>
            </a:schemeClr>
          </a:solidFill>
          <a:ln w="25400">
            <a:solidFill>
              <a:schemeClr val="tx1"/>
            </a:solidFill>
          </a:ln>
        </p:spPr>
        <p:txBody>
          <a:bodyPr wrap="square" rtlCol="0">
            <a:spAutoFit/>
          </a:bodyPr>
          <a:lstStyle/>
          <a:p>
            <a:r>
              <a:rPr lang="es-ES" sz="2000" b="1" dirty="0" smtClean="0">
                <a:latin typeface="+mj-lt"/>
              </a:rPr>
              <a:t>Artículo 4º.- Responsabilidades y sanciones</a:t>
            </a:r>
          </a:p>
          <a:p>
            <a:pPr algn="just"/>
            <a:r>
              <a:rPr lang="es-ES" sz="2000" b="1" dirty="0" smtClean="0">
                <a:latin typeface="+mj-lt"/>
              </a:rPr>
              <a:t>“Todas las entidades de la Administración Pública quedan obligadas a cumplir lo estipulado en la presente norma.</a:t>
            </a:r>
          </a:p>
          <a:p>
            <a:pPr algn="just"/>
            <a:r>
              <a:rPr lang="es-ES" sz="2000" b="1" dirty="0" smtClean="0">
                <a:latin typeface="+mj-lt"/>
              </a:rPr>
              <a:t>Los funcionarios o servidores públicos que incumplieran con las disposiciones a que se refiere esta Ley serán sancionados por la comisión de falta grave, pudiendo ser incluso denunciados penalmente por la comisión de delito de Abuso de Autoridad a que hace referencia el Artículo 377º del Código Penal.”</a:t>
            </a:r>
          </a:p>
          <a:p>
            <a:endParaRPr lang="es-ES" sz="2000" b="1" dirty="0" smtClean="0">
              <a:latin typeface="+mj-lt"/>
            </a:endParaRPr>
          </a:p>
          <a:p>
            <a:pPr algn="ctr"/>
            <a:r>
              <a:rPr lang="es-ES" sz="2000" b="1" dirty="0" smtClean="0">
                <a:latin typeface="+mj-lt"/>
              </a:rPr>
              <a:t>Ley 27806 – Ley de Transparencia y Acceso a la Información Pública</a:t>
            </a:r>
            <a:endParaRPr lang="es-PE" sz="2000" b="1" dirty="0">
              <a:latin typeface="+mj-lt"/>
            </a:endParaRPr>
          </a:p>
        </p:txBody>
      </p:sp>
    </p:spTree>
    <p:extLst>
      <p:ext uri="{BB962C8B-B14F-4D97-AF65-F5344CB8AC3E}">
        <p14:creationId xmlns:p14="http://schemas.microsoft.com/office/powerpoint/2010/main" val="587829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91680" y="2348880"/>
            <a:ext cx="5112568" cy="1200329"/>
          </a:xfrm>
          <a:prstGeom prst="rect">
            <a:avLst/>
          </a:prstGeom>
          <a:solidFill>
            <a:schemeClr val="accent5">
              <a:lumMod val="60000"/>
              <a:lumOff val="40000"/>
            </a:schemeClr>
          </a:solidFill>
        </p:spPr>
        <p:txBody>
          <a:bodyPr wrap="square">
            <a:spAutoFit/>
          </a:bodyPr>
          <a:lstStyle/>
          <a:p>
            <a:pPr algn="ctr">
              <a:buNone/>
            </a:pPr>
            <a:r>
              <a:rPr lang="es-ES" sz="7200" b="1" dirty="0" smtClean="0"/>
              <a:t>¡GRACIAS!</a:t>
            </a:r>
          </a:p>
        </p:txBody>
      </p:sp>
    </p:spTree>
    <p:extLst>
      <p:ext uri="{BB962C8B-B14F-4D97-AF65-F5344CB8AC3E}">
        <p14:creationId xmlns:p14="http://schemas.microsoft.com/office/powerpoint/2010/main" val="872774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349488"/>
            <a:ext cx="8064896" cy="3170099"/>
          </a:xfrm>
          <a:prstGeom prst="rect">
            <a:avLst/>
          </a:prstGeom>
        </p:spPr>
        <p:txBody>
          <a:bodyPr wrap="square">
            <a:spAutoFit/>
          </a:bodyPr>
          <a:lstStyle/>
          <a:p>
            <a:r>
              <a:rPr lang="es-ES" sz="2000" b="1" dirty="0">
                <a:effectLst>
                  <a:outerShdw blurRad="38100" dist="38100" dir="2700000" algn="tl">
                    <a:srgbClr val="000000">
                      <a:alpha val="43137"/>
                    </a:srgbClr>
                  </a:outerShdw>
                </a:effectLst>
              </a:rPr>
              <a:t>3</a:t>
            </a:r>
            <a:r>
              <a:rPr lang="es-ES" sz="2000" b="1" dirty="0" smtClean="0">
                <a:effectLst>
                  <a:outerShdw blurRad="38100" dist="38100" dir="2700000" algn="tl">
                    <a:srgbClr val="000000">
                      <a:alpha val="43137"/>
                    </a:srgbClr>
                  </a:outerShdw>
                </a:effectLst>
              </a:rPr>
              <a:t>. ¿Qué sanciones puede imponer el director?</a:t>
            </a:r>
            <a:endParaRPr lang="es-ES" sz="2000" b="1" dirty="0" smtClean="0"/>
          </a:p>
          <a:p>
            <a:endParaRPr lang="es-ES" sz="2000" b="1" dirty="0"/>
          </a:p>
          <a:p>
            <a:pPr marL="514350" indent="-514350">
              <a:buAutoNum type="romanUcPeriod"/>
            </a:pPr>
            <a:r>
              <a:rPr lang="es-ES" sz="2000" b="1" dirty="0" smtClean="0"/>
              <a:t>Destitución del servicio.</a:t>
            </a:r>
          </a:p>
          <a:p>
            <a:pPr marL="514350" indent="-514350">
              <a:buAutoNum type="romanUcPeriod"/>
            </a:pPr>
            <a:r>
              <a:rPr lang="es-ES" sz="2000" b="1" dirty="0" smtClean="0"/>
              <a:t>Amonestación escrita.</a:t>
            </a:r>
          </a:p>
          <a:p>
            <a:pPr marL="514350" indent="-514350">
              <a:buAutoNum type="romanUcPeriod"/>
            </a:pPr>
            <a:r>
              <a:rPr lang="es-ES" sz="2000" b="1" dirty="0"/>
              <a:t>Suspensión en el cargo hasta por treinta (30) días sin goce de remuneraciones</a:t>
            </a:r>
            <a:r>
              <a:rPr lang="es-ES" sz="2000" b="1" dirty="0" smtClean="0"/>
              <a:t>.</a:t>
            </a:r>
          </a:p>
          <a:p>
            <a:pPr marL="514350" indent="-514350">
              <a:buAutoNum type="romanUcPeriod"/>
            </a:pPr>
            <a:r>
              <a:rPr lang="es-ES" sz="2000" b="1" dirty="0"/>
              <a:t>Cese temporal en el cargo sin goce de remuneraciones desde treinta y un (31) días hasta doce (12) meses</a:t>
            </a:r>
            <a:r>
              <a:rPr lang="es-ES" sz="2000" b="1" dirty="0" smtClean="0"/>
              <a:t>.</a:t>
            </a:r>
          </a:p>
          <a:p>
            <a:endParaRPr lang="es-ES" sz="2000" b="1" dirty="0"/>
          </a:p>
          <a:p>
            <a:r>
              <a:rPr lang="es-ES" sz="2000" b="1" dirty="0" smtClean="0"/>
              <a:t>   a) Todas    b) II y III    c) I y II    d) II, III y  </a:t>
            </a:r>
            <a:r>
              <a:rPr lang="es-ES" sz="2000" b="1" dirty="0"/>
              <a:t>I</a:t>
            </a:r>
            <a:r>
              <a:rPr lang="es-ES" sz="2000" b="1" dirty="0" smtClean="0"/>
              <a:t>V</a:t>
            </a:r>
          </a:p>
        </p:txBody>
      </p:sp>
    </p:spTree>
    <p:extLst>
      <p:ext uri="{BB962C8B-B14F-4D97-AF65-F5344CB8AC3E}">
        <p14:creationId xmlns:p14="http://schemas.microsoft.com/office/powerpoint/2010/main" val="2229310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1691680" y="591071"/>
            <a:ext cx="7128792" cy="461665"/>
          </a:xfrm>
          <a:prstGeom prst="rect">
            <a:avLst/>
          </a:prstGeom>
          <a:solidFill>
            <a:schemeClr val="accent2">
              <a:lumMod val="40000"/>
              <a:lumOff val="60000"/>
            </a:schemeClr>
          </a:solidFill>
        </p:spPr>
        <p:txBody>
          <a:bodyPr wrap="square">
            <a:spAutoFit/>
          </a:bodyPr>
          <a:lstStyle/>
          <a:p>
            <a:pPr algn="ctr"/>
            <a:r>
              <a:rPr lang="es-ES" sz="2400" b="1" dirty="0" smtClean="0"/>
              <a:t>SANCIONES QUE PUEDE IMPONER EL DIRECTOR</a:t>
            </a:r>
            <a:endParaRPr lang="es-PE" sz="2800" dirty="0"/>
          </a:p>
        </p:txBody>
      </p:sp>
      <p:sp>
        <p:nvSpPr>
          <p:cNvPr id="3" name="2 Rectángulo"/>
          <p:cNvSpPr/>
          <p:nvPr/>
        </p:nvSpPr>
        <p:spPr>
          <a:xfrm>
            <a:off x="1043608" y="1650280"/>
            <a:ext cx="7128792" cy="3231654"/>
          </a:xfrm>
          <a:prstGeom prst="rect">
            <a:avLst/>
          </a:prstGeom>
          <a:solidFill>
            <a:schemeClr val="accent5">
              <a:lumMod val="40000"/>
              <a:lumOff val="60000"/>
            </a:schemeClr>
          </a:solidFill>
        </p:spPr>
        <p:txBody>
          <a:bodyPr wrap="square">
            <a:spAutoFit/>
          </a:bodyPr>
          <a:lstStyle/>
          <a:p>
            <a:pPr algn="just"/>
            <a:r>
              <a:rPr lang="es-ES" sz="2000" b="1" dirty="0" smtClean="0"/>
              <a:t>Art. 79º Sanciones</a:t>
            </a:r>
          </a:p>
          <a:p>
            <a:pPr algn="just"/>
            <a:r>
              <a:rPr lang="es-ES" sz="2000" b="1" dirty="0" smtClean="0"/>
              <a:t>La Ley a prescrito las siguientes sanciones:</a:t>
            </a:r>
          </a:p>
          <a:p>
            <a:pPr marL="457200" indent="-457200" algn="just">
              <a:buAutoNum type="alphaLcParenR"/>
            </a:pPr>
            <a:r>
              <a:rPr lang="es-ES" sz="2000" b="1" dirty="0" smtClean="0"/>
              <a:t>Amonestación escrita.</a:t>
            </a:r>
          </a:p>
          <a:p>
            <a:pPr marL="457200" indent="-457200" algn="just">
              <a:buAutoNum type="alphaLcParenR"/>
            </a:pPr>
            <a:r>
              <a:rPr lang="es-ES" sz="2000" b="1" dirty="0" smtClean="0"/>
              <a:t>Suspensión en el cargo hasta por treinta (30) días sin goce de remuneraciones.</a:t>
            </a:r>
          </a:p>
          <a:p>
            <a:pPr marL="457200" indent="-457200" algn="just">
              <a:buAutoNum type="alphaLcParenR"/>
            </a:pPr>
            <a:r>
              <a:rPr lang="es-ES" sz="2000" b="1" dirty="0" smtClean="0"/>
              <a:t>Cese temporal en el cargo sin goce de remuneraciones desde treinta y un (31) días hasta doce (12) meses.</a:t>
            </a:r>
          </a:p>
          <a:p>
            <a:pPr marL="457200" indent="-457200" algn="just">
              <a:buAutoNum type="alphaLcParenR"/>
            </a:pPr>
            <a:r>
              <a:rPr lang="es-ES" sz="2000" b="1" dirty="0" smtClean="0"/>
              <a:t>Destitución del servicio.</a:t>
            </a:r>
          </a:p>
          <a:p>
            <a:pPr algn="just"/>
            <a:endParaRPr lang="es-ES" sz="2400" b="1" dirty="0" smtClean="0"/>
          </a:p>
          <a:p>
            <a:pPr algn="ctr"/>
            <a:r>
              <a:rPr lang="es-ES" sz="2000" b="1" dirty="0" smtClean="0"/>
              <a:t>D.S. 004-2013-ED Reglamento de la LRM.</a:t>
            </a:r>
            <a:endParaRPr lang="es-PE" sz="2000" b="1" dirty="0"/>
          </a:p>
        </p:txBody>
      </p:sp>
    </p:spTree>
    <p:extLst>
      <p:ext uri="{BB962C8B-B14F-4D97-AF65-F5344CB8AC3E}">
        <p14:creationId xmlns:p14="http://schemas.microsoft.com/office/powerpoint/2010/main" val="41147660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539552" y="404664"/>
            <a:ext cx="8064896" cy="3785652"/>
          </a:xfrm>
          <a:prstGeom prst="rect">
            <a:avLst/>
          </a:prstGeom>
        </p:spPr>
        <p:txBody>
          <a:bodyPr wrap="square">
            <a:spAutoFit/>
          </a:bodyPr>
          <a:lstStyle/>
          <a:p>
            <a:r>
              <a:rPr lang="es-ES" sz="2000" b="1" dirty="0">
                <a:effectLst>
                  <a:outerShdw blurRad="38100" dist="38100" dir="2700000" algn="tl">
                    <a:srgbClr val="000000">
                      <a:alpha val="43137"/>
                    </a:srgbClr>
                  </a:outerShdw>
                </a:effectLst>
              </a:rPr>
              <a:t>4</a:t>
            </a:r>
            <a:r>
              <a:rPr lang="es-ES" sz="2000" b="1" dirty="0" smtClean="0">
                <a:effectLst>
                  <a:outerShdw blurRad="38100" dist="38100" dir="2700000" algn="tl">
                    <a:srgbClr val="000000">
                      <a:alpha val="43137"/>
                    </a:srgbClr>
                  </a:outerShdw>
                </a:effectLst>
              </a:rPr>
              <a:t>. Son conductas que pueden ser sancionadas por el director:</a:t>
            </a:r>
            <a:endParaRPr lang="es-ES" sz="2000" b="1" dirty="0" smtClean="0"/>
          </a:p>
          <a:p>
            <a:endParaRPr lang="es-ES" sz="2000" b="1" dirty="0"/>
          </a:p>
          <a:p>
            <a:pPr marL="514350" indent="-514350">
              <a:buAutoNum type="romanUcPeriod"/>
            </a:pPr>
            <a:r>
              <a:rPr lang="es-ES" sz="2000" b="1" dirty="0"/>
              <a:t>El incumplimiento del cronograma establecido para la PC</a:t>
            </a:r>
            <a:r>
              <a:rPr lang="es-ES" sz="2000" b="1" dirty="0" smtClean="0"/>
              <a:t>.</a:t>
            </a:r>
          </a:p>
          <a:p>
            <a:pPr marL="514350" indent="-514350">
              <a:buAutoNum type="romanUcPeriod"/>
            </a:pPr>
            <a:r>
              <a:rPr lang="es-ES" sz="2000" b="1" dirty="0"/>
              <a:t>El incumplimiento de la jornada laboral</a:t>
            </a:r>
            <a:r>
              <a:rPr lang="es-ES" sz="2000" b="1" dirty="0" smtClean="0"/>
              <a:t>.</a:t>
            </a:r>
          </a:p>
          <a:p>
            <a:pPr marL="514350" indent="-514350">
              <a:buAutoNum type="romanUcPeriod"/>
            </a:pPr>
            <a:r>
              <a:rPr lang="es-ES" sz="2000" b="1" dirty="0"/>
              <a:t>La tardanza o inasistencia injustificada</a:t>
            </a:r>
            <a:r>
              <a:rPr lang="es-ES" sz="2000" b="1" dirty="0" smtClean="0"/>
              <a:t>.</a:t>
            </a:r>
          </a:p>
          <a:p>
            <a:pPr marL="514350" indent="-514350">
              <a:buAutoNum type="romanUcPeriod"/>
            </a:pPr>
            <a:r>
              <a:rPr lang="es-ES" sz="2000" b="1" dirty="0"/>
              <a:t>La inasistencia injustificada a las </a:t>
            </a:r>
            <a:r>
              <a:rPr lang="es-ES" sz="2000" b="1" dirty="0" err="1"/>
              <a:t>actividadess</a:t>
            </a:r>
            <a:r>
              <a:rPr lang="es-ES" sz="2000" b="1" dirty="0"/>
              <a:t> de formación en servicio para la que ha sido seleccionado por la IE</a:t>
            </a:r>
            <a:r>
              <a:rPr lang="es-ES" sz="2000" b="1" dirty="0" smtClean="0"/>
              <a:t>.</a:t>
            </a:r>
          </a:p>
          <a:p>
            <a:pPr marL="514350" indent="-514350">
              <a:buAutoNum type="romanUcPeriod"/>
            </a:pPr>
            <a:r>
              <a:rPr lang="es-ES" sz="2000" b="1" dirty="0"/>
              <a:t>La evasión de su obligación de colaborar con las evaluaciones que tome el MINEDU y de participar en la formulación, ejecución y seguimiento de los instrumentos de gestión.</a:t>
            </a:r>
            <a:endParaRPr lang="es-ES" sz="2000" b="1" dirty="0" smtClean="0"/>
          </a:p>
          <a:p>
            <a:endParaRPr lang="es-ES" sz="2000" b="1" dirty="0"/>
          </a:p>
          <a:p>
            <a:r>
              <a:rPr lang="es-ES" sz="2000" b="1" dirty="0" smtClean="0"/>
              <a:t>   a) Todas    b) I, II y III    c) I, II y V    d) I, II, III y  V</a:t>
            </a:r>
          </a:p>
        </p:txBody>
      </p:sp>
    </p:spTree>
    <p:extLst>
      <p:ext uri="{BB962C8B-B14F-4D97-AF65-F5344CB8AC3E}">
        <p14:creationId xmlns:p14="http://schemas.microsoft.com/office/powerpoint/2010/main" val="41880901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Rectángulo"/>
          <p:cNvSpPr/>
          <p:nvPr/>
        </p:nvSpPr>
        <p:spPr>
          <a:xfrm>
            <a:off x="1691680" y="260648"/>
            <a:ext cx="7128792" cy="830997"/>
          </a:xfrm>
          <a:prstGeom prst="rect">
            <a:avLst/>
          </a:prstGeom>
          <a:solidFill>
            <a:schemeClr val="accent2">
              <a:lumMod val="40000"/>
              <a:lumOff val="60000"/>
            </a:schemeClr>
          </a:solidFill>
        </p:spPr>
        <p:txBody>
          <a:bodyPr wrap="square">
            <a:spAutoFit/>
          </a:bodyPr>
          <a:lstStyle/>
          <a:p>
            <a:pPr algn="ctr"/>
            <a:r>
              <a:rPr lang="es-ES" sz="2400" b="1" dirty="0" smtClean="0"/>
              <a:t>CONDUCTAS QUE PUEDEN SER INVESTAGAS Y SANCIONADAS POR EL DIRECTOR</a:t>
            </a:r>
            <a:endParaRPr lang="es-PE" sz="2800" dirty="0"/>
          </a:p>
        </p:txBody>
      </p:sp>
      <p:sp>
        <p:nvSpPr>
          <p:cNvPr id="5" name="4 Rectángulo"/>
          <p:cNvSpPr/>
          <p:nvPr/>
        </p:nvSpPr>
        <p:spPr>
          <a:xfrm>
            <a:off x="1043608" y="1650280"/>
            <a:ext cx="7128792" cy="3908762"/>
          </a:xfrm>
          <a:prstGeom prst="rect">
            <a:avLst/>
          </a:prstGeom>
          <a:solidFill>
            <a:schemeClr val="accent5">
              <a:lumMod val="40000"/>
              <a:lumOff val="60000"/>
            </a:schemeClr>
          </a:solidFill>
        </p:spPr>
        <p:txBody>
          <a:bodyPr wrap="square">
            <a:spAutoFit/>
          </a:bodyPr>
          <a:lstStyle/>
          <a:p>
            <a:pPr algn="just"/>
            <a:r>
              <a:rPr lang="es-ES" sz="2000" b="1" dirty="0" smtClean="0"/>
              <a:t>a) El incumplimiento del cronograma establecido para la PC.</a:t>
            </a:r>
          </a:p>
          <a:p>
            <a:pPr algn="just"/>
            <a:r>
              <a:rPr lang="es-ES" sz="2000" b="1" dirty="0" smtClean="0"/>
              <a:t>b) El incumplimiento de la jornada laboral.</a:t>
            </a:r>
          </a:p>
          <a:p>
            <a:pPr algn="just"/>
            <a:r>
              <a:rPr lang="es-ES" sz="2000" b="1" dirty="0" smtClean="0"/>
              <a:t>c) La tardanza o inasistencia injustificada.</a:t>
            </a:r>
          </a:p>
          <a:p>
            <a:pPr algn="just"/>
            <a:r>
              <a:rPr lang="es-ES" sz="2000" b="1" dirty="0" smtClean="0"/>
              <a:t>d) La inasistencia injustificada a las actividades de formación en servicio para la que ha sido seleccionado por la IE.</a:t>
            </a:r>
          </a:p>
          <a:p>
            <a:pPr algn="just"/>
            <a:r>
              <a:rPr lang="es-ES" sz="2000" b="1" dirty="0" smtClean="0"/>
              <a:t>e) La evasión de su obligación de colaborar con las evaluaciones que tome el MINEDU y de participar en la formulación, ejecución y seguimiento de los instrumentos de gestión.</a:t>
            </a:r>
          </a:p>
          <a:p>
            <a:pPr algn="just"/>
            <a:r>
              <a:rPr lang="es-ES" sz="2000" b="1" dirty="0" smtClean="0"/>
              <a:t>f) El incumplimiento de otros deberes y obligaciones establecidos en la Ley vigente.</a:t>
            </a:r>
          </a:p>
          <a:p>
            <a:pPr algn="just"/>
            <a:endParaRPr lang="es-ES" sz="2400" b="1" dirty="0" smtClean="0"/>
          </a:p>
          <a:p>
            <a:pPr algn="ctr"/>
            <a:r>
              <a:rPr lang="es-ES" sz="2000" b="1" dirty="0" smtClean="0"/>
              <a:t>Articulo 81.1</a:t>
            </a:r>
            <a:r>
              <a:rPr lang="es-ES" sz="2000" b="1" dirty="0"/>
              <a:t>,</a:t>
            </a:r>
            <a:r>
              <a:rPr lang="es-ES" sz="2000" b="1" dirty="0" smtClean="0"/>
              <a:t> D.S. 004-2013-ED Reglamento de la LRM.</a:t>
            </a:r>
            <a:endParaRPr lang="es-PE" sz="2000" b="1" dirty="0"/>
          </a:p>
        </p:txBody>
      </p:sp>
    </p:spTree>
    <p:extLst>
      <p:ext uri="{BB962C8B-B14F-4D97-AF65-F5344CB8AC3E}">
        <p14:creationId xmlns:p14="http://schemas.microsoft.com/office/powerpoint/2010/main" val="2675043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6874</TotalTime>
  <Words>4258</Words>
  <Application>Microsoft Office PowerPoint</Application>
  <PresentationFormat>Presentación en pantalla (4:3)</PresentationFormat>
  <Paragraphs>432</Paragraphs>
  <Slides>59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59</vt:i4>
      </vt:variant>
    </vt:vector>
  </HeadingPairs>
  <TitlesOfParts>
    <vt:vector size="62"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Francisco</dc:creator>
  <cp:lastModifiedBy>Administrador</cp:lastModifiedBy>
  <cp:revision>606</cp:revision>
  <dcterms:created xsi:type="dcterms:W3CDTF">2013-08-26T19:50:17Z</dcterms:created>
  <dcterms:modified xsi:type="dcterms:W3CDTF">2016-08-29T18:11:18Z</dcterms:modified>
</cp:coreProperties>
</file>