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1"/>
  </p:notesMasterIdLst>
  <p:sldIdLst>
    <p:sldId id="256" r:id="rId2"/>
    <p:sldId id="268" r:id="rId3"/>
    <p:sldId id="286" r:id="rId4"/>
    <p:sldId id="284" r:id="rId5"/>
    <p:sldId id="288" r:id="rId6"/>
    <p:sldId id="289" r:id="rId7"/>
    <p:sldId id="290" r:id="rId8"/>
    <p:sldId id="291" r:id="rId9"/>
    <p:sldId id="292" r:id="rId10"/>
    <p:sldId id="261" r:id="rId11"/>
    <p:sldId id="262" r:id="rId12"/>
    <p:sldId id="263" r:id="rId13"/>
    <p:sldId id="283" r:id="rId14"/>
    <p:sldId id="264" r:id="rId15"/>
    <p:sldId id="265" r:id="rId16"/>
    <p:sldId id="266" r:id="rId17"/>
    <p:sldId id="267" r:id="rId18"/>
    <p:sldId id="277" r:id="rId19"/>
    <p:sldId id="279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0049D-A43E-4BE2-98BD-1409AAE65B6C}" type="datetimeFigureOut">
              <a:rPr lang="es-PE" smtClean="0"/>
              <a:t>05/05/2017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A1CC-AE6C-43D6-94E3-3496A36B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708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7C50C7-5D3E-48B4-B110-CD54CD3D889B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FBDB3D-1E44-49E1-943A-7C92CEDDA11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062" y="4"/>
            <a:ext cx="1887943" cy="2609512"/>
          </a:xfrm>
          <a:prstGeom prst="rect">
            <a:avLst/>
          </a:prstGeom>
        </p:spPr>
      </p:pic>
      <p:pic>
        <p:nvPicPr>
          <p:cNvPr id="1032" name="Picture 8" descr="Resultado de imagen para GOBIERNO REGIONAL pu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" y="74056"/>
            <a:ext cx="2620053" cy="29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785867" y="4077123"/>
            <a:ext cx="7503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CPC. ALFREDO MACEDO RAMIREZ</a:t>
            </a:r>
            <a:endParaRPr lang="es-ES" sz="48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85867" y="5166247"/>
            <a:ext cx="7301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tx2"/>
                </a:solidFill>
                <a:latin typeface="Arial Black" pitchFamily="34" charset="0"/>
              </a:rPr>
              <a:t>RPM 938771871</a:t>
            </a:r>
          </a:p>
          <a:p>
            <a:pPr algn="ctr"/>
            <a:r>
              <a:rPr lang="es-PE" sz="2800" dirty="0" smtClean="0">
                <a:solidFill>
                  <a:schemeClr val="tx2"/>
                </a:solidFill>
                <a:latin typeface="Arial Black" pitchFamily="34" charset="0"/>
              </a:rPr>
              <a:t>CLARO 973186980</a:t>
            </a:r>
          </a:p>
          <a:p>
            <a:pPr algn="ctr"/>
            <a:r>
              <a:rPr lang="es-PE" sz="2800" dirty="0" smtClean="0">
                <a:solidFill>
                  <a:schemeClr val="tx2"/>
                </a:solidFill>
                <a:latin typeface="Arial Black" pitchFamily="34" charset="0"/>
              </a:rPr>
              <a:t>macedo42@hotmail.com</a:t>
            </a:r>
            <a:endParaRPr lang="es-PE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71235" y="2756847"/>
            <a:ext cx="6816290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5400" dirty="0" smtClean="0">
                <a:latin typeface="Bernard MT Condensed" pitchFamily="18" charset="0"/>
              </a:rPr>
              <a:t>AREA DE ADMINISTRACIÓN</a:t>
            </a:r>
            <a:endParaRPr lang="es-PE" sz="5400" dirty="0">
              <a:latin typeface="Bernard MT Condense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06972" y="427597"/>
            <a:ext cx="6946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FF0000"/>
                </a:solidFill>
                <a:latin typeface="Bernard MT Condensed" pitchFamily="18" charset="0"/>
              </a:rPr>
              <a:t>UNIDAD DE GESTIÓN </a:t>
            </a:r>
          </a:p>
          <a:p>
            <a:pPr algn="ctr"/>
            <a:r>
              <a:rPr lang="es-PE" sz="5400" dirty="0" smtClean="0">
                <a:solidFill>
                  <a:srgbClr val="FF0000"/>
                </a:solidFill>
                <a:latin typeface="Bernard MT Condensed" pitchFamily="18" charset="0"/>
              </a:rPr>
              <a:t>EDUCATIVA LOCAL PUNO</a:t>
            </a:r>
            <a:endParaRPr lang="es-PE" sz="5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8501" y="502276"/>
            <a:ext cx="8949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CONTRATACIÓN DE PERSONAL ADMINISTRATIVO</a:t>
            </a:r>
            <a:endParaRPr lang="es-ES" sz="4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47" y="2110913"/>
            <a:ext cx="8427426" cy="39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3043" y="193191"/>
            <a:ext cx="8383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CONFORMACIÓN DEL COMITÉ DE EVALUACIÓN</a:t>
            </a:r>
          </a:p>
          <a:p>
            <a:pPr algn="ctr"/>
            <a:r>
              <a:rPr lang="es-ES" sz="4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PERSONAL ADMINISTRATIVO</a:t>
            </a:r>
            <a:endParaRPr lang="es-ES" sz="4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11" y="1642812"/>
            <a:ext cx="9209519" cy="47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5984" y="502282"/>
            <a:ext cx="10573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Berlin Sans FB Demi" pitchFamily="34" charset="0"/>
              </a:rPr>
              <a:t>CONTRATACIÓN DE PERSONAL DOCENTE Y </a:t>
            </a:r>
          </a:p>
          <a:p>
            <a:pPr algn="ctr"/>
            <a:r>
              <a:rPr lang="es-ES" sz="4000" dirty="0" smtClean="0">
                <a:solidFill>
                  <a:srgbClr val="FF0000"/>
                </a:solidFill>
                <a:latin typeface="Berlin Sans FB Demi" pitchFamily="34" charset="0"/>
              </a:rPr>
              <a:t>AUXILIARES DE EDUCACIÓN</a:t>
            </a:r>
            <a:endParaRPr lang="es-ES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7" y="2063877"/>
            <a:ext cx="7907092" cy="39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8" y="1814286"/>
            <a:ext cx="8918011" cy="50219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4784" y="656828"/>
            <a:ext cx="6136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Berlin Sans FB Demi" pitchFamily="34" charset="0"/>
              </a:rPr>
              <a:t>COMITÉ DE EVALUACIÓN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latin typeface="Berlin Sans FB Demi" pitchFamily="34" charset="0"/>
              </a:rPr>
              <a:t>DECRETO SUPREMO Nº 040-2013-ED</a:t>
            </a:r>
          </a:p>
        </p:txBody>
      </p:sp>
    </p:spTree>
    <p:extLst>
      <p:ext uri="{BB962C8B-B14F-4D97-AF65-F5344CB8AC3E}">
        <p14:creationId xmlns:p14="http://schemas.microsoft.com/office/powerpoint/2010/main" val="313701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17033" y="2199669"/>
            <a:ext cx="10465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FF0000"/>
                </a:solidFill>
                <a:latin typeface="Arial Black" pitchFamily="34" charset="0"/>
              </a:rPr>
              <a:t>NORMAS PARA LA GESTIÓN DE RECURSOS PROPIOS Y ACTIVIDADES PRODUCTIVAS EMPRESARIALES EN LAS INSTITUCIONES EDUCATIVAS</a:t>
            </a:r>
            <a:endParaRPr lang="es-PE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AutoShape 2" descr="Resultado de imagen para ugel pun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4" descr="Resultado de imagen para ugel puno"/>
          <p:cNvSpPr>
            <a:spLocks noChangeAspect="1" noChangeArrowheads="1"/>
          </p:cNvSpPr>
          <p:nvPr/>
        </p:nvSpPr>
        <p:spPr bwMode="auto">
          <a:xfrm>
            <a:off x="410635" y="7946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077" name="Picture 5" descr="C:\Users\user\Desktop\UG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6" y="401583"/>
            <a:ext cx="1253295" cy="12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G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0" y="312738"/>
            <a:ext cx="2207197" cy="16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790" y="752918"/>
            <a:ext cx="11186615" cy="5615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D.S. Nº 028-2007-ED,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Aprueban Reglamento de Gestión de Recursos Propios y Actividades Productivas Empresariales en las Instituciones Educativas Públicas.</a:t>
            </a:r>
          </a:p>
          <a:p>
            <a:pPr algn="just">
              <a:lnSpc>
                <a:spcPct val="90000"/>
              </a:lnSpc>
              <a:defRPr/>
            </a:pPr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RESOLUCIÓN MINISTERIAL Nº 218-2004-ED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Que aprueba la Directiva Nº 002-2004-ED Normas para la Recaudación y   Administración   de   los    Recursos    Directamente Recaudados en  las  Instituciones  Educativas Públicas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Modificado por R.M. Nº 0188-2005-ED.</a:t>
            </a:r>
          </a:p>
          <a:p>
            <a:pPr algn="just">
              <a:lnSpc>
                <a:spcPct val="90000"/>
              </a:lnSpc>
              <a:defRPr/>
            </a:pPr>
            <a:endParaRPr lang="es-E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D.S. Nº 48-94-ED,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Autorizan a los Centros Educativos para que realicen actividades destinadas a la obtención de Ingresos que les permita cubrir sus necesidades.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RESOLUCIÓN DIRECTORAL Nº 063-2012-EF/52.03, 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Dictan Disposiciones sobre centralización de los Recursos Directamente Recaudados de las Unidades Ejecutoras del Gobierno Nacional y de los Gobierno Regionales en la Cuenta Principal del Tesoro Público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RESOLUCIÓN MINISTERIAL Nº 0267-2003-ED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Aprueban Reglamento sobre Pago de Servicios Básicos de Agua y Energía Eléctrica de las Instituciones Educativas Públicas.</a:t>
            </a:r>
          </a:p>
          <a:p>
            <a:pPr algn="just">
              <a:lnSpc>
                <a:spcPct val="90000"/>
              </a:lnSpc>
              <a:defRPr/>
            </a:pP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RESOLUCIÓN MINISTERIAL Nº 0155-2008-ED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Aprueban la “Guía para el Diseño, Administración, Funcionamiento, Conducción y Adjudicación de Quioscos en Instituciones Educativas Públicas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(Administra APAFA)</a:t>
            </a:r>
          </a:p>
          <a:p>
            <a:pPr algn="just">
              <a:lnSpc>
                <a:spcPct val="90000"/>
              </a:lnSpc>
              <a:defRPr/>
            </a:pPr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04446" y="98625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 smtClean="0">
                <a:solidFill>
                  <a:srgbClr val="FF0000"/>
                </a:solidFill>
              </a:rPr>
              <a:t>BASE LEGAL</a:t>
            </a:r>
            <a:endParaRPr lang="es-P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6" y="1780934"/>
            <a:ext cx="11170345" cy="452838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79511" y="620689"/>
            <a:ext cx="688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 smtClean="0">
                <a:solidFill>
                  <a:srgbClr val="FF0000"/>
                </a:solidFill>
              </a:rPr>
              <a:t>CONFORMACIÓN DEL COMITÉ</a:t>
            </a:r>
            <a:endParaRPr lang="es-P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6" y="1098322"/>
            <a:ext cx="9106497" cy="2330678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43" y="4180778"/>
            <a:ext cx="9274188" cy="248859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83679" y="404664"/>
            <a:ext cx="799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PRESUPUESTO DE INGRESOS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6204" y="3463328"/>
            <a:ext cx="799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PRESUPUESTO DE GASTOS</a:t>
            </a:r>
          </a:p>
        </p:txBody>
      </p:sp>
    </p:spTree>
    <p:extLst>
      <p:ext uri="{BB962C8B-B14F-4D97-AF65-F5344CB8AC3E}">
        <p14:creationId xmlns:p14="http://schemas.microsoft.com/office/powerpoint/2010/main" val="30777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603" y="1569492"/>
            <a:ext cx="11600597" cy="4299045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>
                <a:solidFill>
                  <a:schemeClr val="tx1"/>
                </a:solidFill>
                <a:latin typeface="Arial Narrow" pitchFamily="34" charset="0"/>
              </a:rPr>
              <a:t>Artículo 88°.- La regulación </a:t>
            </a:r>
            <a:r>
              <a:rPr lang="es-ES" sz="2800" b="1" dirty="0" smtClean="0">
                <a:solidFill>
                  <a:schemeClr val="tx1"/>
                </a:solidFill>
                <a:latin typeface="Arial Narrow" pitchFamily="34" charset="0"/>
              </a:rPr>
              <a:t>tributaria</a:t>
            </a:r>
            <a:r>
              <a:rPr lang="es-PE" sz="2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s-ES" sz="2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s-ES" sz="2800" dirty="0">
                <a:solidFill>
                  <a:schemeClr val="tx1"/>
                </a:solidFill>
                <a:latin typeface="Arial Narrow" pitchFamily="34" charset="0"/>
              </a:rPr>
              <a:t>Las donaciones con fines educativos gozan de exoneración y beneficios tributarios en la forma y dentro de los límites que fija la ley. Las instituciones educativas públicas y privadas gozan de </a:t>
            </a:r>
            <a:r>
              <a:rPr lang="es-ES" sz="2800" dirty="0" err="1">
                <a:solidFill>
                  <a:schemeClr val="tx1"/>
                </a:solidFill>
                <a:latin typeface="Arial Narrow" pitchFamily="34" charset="0"/>
              </a:rPr>
              <a:t>inafectación</a:t>
            </a:r>
            <a:r>
              <a:rPr lang="es-ES" sz="2800" dirty="0">
                <a:solidFill>
                  <a:schemeClr val="tx1"/>
                </a:solidFill>
                <a:latin typeface="Arial Narrow" pitchFamily="34" charset="0"/>
              </a:rPr>
              <a:t> de todo impuesto creado o por crearse, directo o indirecto que pudiera afectar bienes, servicios o actividades propias de la finalidad educativa y cultural, de acuerdo a lo establecido en la Constitución Política del Perú. En materia de aranceles de importación, la legislación específica establece un régimen especial para determinados bienes destinados a la educación. </a:t>
            </a:r>
            <a:endParaRPr lang="es-PE" sz="28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es-PE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458" y="218364"/>
            <a:ext cx="10345002" cy="156949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FF0000"/>
                </a:solidFill>
                <a:latin typeface="Arial Black" pitchFamily="34" charset="0"/>
              </a:rPr>
              <a:t>LEY GENERAL DE EDUCACIÓN N° 28044</a:t>
            </a:r>
            <a:endParaRPr lang="es-PE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263" y="5761714"/>
            <a:ext cx="1117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rgbClr val="FF0000"/>
                </a:solidFill>
              </a:rPr>
              <a:t>NOTA</a:t>
            </a:r>
            <a:r>
              <a:rPr lang="es-PE" sz="2400" dirty="0" smtClean="0">
                <a:solidFill>
                  <a:srgbClr val="FF0000"/>
                </a:solidFill>
              </a:rPr>
              <a:t>: </a:t>
            </a:r>
            <a:r>
              <a:rPr lang="es-PE" sz="2400" dirty="0" smtClean="0">
                <a:solidFill>
                  <a:srgbClr val="FF0000"/>
                </a:solidFill>
                <a:latin typeface="Arial Black" pitchFamily="34" charset="0"/>
              </a:rPr>
              <a:t>Presentar</a:t>
            </a:r>
            <a:r>
              <a:rPr lang="es-PE" sz="2400" dirty="0" smtClean="0">
                <a:solidFill>
                  <a:srgbClr val="FF0000"/>
                </a:solidFill>
              </a:rPr>
              <a:t> cada año al Municipio la Declaración Anual  del Impuesto Predial, solo se paga arbitrios.</a:t>
            </a:r>
            <a:endParaRPr lang="es-P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9799" y="502194"/>
            <a:ext cx="9346892" cy="1531325"/>
          </a:xfrm>
        </p:spPr>
        <p:txBody>
          <a:bodyPr>
            <a:noAutofit/>
          </a:bodyPr>
          <a:lstStyle/>
          <a:p>
            <a:pPr algn="ctr"/>
            <a:r>
              <a:rPr lang="es-PE" sz="6000" dirty="0" smtClean="0">
                <a:solidFill>
                  <a:srgbClr val="FF0000"/>
                </a:solidFill>
                <a:latin typeface="Bernard MT Condensed" pitchFamily="18" charset="0"/>
                <a:cs typeface="Aharoni" pitchFamily="2" charset="-79"/>
              </a:rPr>
              <a:t>INVENTARIO DE ACTIVOS FIJOS</a:t>
            </a:r>
            <a:endParaRPr lang="es-PE" sz="6000" dirty="0">
              <a:solidFill>
                <a:srgbClr val="FF0000"/>
              </a:solidFill>
              <a:latin typeface="Bernard MT Condensed" pitchFamily="18" charset="0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0627" y="2136339"/>
            <a:ext cx="111638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  <a:latin typeface="Arial Black" pitchFamily="34" charset="0"/>
              </a:rPr>
              <a:t>Activos fijos</a:t>
            </a:r>
            <a:endParaRPr lang="es-PE" sz="200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dirty="0">
                <a:latin typeface="Arial Black" pitchFamily="34" charset="0"/>
              </a:rPr>
              <a:t>Que su vida útil sea mayor a un año</a:t>
            </a:r>
            <a:endParaRPr lang="es-PE" sz="2000" dirty="0">
              <a:latin typeface="Arial Black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dirty="0">
                <a:latin typeface="Arial Black" pitchFamily="34" charset="0"/>
              </a:rPr>
              <a:t>Que sea destinado para uso de la entidad</a:t>
            </a:r>
            <a:endParaRPr lang="es-PE" sz="2000" dirty="0">
              <a:latin typeface="Arial Black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dirty="0">
                <a:latin typeface="Arial Black" pitchFamily="34" charset="0"/>
              </a:rPr>
              <a:t>Que esté sujeto a depreciación, excepto los terrenos</a:t>
            </a:r>
            <a:endParaRPr lang="es-PE" sz="2000" dirty="0">
              <a:latin typeface="Arial Black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dirty="0">
                <a:latin typeface="Arial Black" pitchFamily="34" charset="0"/>
              </a:rPr>
              <a:t>Que su valor monetario sea mayor a 1/8 de la UIT vigente a la fecha de su adquisición </a:t>
            </a:r>
            <a:endParaRPr lang="es-ES" sz="2000" dirty="0" smtClean="0">
              <a:latin typeface="Arial Black" pitchFamily="34" charset="0"/>
            </a:endParaRPr>
          </a:p>
          <a:p>
            <a:pPr lvl="0" algn="just"/>
            <a:endParaRPr lang="es-PE" sz="2000" dirty="0">
              <a:latin typeface="Arial Black" pitchFamily="34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Arial Black" pitchFamily="34" charset="0"/>
              </a:rPr>
              <a:t>Bienes no Depreciables</a:t>
            </a:r>
            <a:endParaRPr lang="es-PE" sz="200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dirty="0">
                <a:latin typeface="Arial Black" pitchFamily="34" charset="0"/>
              </a:rPr>
              <a:t>Que su valor de adquisición sea &lt; 1/8 UIT</a:t>
            </a:r>
            <a:endParaRPr lang="es-PE" sz="2000" dirty="0">
              <a:latin typeface="Arial Black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dirty="0">
                <a:latin typeface="Arial Black" pitchFamily="34" charset="0"/>
              </a:rPr>
              <a:t>No está sujeto a depreciación.</a:t>
            </a:r>
            <a:endParaRPr lang="es-PE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8615" y="2547247"/>
            <a:ext cx="11518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800" dirty="0" smtClean="0"/>
              <a:t>Los señores Directores deberán de elevar el expediente a la UGEL Puno en el día para su procesamiento, adjuntando CIT</a:t>
            </a:r>
            <a:endParaRPr lang="es-PE" sz="4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41696" y="832513"/>
            <a:ext cx="10672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rgbClr val="FF0000"/>
                </a:solidFill>
                <a:latin typeface="Arial Black" pitchFamily="34" charset="0"/>
              </a:rPr>
              <a:t>SUBSIDIO POR INCAPACIDAD TEMPORAL </a:t>
            </a:r>
          </a:p>
          <a:p>
            <a:pPr algn="ctr"/>
            <a:r>
              <a:rPr lang="es-PE" sz="3600" dirty="0" smtClean="0">
                <a:solidFill>
                  <a:srgbClr val="FF0000"/>
                </a:solidFill>
                <a:latin typeface="Arial Black" pitchFamily="34" charset="0"/>
              </a:rPr>
              <a:t>Y POR MATERNIDAD</a:t>
            </a:r>
            <a:endParaRPr lang="es-PE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1049164"/>
            <a:ext cx="3417757" cy="546244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24262" y="254832"/>
            <a:ext cx="9968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LACTANCIA POR PARTO MÚLTIPLE 2 HORAS</a:t>
            </a:r>
            <a:endParaRPr lang="es-E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48" y="1579793"/>
            <a:ext cx="4497049" cy="453483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81539" y="696007"/>
            <a:ext cx="5719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LICENCIA POR PATERNIDAD</a:t>
            </a:r>
            <a:endParaRPr lang="es-E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81539" y="696007"/>
            <a:ext cx="5719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LICENCIA POR PATERNIDAD</a:t>
            </a:r>
            <a:endParaRPr lang="es-E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13" y="1895260"/>
            <a:ext cx="3253878" cy="45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17872" y="411194"/>
            <a:ext cx="111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LICENCIA POR MATERNIDAD NACIMIENTO DE NIÑOS CON DISCAPACIDAD</a:t>
            </a:r>
            <a:endParaRPr lang="es-E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1533260"/>
            <a:ext cx="2558307" cy="47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92033" y="696007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LICENCIA</a:t>
            </a:r>
            <a:endParaRPr lang="es-E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7" y="1712718"/>
            <a:ext cx="3267856" cy="4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74980" y="696007"/>
            <a:ext cx="4932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LICENCIA POR TERAPIA</a:t>
            </a:r>
            <a:endParaRPr lang="es-E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8" y="1976086"/>
            <a:ext cx="3581142" cy="3167240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25" y="1868508"/>
            <a:ext cx="3967326" cy="2103886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66" y="1868508"/>
            <a:ext cx="3231404" cy="38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25102" y="696007"/>
            <a:ext cx="5232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LEY CONTRA VIOLENCIA</a:t>
            </a:r>
            <a:endParaRPr lang="es-E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4" y="1334125"/>
            <a:ext cx="3660432" cy="4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4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</TotalTime>
  <Words>399</Words>
  <Application>Microsoft Office PowerPoint</Application>
  <PresentationFormat>Personalizado</PresentationFormat>
  <Paragraphs>53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 GENERAL DE EDUCACIÓN N° 28044</vt:lpstr>
      <vt:lpstr>INVENTARIO DE ACTIVOS FIJOS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administraciòn</dc:creator>
  <cp:lastModifiedBy>UGELPUNO</cp:lastModifiedBy>
  <cp:revision>45</cp:revision>
  <dcterms:created xsi:type="dcterms:W3CDTF">2016-12-13T21:47:42Z</dcterms:created>
  <dcterms:modified xsi:type="dcterms:W3CDTF">2017-05-05T15:06:29Z</dcterms:modified>
</cp:coreProperties>
</file>