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1" r:id="rId2"/>
    <p:sldId id="384" r:id="rId3"/>
    <p:sldId id="547" r:id="rId4"/>
    <p:sldId id="489" r:id="rId5"/>
    <p:sldId id="491" r:id="rId6"/>
    <p:sldId id="510" r:id="rId7"/>
    <p:sldId id="543" r:id="rId8"/>
    <p:sldId id="548" r:id="rId9"/>
    <p:sldId id="519" r:id="rId10"/>
    <p:sldId id="520" r:id="rId11"/>
    <p:sldId id="521" r:id="rId12"/>
    <p:sldId id="522" r:id="rId13"/>
    <p:sldId id="523" r:id="rId14"/>
    <p:sldId id="524" r:id="rId15"/>
    <p:sldId id="525" r:id="rId16"/>
    <p:sldId id="526" r:id="rId17"/>
    <p:sldId id="529" r:id="rId18"/>
    <p:sldId id="527" r:id="rId19"/>
    <p:sldId id="530" r:id="rId20"/>
    <p:sldId id="531" r:id="rId21"/>
    <p:sldId id="532" r:id="rId22"/>
    <p:sldId id="533" r:id="rId23"/>
    <p:sldId id="539" r:id="rId24"/>
    <p:sldId id="500" r:id="rId25"/>
    <p:sldId id="502" r:id="rId26"/>
    <p:sldId id="454" r:id="rId27"/>
    <p:sldId id="389" r:id="rId28"/>
    <p:sldId id="474" r:id="rId29"/>
    <p:sldId id="482" r:id="rId30"/>
    <p:sldId id="483" r:id="rId31"/>
    <p:sldId id="448" r:id="rId32"/>
    <p:sldId id="399" r:id="rId33"/>
    <p:sldId id="443" r:id="rId34"/>
    <p:sldId id="343" r:id="rId3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D8B776"/>
    <a:srgbClr val="95722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274D2-DB1A-47E5-9F96-9DB5B22DC22E}" type="datetimeFigureOut">
              <a:rPr lang="es-PE" smtClean="0"/>
              <a:t>05/05/2017</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95FE2-4EDA-421A-85AD-BEE90D601428}" type="slidenum">
              <a:rPr lang="es-PE" smtClean="0"/>
              <a:t>‹Nº›</a:t>
            </a:fld>
            <a:endParaRPr lang="es-PE"/>
          </a:p>
        </p:txBody>
      </p:sp>
    </p:spTree>
    <p:extLst>
      <p:ext uri="{BB962C8B-B14F-4D97-AF65-F5344CB8AC3E}">
        <p14:creationId xmlns:p14="http://schemas.microsoft.com/office/powerpoint/2010/main" val="35372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3595FE2-4EDA-421A-85AD-BEE90D601428}" type="slidenum">
              <a:rPr lang="es-PE" smtClean="0"/>
              <a:t>1</a:t>
            </a:fld>
            <a:endParaRPr lang="es-PE"/>
          </a:p>
        </p:txBody>
      </p:sp>
    </p:spTree>
    <p:extLst>
      <p:ext uri="{BB962C8B-B14F-4D97-AF65-F5344CB8AC3E}">
        <p14:creationId xmlns:p14="http://schemas.microsoft.com/office/powerpoint/2010/main" val="6498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3595FE2-4EDA-421A-85AD-BEE90D601428}" type="slidenum">
              <a:rPr lang="es-PE" smtClean="0"/>
              <a:t>4</a:t>
            </a:fld>
            <a:endParaRPr lang="es-PE"/>
          </a:p>
        </p:txBody>
      </p:sp>
    </p:spTree>
    <p:extLst>
      <p:ext uri="{BB962C8B-B14F-4D97-AF65-F5344CB8AC3E}">
        <p14:creationId xmlns:p14="http://schemas.microsoft.com/office/powerpoint/2010/main" val="201049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PE" sz="1200" dirty="0" smtClean="0">
                <a:solidFill>
                  <a:schemeClr val="tx1"/>
                </a:solidFill>
              </a:rPr>
              <a:t>La Reforma del Estado implica una transformación sustantiva de algunos de los roles básicos del Estado actual (planificador, propietario, agente económico, normativo de los sistemas político-institucional, económico y social, administrador de sus estructuras y controlador de su funcionamiento, etc.). Es un proceso que conduce a cambios sustanciales en la forma como se organiza y distribuye el poder político, en la estructura y funcionamiento del aparato estatal, en las reglas que enmarcan el vínculo con los trabajadores del sector público, y en la forma en la que el Estado se relaciona con los ciudadanos, atiende sus demandas y garantiza sus derechos básicos.</a:t>
            </a:r>
            <a:endParaRPr lang="es-PE" sz="1200" dirty="0">
              <a:solidFill>
                <a:schemeClr val="tx1"/>
              </a:solidFill>
            </a:endParaRPr>
          </a:p>
        </p:txBody>
      </p:sp>
      <p:sp>
        <p:nvSpPr>
          <p:cNvPr id="4" name="3 Marcador de número de diapositiva"/>
          <p:cNvSpPr>
            <a:spLocks noGrp="1"/>
          </p:cNvSpPr>
          <p:nvPr>
            <p:ph type="sldNum" sz="quarter" idx="10"/>
          </p:nvPr>
        </p:nvSpPr>
        <p:spPr/>
        <p:txBody>
          <a:bodyPr/>
          <a:lstStyle/>
          <a:p>
            <a:fld id="{EBECB45D-9262-4A35-829B-B411CBE64E93}" type="slidenum">
              <a:rPr lang="es-PE" smtClean="0"/>
              <a:pPr/>
              <a:t>7</a:t>
            </a:fld>
            <a:endParaRPr lang="es-PE"/>
          </a:p>
        </p:txBody>
      </p:sp>
    </p:spTree>
    <p:extLst>
      <p:ext uri="{BB962C8B-B14F-4D97-AF65-F5344CB8AC3E}">
        <p14:creationId xmlns:p14="http://schemas.microsoft.com/office/powerpoint/2010/main" val="322277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3595FE2-4EDA-421A-85AD-BEE90D601428}" type="slidenum">
              <a:rPr lang="es-PE" smtClean="0"/>
              <a:t>30</a:t>
            </a:fld>
            <a:endParaRPr lang="es-PE"/>
          </a:p>
        </p:txBody>
      </p:sp>
    </p:spTree>
    <p:extLst>
      <p:ext uri="{BB962C8B-B14F-4D97-AF65-F5344CB8AC3E}">
        <p14:creationId xmlns:p14="http://schemas.microsoft.com/office/powerpoint/2010/main" val="93123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3595FE2-4EDA-421A-85AD-BEE90D601428}" type="slidenum">
              <a:rPr lang="es-PE" smtClean="0"/>
              <a:t>34</a:t>
            </a:fld>
            <a:endParaRPr lang="es-PE"/>
          </a:p>
        </p:txBody>
      </p:sp>
    </p:spTree>
    <p:extLst>
      <p:ext uri="{BB962C8B-B14F-4D97-AF65-F5344CB8AC3E}">
        <p14:creationId xmlns:p14="http://schemas.microsoft.com/office/powerpoint/2010/main" val="169380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05/05/2017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33556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05/05/2017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17016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05/05/2017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339563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05/05/2017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319070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0A72E9-84E6-487F-8DD6-F777152387C4}" type="datetimeFigureOut">
              <a:rPr lang="es-PE" smtClean="0"/>
              <a:t>05/05/2017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303089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990A72E9-84E6-487F-8DD6-F777152387C4}" type="datetimeFigureOut">
              <a:rPr lang="es-PE" smtClean="0"/>
              <a:t>05/05/2017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417860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990A72E9-84E6-487F-8DD6-F777152387C4}" type="datetimeFigureOut">
              <a:rPr lang="es-PE" smtClean="0"/>
              <a:t>05/05/2017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103729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990A72E9-84E6-487F-8DD6-F777152387C4}" type="datetimeFigureOut">
              <a:rPr lang="es-PE" smtClean="0"/>
              <a:t>05/05/2017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338281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0A72E9-84E6-487F-8DD6-F777152387C4}" type="datetimeFigureOut">
              <a:rPr lang="es-PE" smtClean="0"/>
              <a:t>05/05/2017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59971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0A72E9-84E6-487F-8DD6-F777152387C4}" type="datetimeFigureOut">
              <a:rPr lang="es-PE" smtClean="0"/>
              <a:t>05/05/2017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207497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0A72E9-84E6-487F-8DD6-F777152387C4}" type="datetimeFigureOut">
              <a:rPr lang="es-PE" smtClean="0"/>
              <a:t>05/05/2017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122519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A72E9-84E6-487F-8DD6-F777152387C4}" type="datetimeFigureOut">
              <a:rPr lang="es-PE" smtClean="0"/>
              <a:t>05/05/2017</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01A90-193A-4EF7-BABA-DB296F88D72C}" type="slidenum">
              <a:rPr lang="es-PE" smtClean="0"/>
              <a:t>‹Nº›</a:t>
            </a:fld>
            <a:endParaRPr lang="es-PE"/>
          </a:p>
        </p:txBody>
      </p:sp>
    </p:spTree>
    <p:extLst>
      <p:ext uri="{BB962C8B-B14F-4D97-AF65-F5344CB8AC3E}">
        <p14:creationId xmlns:p14="http://schemas.microsoft.com/office/powerpoint/2010/main" val="554603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gredavicom7@hotmail.co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pe/url?sa=i&amp;rct=j&amp;q=&amp;esrc=s&amp;source=images&amp;cd=&amp;cad=rja&amp;uact=8&amp;ved=0ahUKEwjt153HjNLPAhXClB4KHZ6oAYsQjRwIBw&amp;url=http://juancarloscallacondo.blogspot.com/2015/04/liderazgo-pedagogico-del-director-de.html&amp;psig=AFQjCNHGTA_9MVMus2cLREVYyrKs6_LhJw&amp;ust=1476252844012316"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pe/url?sa=i&amp;rct=j&amp;q=&amp;esrc=s&amp;source=images&amp;cd=&amp;cad=rja&amp;uact=8&amp;ved=&amp;url=http://www.cne.gob.pe/images/stories/cne-publicaciones/BalancedescentralizadoCNE.pdf&amp;psig=AFQjCNG-f5K0OBpNeLOT7RWSBdPXR9M0ZA&amp;ust=1476146087550398"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0" y="3416300"/>
            <a:ext cx="5054600" cy="3022599"/>
          </a:xfrm>
          <a:prstGeom prst="rect">
            <a:avLst/>
          </a:prstGeom>
        </p:spPr>
      </p:pic>
      <p:pic>
        <p:nvPicPr>
          <p:cNvPr id="2" name="Picture 2" descr="Resultado de imagen para LOGO UGEL PU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00" y="1644110"/>
            <a:ext cx="3962400" cy="521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175500" y="1644109"/>
            <a:ext cx="5016500" cy="2123658"/>
          </a:xfrm>
          <a:prstGeom prst="rect">
            <a:avLst/>
          </a:prstGeom>
        </p:spPr>
        <p:txBody>
          <a:bodyPr wrap="square">
            <a:spAutoFit/>
          </a:bodyPr>
          <a:lstStyle/>
          <a:p>
            <a:pPr algn="ctr">
              <a:spcBef>
                <a:spcPct val="50000"/>
              </a:spcBef>
            </a:pPr>
            <a:r>
              <a:rPr lang="es-PE" altLang="es-AR" sz="4400" b="1" i="1" dirty="0" smtClean="0">
                <a:solidFill>
                  <a:schemeClr val="accent5">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MODERNIZACIÓN DE LA GESTIÓN EDUCATIVA</a:t>
            </a:r>
            <a:endParaRPr lang="en-US" altLang="es-AR" sz="4400" i="1" dirty="0">
              <a:solidFill>
                <a:schemeClr val="accent5">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7" name="Rectángulo 6"/>
          <p:cNvSpPr/>
          <p:nvPr/>
        </p:nvSpPr>
        <p:spPr>
          <a:xfrm>
            <a:off x="7825838" y="4077283"/>
            <a:ext cx="4175661" cy="1785104"/>
          </a:xfrm>
          <a:prstGeom prst="rect">
            <a:avLst/>
          </a:prstGeom>
        </p:spPr>
        <p:txBody>
          <a:bodyPr wrap="square">
            <a:spAutoFit/>
          </a:bodyPr>
          <a:lstStyle/>
          <a:p>
            <a:pPr algn="ctr">
              <a:spcBef>
                <a:spcPct val="50000"/>
              </a:spcBef>
            </a:pPr>
            <a:r>
              <a:rPr lang="es-ES" sz="2000" b="1" dirty="0"/>
              <a:t>David G. CORNEJO </a:t>
            </a:r>
            <a:r>
              <a:rPr lang="es-ES" sz="2000" b="1" dirty="0" smtClean="0"/>
              <a:t>MAMANI</a:t>
            </a:r>
          </a:p>
          <a:p>
            <a:pPr algn="ctr">
              <a:spcBef>
                <a:spcPct val="50000"/>
              </a:spcBef>
            </a:pPr>
            <a:r>
              <a:rPr lang="es-ES" sz="2000" b="1" dirty="0" smtClean="0"/>
              <a:t>DIRECTOR UGEL PUNO</a:t>
            </a:r>
            <a:endParaRPr lang="es-ES" sz="2000" b="1" dirty="0"/>
          </a:p>
          <a:p>
            <a:pPr algn="ctr">
              <a:spcBef>
                <a:spcPct val="50000"/>
              </a:spcBef>
            </a:pPr>
            <a:r>
              <a:rPr lang="es-ES" sz="2000" b="1" dirty="0" smtClean="0">
                <a:hlinkClick r:id="rId5"/>
              </a:rPr>
              <a:t>gredavicom7@hotmail.com</a:t>
            </a:r>
            <a:endParaRPr lang="es-ES" sz="2000" b="1" dirty="0" smtClean="0"/>
          </a:p>
          <a:p>
            <a:pPr algn="ctr">
              <a:spcBef>
                <a:spcPct val="50000"/>
              </a:spcBef>
            </a:pPr>
            <a:r>
              <a:rPr lang="es-ES" sz="2000" b="1" dirty="0" smtClean="0"/>
              <a:t>Puno – Mayo de 2017</a:t>
            </a:r>
            <a:endParaRPr lang="es-ES" sz="2000" b="1" dirty="0"/>
          </a:p>
        </p:txBody>
      </p:sp>
      <p:pic>
        <p:nvPicPr>
          <p:cNvPr id="11" name="Imagen 10" descr="http://postulacioncas.minedu.gob.pe/PostulacionCas/Content/img/minedu_2016.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550" y="54981"/>
            <a:ext cx="3708400" cy="793333"/>
          </a:xfrm>
          <a:prstGeom prst="rect">
            <a:avLst/>
          </a:prstGeom>
          <a:noFill/>
          <a:ln>
            <a:noFill/>
          </a:ln>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1" y="31671"/>
            <a:ext cx="2222500" cy="2143493"/>
          </a:xfrm>
          <a:prstGeom prst="rect">
            <a:avLst/>
          </a:prstGeom>
        </p:spPr>
      </p:pic>
    </p:spTree>
    <p:extLst>
      <p:ext uri="{BB962C8B-B14F-4D97-AF65-F5344CB8AC3E}">
        <p14:creationId xmlns:p14="http://schemas.microsoft.com/office/powerpoint/2010/main" val="393553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6583" t="8519" r="25250" b="22147"/>
          <a:stretch/>
        </p:blipFill>
        <p:spPr>
          <a:xfrm>
            <a:off x="127000" y="0"/>
            <a:ext cx="12065000" cy="6858000"/>
          </a:xfrm>
          <a:prstGeom prst="rect">
            <a:avLst/>
          </a:prstGeom>
        </p:spPr>
      </p:pic>
    </p:spTree>
    <p:extLst>
      <p:ext uri="{BB962C8B-B14F-4D97-AF65-F5344CB8AC3E}">
        <p14:creationId xmlns:p14="http://schemas.microsoft.com/office/powerpoint/2010/main" val="956254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18" t="12963" r="25832" b="14296"/>
          <a:stretch/>
        </p:blipFill>
        <p:spPr>
          <a:xfrm>
            <a:off x="482600" y="0"/>
            <a:ext cx="11544300" cy="6858000"/>
          </a:xfrm>
          <a:prstGeom prst="rect">
            <a:avLst/>
          </a:prstGeom>
        </p:spPr>
      </p:pic>
    </p:spTree>
    <p:extLst>
      <p:ext uri="{BB962C8B-B14F-4D97-AF65-F5344CB8AC3E}">
        <p14:creationId xmlns:p14="http://schemas.microsoft.com/office/powerpoint/2010/main" val="338622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6250" t="20963" r="24500" b="11037"/>
          <a:stretch/>
        </p:blipFill>
        <p:spPr>
          <a:xfrm>
            <a:off x="0" y="0"/>
            <a:ext cx="12192000" cy="6731000"/>
          </a:xfrm>
          <a:prstGeom prst="rect">
            <a:avLst/>
          </a:prstGeom>
        </p:spPr>
      </p:pic>
    </p:spTree>
    <p:extLst>
      <p:ext uri="{BB962C8B-B14F-4D97-AF65-F5344CB8AC3E}">
        <p14:creationId xmlns:p14="http://schemas.microsoft.com/office/powerpoint/2010/main" val="183575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833" t="14297" r="24750" b="20815"/>
          <a:stretch/>
        </p:blipFill>
        <p:spPr>
          <a:xfrm>
            <a:off x="317500" y="0"/>
            <a:ext cx="11607800" cy="6858000"/>
          </a:xfrm>
          <a:prstGeom prst="rect">
            <a:avLst/>
          </a:prstGeom>
        </p:spPr>
      </p:pic>
    </p:spTree>
    <p:extLst>
      <p:ext uri="{BB962C8B-B14F-4D97-AF65-F5344CB8AC3E}">
        <p14:creationId xmlns:p14="http://schemas.microsoft.com/office/powerpoint/2010/main" val="321149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000" t="5408" r="12500" b="2444"/>
          <a:stretch/>
        </p:blipFill>
        <p:spPr>
          <a:xfrm>
            <a:off x="0" y="0"/>
            <a:ext cx="12192000" cy="6756400"/>
          </a:xfrm>
          <a:prstGeom prst="rect">
            <a:avLst/>
          </a:prstGeom>
        </p:spPr>
      </p:pic>
    </p:spTree>
    <p:extLst>
      <p:ext uri="{BB962C8B-B14F-4D97-AF65-F5344CB8AC3E}">
        <p14:creationId xmlns:p14="http://schemas.microsoft.com/office/powerpoint/2010/main" val="363638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334" t="5111" r="17583" b="18444"/>
          <a:stretch/>
        </p:blipFill>
        <p:spPr>
          <a:xfrm>
            <a:off x="0" y="0"/>
            <a:ext cx="12192000" cy="6769100"/>
          </a:xfrm>
          <a:prstGeom prst="rect">
            <a:avLst/>
          </a:prstGeom>
        </p:spPr>
      </p:pic>
    </p:spTree>
    <p:extLst>
      <p:ext uri="{BB962C8B-B14F-4D97-AF65-F5344CB8AC3E}">
        <p14:creationId xmlns:p14="http://schemas.microsoft.com/office/powerpoint/2010/main" val="959789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32968" y="549053"/>
            <a:ext cx="7772400" cy="1829761"/>
          </a:xfrm>
        </p:spPr>
        <p:txBody>
          <a:bodyPr/>
          <a:lstStyle/>
          <a:p>
            <a:pPr>
              <a:defRPr/>
            </a:pPr>
            <a:r>
              <a:rPr lang="es-PE" b="1" dirty="0" smtClean="0"/>
              <a:t>Enfoques de la Gestión Educativa </a:t>
            </a:r>
            <a:endParaRPr lang="es-PE" b="1" dirty="0"/>
          </a:p>
        </p:txBody>
      </p:sp>
      <p:pic>
        <p:nvPicPr>
          <p:cNvPr id="9218" name="Picture 2" descr="Resultado de imagen para enfoques de gestion escolar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1" y="2378814"/>
            <a:ext cx="9601200" cy="437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94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948982" y="1741270"/>
            <a:ext cx="2185988" cy="1832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800" dirty="0">
                <a:solidFill>
                  <a:schemeClr val="tx1"/>
                </a:solidFill>
              </a:rPr>
              <a:t>Enfoques  de gestión escolar</a:t>
            </a:r>
          </a:p>
        </p:txBody>
      </p:sp>
      <p:sp>
        <p:nvSpPr>
          <p:cNvPr id="3" name="2 Rectángulo redondeado"/>
          <p:cNvSpPr/>
          <p:nvPr/>
        </p:nvSpPr>
        <p:spPr>
          <a:xfrm>
            <a:off x="1395735" y="1481932"/>
            <a:ext cx="2374900" cy="12239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b="1" dirty="0"/>
              <a:t>Enfoque de gestión basada en el liderazgo pedagógico </a:t>
            </a:r>
          </a:p>
        </p:txBody>
      </p:sp>
      <p:sp>
        <p:nvSpPr>
          <p:cNvPr id="4" name="3 Rectángulo redondeado"/>
          <p:cNvSpPr/>
          <p:nvPr/>
        </p:nvSpPr>
        <p:spPr>
          <a:xfrm>
            <a:off x="1633538" y="4125120"/>
            <a:ext cx="2628900" cy="12239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b="1" dirty="0"/>
              <a:t>Enfoque de gestión participativa </a:t>
            </a:r>
          </a:p>
        </p:txBody>
      </p:sp>
      <p:sp>
        <p:nvSpPr>
          <p:cNvPr id="5" name="4 Rectángulo redondeado"/>
          <p:cNvSpPr/>
          <p:nvPr/>
        </p:nvSpPr>
        <p:spPr>
          <a:xfrm>
            <a:off x="7834313" y="2765425"/>
            <a:ext cx="2520950" cy="12969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b="1" dirty="0"/>
              <a:t>Enfoque transformacional </a:t>
            </a:r>
          </a:p>
        </p:txBody>
      </p:sp>
      <p:sp>
        <p:nvSpPr>
          <p:cNvPr id="7" name="6 Rectángulo redondeado"/>
          <p:cNvSpPr/>
          <p:nvPr/>
        </p:nvSpPr>
        <p:spPr>
          <a:xfrm>
            <a:off x="7652428" y="765176"/>
            <a:ext cx="24479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b="1" dirty="0"/>
              <a:t>Enfoque de gestión basado en procesos </a:t>
            </a:r>
          </a:p>
        </p:txBody>
      </p:sp>
      <p:sp>
        <p:nvSpPr>
          <p:cNvPr id="8" name="7 Flecha derecha"/>
          <p:cNvSpPr/>
          <p:nvPr/>
        </p:nvSpPr>
        <p:spPr>
          <a:xfrm rot="992334">
            <a:off x="7158039" y="3062289"/>
            <a:ext cx="612775" cy="331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9" name="8 Flecha derecha"/>
          <p:cNvSpPr/>
          <p:nvPr/>
        </p:nvSpPr>
        <p:spPr>
          <a:xfrm rot="19360427">
            <a:off x="7026688" y="1776755"/>
            <a:ext cx="60007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0" name="9 Flecha derecha"/>
          <p:cNvSpPr/>
          <p:nvPr/>
        </p:nvSpPr>
        <p:spPr>
          <a:xfrm rot="11714909">
            <a:off x="4292493" y="2248936"/>
            <a:ext cx="644525" cy="314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1" name="10 Flecha derecha"/>
          <p:cNvSpPr/>
          <p:nvPr/>
        </p:nvSpPr>
        <p:spPr>
          <a:xfrm rot="7998263">
            <a:off x="4446669" y="3531625"/>
            <a:ext cx="5715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6" name="5 Rectángulo redondeado"/>
          <p:cNvSpPr/>
          <p:nvPr/>
        </p:nvSpPr>
        <p:spPr>
          <a:xfrm>
            <a:off x="5462589" y="4554539"/>
            <a:ext cx="2878137" cy="151288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rPr>
              <a:t>Enfoque de gestión territorial</a:t>
            </a:r>
          </a:p>
        </p:txBody>
      </p:sp>
      <p:sp>
        <p:nvSpPr>
          <p:cNvPr id="12" name="11 Flecha derecha"/>
          <p:cNvSpPr/>
          <p:nvPr/>
        </p:nvSpPr>
        <p:spPr>
          <a:xfrm rot="4114268">
            <a:off x="6245611" y="3891321"/>
            <a:ext cx="889000" cy="319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3" name="2 Rectángulo redondeado"/>
          <p:cNvSpPr/>
          <p:nvPr/>
        </p:nvSpPr>
        <p:spPr>
          <a:xfrm>
            <a:off x="3770635" y="125440"/>
            <a:ext cx="2374900" cy="12239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b="1" dirty="0"/>
              <a:t>Enfoque de gestión basada </a:t>
            </a:r>
            <a:r>
              <a:rPr lang="es-PE" b="1" dirty="0" smtClean="0"/>
              <a:t>en el ciudadano</a:t>
            </a:r>
            <a:endParaRPr lang="es-PE" b="1" dirty="0"/>
          </a:p>
        </p:txBody>
      </p:sp>
      <p:sp>
        <p:nvSpPr>
          <p:cNvPr id="14" name="8 Flecha derecha"/>
          <p:cNvSpPr/>
          <p:nvPr/>
        </p:nvSpPr>
        <p:spPr>
          <a:xfrm rot="14895828">
            <a:off x="4977489" y="1468350"/>
            <a:ext cx="60007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98219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SERVIR\DSC025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94" b="1958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24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066800" y="2355513"/>
            <a:ext cx="4546599" cy="229205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4000" dirty="0"/>
              <a:t>Enfoque de gestión basada en el liderazgo pedagógico </a:t>
            </a:r>
          </a:p>
        </p:txBody>
      </p:sp>
      <p:sp>
        <p:nvSpPr>
          <p:cNvPr id="6" name="5 Rectángulo"/>
          <p:cNvSpPr/>
          <p:nvPr/>
        </p:nvSpPr>
        <p:spPr>
          <a:xfrm>
            <a:off x="6278563" y="2367439"/>
            <a:ext cx="4032250" cy="203132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just">
              <a:defRPr/>
            </a:pPr>
            <a:r>
              <a:rPr lang="es-PE" dirty="0"/>
              <a:t>El director asume un liderazgo pedagógico centrado en la tarea de establecer una dirección (visión, expectativas, metas del grupo), desarrollar al personal, rediseñar la organización y gestionar los programas de enseñanza y aprendizaje. </a:t>
            </a:r>
          </a:p>
        </p:txBody>
      </p:sp>
      <p:sp>
        <p:nvSpPr>
          <p:cNvPr id="8" name="7 Rectángulo"/>
          <p:cNvSpPr/>
          <p:nvPr/>
        </p:nvSpPr>
        <p:spPr>
          <a:xfrm>
            <a:off x="4367213" y="333375"/>
            <a:ext cx="5257800" cy="147732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just">
              <a:defRPr/>
            </a:pPr>
            <a:r>
              <a:rPr lang="es-PE" dirty="0"/>
              <a:t>La necesidad de que el  liderazgo, esté más estrechamente vinculado a la evidencia de una enseñanza eficaz y el aprendizaje efectivo del profesorado. </a:t>
            </a:r>
            <a:r>
              <a:rPr lang="es-PE" dirty="0">
                <a:solidFill>
                  <a:prstClr val="black"/>
                </a:solidFill>
              </a:rPr>
              <a:t>aumenta el impacto del liderazgo escolar en los resultados de los estudiantes.</a:t>
            </a:r>
            <a:endParaRPr lang="es-PE" dirty="0"/>
          </a:p>
        </p:txBody>
      </p:sp>
      <p:sp>
        <p:nvSpPr>
          <p:cNvPr id="10" name="9 Rectángulo"/>
          <p:cNvSpPr/>
          <p:nvPr/>
        </p:nvSpPr>
        <p:spPr>
          <a:xfrm>
            <a:off x="1593851" y="5186363"/>
            <a:ext cx="4176713" cy="147796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s-PE" dirty="0"/>
              <a:t>“El impacto del liderazgo en los resultados de los estudiantes: Un análisis de los efectos diferenciales de los tipos de liderazgo”. </a:t>
            </a:r>
          </a:p>
          <a:p>
            <a:pPr>
              <a:defRPr/>
            </a:pPr>
            <a:r>
              <a:rPr lang="es-PE" dirty="0" err="1"/>
              <a:t>Viviane</a:t>
            </a:r>
            <a:r>
              <a:rPr lang="es-PE" dirty="0"/>
              <a:t> Robinson</a:t>
            </a:r>
          </a:p>
        </p:txBody>
      </p:sp>
      <p:pic>
        <p:nvPicPr>
          <p:cNvPr id="10247" name="Picture 2" descr="Resultado de imagen para liderazgo pedagógi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15888"/>
            <a:ext cx="238918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398765"/>
            <a:ext cx="3441699" cy="245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6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ILA PARA CRITICAR"/>
          <p:cNvPicPr>
            <a:picLocks noChangeAspect="1" noChangeArrowheads="1"/>
          </p:cNvPicPr>
          <p:nvPr/>
        </p:nvPicPr>
        <p:blipFill rotWithShape="1">
          <a:blip r:embed="rId2">
            <a:extLst>
              <a:ext uri="{28A0092B-C50C-407E-A947-70E740481C1C}">
                <a14:useLocalDpi xmlns:a14="http://schemas.microsoft.com/office/drawing/2010/main" val="0"/>
              </a:ext>
            </a:extLst>
          </a:blip>
          <a:srcRect l="4270" t="5566" r="4480" b="11689"/>
          <a:stretch/>
        </p:blipFill>
        <p:spPr bwMode="auto">
          <a:xfrm>
            <a:off x="0" y="12701"/>
            <a:ext cx="12155489" cy="6845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tecnologias-educativas-ugelp.wikispaces.com/file/view/logo_ugelp.JPG/162977627/229x288/logo_ugel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3839" y="12701"/>
            <a:ext cx="5016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845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49927" y="748145"/>
            <a:ext cx="4433455" cy="24015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5400" dirty="0"/>
              <a:t>Enfoque de gestión participativa </a:t>
            </a:r>
          </a:p>
        </p:txBody>
      </p:sp>
      <p:sp>
        <p:nvSpPr>
          <p:cNvPr id="6" name="5 Rectángulo"/>
          <p:cNvSpPr/>
          <p:nvPr/>
        </p:nvSpPr>
        <p:spPr>
          <a:xfrm>
            <a:off x="5951538" y="476250"/>
            <a:ext cx="4140200" cy="92333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PE" dirty="0"/>
              <a:t>Participación de todos los actores educativos en el proceso de gestión, como elementos activos y participativos.</a:t>
            </a:r>
          </a:p>
        </p:txBody>
      </p:sp>
      <p:sp>
        <p:nvSpPr>
          <p:cNvPr id="7" name="6 Rectángulo"/>
          <p:cNvSpPr/>
          <p:nvPr/>
        </p:nvSpPr>
        <p:spPr>
          <a:xfrm>
            <a:off x="5998731" y="1839047"/>
            <a:ext cx="4140200" cy="92333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PE" dirty="0"/>
              <a:t>Para lograr los proceso de gestión con éxito es importante el  compromiso, convicción y cooperación de todos</a:t>
            </a:r>
          </a:p>
        </p:txBody>
      </p:sp>
      <p:sp>
        <p:nvSpPr>
          <p:cNvPr id="8" name="7 Rectángulo"/>
          <p:cNvSpPr/>
          <p:nvPr/>
        </p:nvSpPr>
        <p:spPr>
          <a:xfrm>
            <a:off x="567459" y="4072371"/>
            <a:ext cx="4572000" cy="1200329"/>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PE" dirty="0"/>
              <a:t>Generar  las condiciones, la participación de docentes,  los ambientes y los procesos necesarios para que los estudiantes logren aprendizajes .(Armando Loera Varela, 2006).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127" y="2909455"/>
            <a:ext cx="6012873" cy="394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22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234545" y="765176"/>
            <a:ext cx="5680363" cy="16557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6000" dirty="0"/>
              <a:t>Enfoque transformacional</a:t>
            </a:r>
          </a:p>
        </p:txBody>
      </p:sp>
      <p:sp>
        <p:nvSpPr>
          <p:cNvPr id="4" name="3 Rectángulo"/>
          <p:cNvSpPr/>
          <p:nvPr/>
        </p:nvSpPr>
        <p:spPr>
          <a:xfrm>
            <a:off x="1454439" y="916998"/>
            <a:ext cx="4248150" cy="1754326"/>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PE" dirty="0"/>
              <a:t>Hacer escuela es reconstruir, crear, recrear y recuperar el sentido y el valor de la vida escolar. Pilar </a:t>
            </a:r>
            <a:r>
              <a:rPr lang="es-PE" dirty="0" err="1"/>
              <a:t>Pozner</a:t>
            </a:r>
            <a:r>
              <a:rPr lang="es-PE" dirty="0"/>
              <a:t>. </a:t>
            </a:r>
          </a:p>
          <a:p>
            <a:pPr algn="just">
              <a:defRPr/>
            </a:pPr>
            <a:r>
              <a:rPr lang="es-PE" dirty="0"/>
              <a:t>Michel </a:t>
            </a:r>
            <a:r>
              <a:rPr lang="es-PE" dirty="0" err="1"/>
              <a:t>Fullan</a:t>
            </a:r>
            <a:r>
              <a:rPr lang="es-PE" dirty="0"/>
              <a:t>,  refiere la importancia de encontrar el significado tanto de lo que se va a cambiar como la forma de hacerlo. </a:t>
            </a:r>
          </a:p>
        </p:txBody>
      </p:sp>
      <p:sp>
        <p:nvSpPr>
          <p:cNvPr id="5" name="4 CuadroTexto"/>
          <p:cNvSpPr txBox="1"/>
          <p:nvPr/>
        </p:nvSpPr>
        <p:spPr>
          <a:xfrm>
            <a:off x="338427" y="3716484"/>
            <a:ext cx="3240087" cy="1477328"/>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PE" dirty="0"/>
              <a:t>Ser directivo es hacer gestión y mejoramiento continuo, integrando teoría y el conocimiento con una  práctica, que una la ética con eficacia; </a:t>
            </a:r>
          </a:p>
        </p:txBody>
      </p:sp>
      <p:sp>
        <p:nvSpPr>
          <p:cNvPr id="6" name="5 Rectángulo"/>
          <p:cNvSpPr/>
          <p:nvPr/>
        </p:nvSpPr>
        <p:spPr>
          <a:xfrm>
            <a:off x="3688919" y="3719950"/>
            <a:ext cx="4283075" cy="1754326"/>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PE" dirty="0"/>
              <a:t>Transformar la gestión de los directivos, para centrar el quehacer de toda la institución educativa en el logro de aprendizajes por los estudiantes. Una gestión de contexto con la interacción de los actores.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7" t="12822" r="25675" b="12121"/>
          <a:stretch/>
        </p:blipFill>
        <p:spPr bwMode="auto">
          <a:xfrm>
            <a:off x="8104909" y="2671324"/>
            <a:ext cx="4087091" cy="38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56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9179" y="333375"/>
            <a:ext cx="4843462" cy="1200329"/>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s-PE" dirty="0"/>
              <a:t>La mejora de la gestión escolar se relaciona directamente con la mejora del funcionamiento de la IE, como parte de la “cadena de valor” del sistema </a:t>
            </a:r>
            <a:r>
              <a:rPr lang="es-PE" dirty="0" smtClean="0"/>
              <a:t>educativo</a:t>
            </a:r>
            <a:r>
              <a:rPr lang="es-PE" dirty="0"/>
              <a:t>.</a:t>
            </a:r>
          </a:p>
        </p:txBody>
      </p:sp>
      <p:sp>
        <p:nvSpPr>
          <p:cNvPr id="3" name="2 Rectángulo redondeado"/>
          <p:cNvSpPr/>
          <p:nvPr/>
        </p:nvSpPr>
        <p:spPr>
          <a:xfrm>
            <a:off x="0" y="429492"/>
            <a:ext cx="5399086" cy="241069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6000" dirty="0"/>
              <a:t>Enfoque de gestión basado en procesos </a:t>
            </a:r>
          </a:p>
        </p:txBody>
      </p:sp>
      <p:sp>
        <p:nvSpPr>
          <p:cNvPr id="4" name="3 Rectángulo"/>
          <p:cNvSpPr/>
          <p:nvPr/>
        </p:nvSpPr>
        <p:spPr>
          <a:xfrm>
            <a:off x="7751764" y="3839009"/>
            <a:ext cx="3959225" cy="1754326"/>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just">
              <a:defRPr/>
            </a:pPr>
            <a:r>
              <a:rPr lang="es-PE" dirty="0"/>
              <a:t>La gestión escolar incorpora la gestión por procesos como el conjunto de actividades interrelacionadas y articuladas en la institución educativa. Cada proceso transforma elementos de entrada(s) en salida(s) o resultados. </a:t>
            </a:r>
          </a:p>
        </p:txBody>
      </p:sp>
      <p:sp>
        <p:nvSpPr>
          <p:cNvPr id="5" name="4 Rectángulo"/>
          <p:cNvSpPr/>
          <p:nvPr/>
        </p:nvSpPr>
        <p:spPr>
          <a:xfrm>
            <a:off x="5951538" y="2133600"/>
            <a:ext cx="4572000" cy="923330"/>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a:defRPr/>
            </a:pPr>
            <a:r>
              <a:rPr lang="es-PE" dirty="0"/>
              <a:t>Identificación de procesos que generan valor y la mejora continua de los procedimientos para lograr eficacia y calidad. </a:t>
            </a:r>
          </a:p>
        </p:txBody>
      </p:sp>
      <p:pic>
        <p:nvPicPr>
          <p:cNvPr id="6" name="Imagen 3"/>
          <p:cNvPicPr>
            <a:picLocks noChangeAspect="1"/>
          </p:cNvPicPr>
          <p:nvPr/>
        </p:nvPicPr>
        <p:blipFill rotWithShape="1">
          <a:blip r:embed="rId2"/>
          <a:srcRect l="42787" t="43855" r="48188" b="26141"/>
          <a:stretch/>
        </p:blipFill>
        <p:spPr>
          <a:xfrm>
            <a:off x="1980744" y="2840182"/>
            <a:ext cx="3244398" cy="4017818"/>
          </a:xfrm>
          <a:prstGeom prst="rect">
            <a:avLst/>
          </a:prstGeom>
        </p:spPr>
      </p:pic>
    </p:spTree>
    <p:extLst>
      <p:ext uri="{BB962C8B-B14F-4D97-AF65-F5344CB8AC3E}">
        <p14:creationId xmlns:p14="http://schemas.microsoft.com/office/powerpoint/2010/main" val="235370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Resultado de imagen para enfoque territorial en educación cne">
            <a:hlinkClick r:id="rId2"/>
          </p:cNvPr>
          <p:cNvPicPr>
            <a:picLocks noChangeAspect="1" noChangeArrowheads="1"/>
          </p:cNvPicPr>
          <p:nvPr/>
        </p:nvPicPr>
        <p:blipFill>
          <a:blip r:embed="rId3" cstate="print"/>
          <a:srcRect/>
          <a:stretch>
            <a:fillRect/>
          </a:stretch>
        </p:blipFill>
        <p:spPr bwMode="auto">
          <a:xfrm>
            <a:off x="155278" y="-1"/>
            <a:ext cx="5885304" cy="3075709"/>
          </a:xfrm>
          <a:prstGeom prst="rect">
            <a:avLst/>
          </a:prstGeom>
          <a:noFill/>
        </p:spPr>
      </p:pic>
      <p:sp>
        <p:nvSpPr>
          <p:cNvPr id="3" name="2 Rectángulo redondeado"/>
          <p:cNvSpPr/>
          <p:nvPr/>
        </p:nvSpPr>
        <p:spPr>
          <a:xfrm>
            <a:off x="3939309" y="3075708"/>
            <a:ext cx="3959225" cy="216058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dirty="0">
                <a:solidFill>
                  <a:schemeClr val="tx1"/>
                </a:solidFill>
              </a:rPr>
              <a:t>Propone para la planificación educativa una mirada multidimensional del desarrollo humano, social e institucional, así mismo  el desarrollo ambiental, económico e institucional. </a:t>
            </a:r>
            <a:r>
              <a:rPr lang="es-PE" dirty="0"/>
              <a:t> </a:t>
            </a:r>
          </a:p>
        </p:txBody>
      </p:sp>
      <p:sp>
        <p:nvSpPr>
          <p:cNvPr id="4" name="3 Rectángulo redondeado"/>
          <p:cNvSpPr/>
          <p:nvPr/>
        </p:nvSpPr>
        <p:spPr>
          <a:xfrm>
            <a:off x="155278" y="3482977"/>
            <a:ext cx="3599304" cy="15128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6000" b="1" dirty="0">
                <a:solidFill>
                  <a:schemeClr val="tx1"/>
                </a:solidFill>
              </a:rPr>
              <a:t>Enfoque territorial</a:t>
            </a:r>
          </a:p>
        </p:txBody>
      </p:sp>
      <p:sp>
        <p:nvSpPr>
          <p:cNvPr id="6" name="5 Rectángulo redondeado"/>
          <p:cNvSpPr/>
          <p:nvPr/>
        </p:nvSpPr>
        <p:spPr>
          <a:xfrm>
            <a:off x="7290955" y="315120"/>
            <a:ext cx="4751388" cy="241141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dirty="0">
                <a:solidFill>
                  <a:schemeClr val="tx1"/>
                </a:solidFill>
              </a:rPr>
              <a:t>Este enfoque considera en el accionar educativo  la forma de comprender y promover el desarrollo </a:t>
            </a:r>
          </a:p>
          <a:p>
            <a:pPr algn="ctr">
              <a:defRPr/>
            </a:pPr>
            <a:r>
              <a:rPr lang="es-PE" dirty="0">
                <a:solidFill>
                  <a:schemeClr val="tx1"/>
                </a:solidFill>
              </a:rPr>
              <a:t>en cada  territorio, entendida </a:t>
            </a:r>
            <a:r>
              <a:rPr lang="es-PE">
                <a:solidFill>
                  <a:schemeClr val="tx1"/>
                </a:solidFill>
              </a:rPr>
              <a:t>a partir de la </a:t>
            </a:r>
            <a:r>
              <a:rPr lang="es-PE" dirty="0">
                <a:solidFill>
                  <a:schemeClr val="tx1"/>
                </a:solidFill>
              </a:rPr>
              <a:t>escuela  como parte del entorno socio-cultural y geográfico donde viven e interactúan  las personas. </a:t>
            </a:r>
          </a:p>
        </p:txBody>
      </p:sp>
      <p:sp>
        <p:nvSpPr>
          <p:cNvPr id="7" name="6 Rectángulo redondeado"/>
          <p:cNvSpPr/>
          <p:nvPr/>
        </p:nvSpPr>
        <p:spPr>
          <a:xfrm>
            <a:off x="8580582" y="4398964"/>
            <a:ext cx="3240088" cy="216058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dirty="0">
                <a:solidFill>
                  <a:schemeClr val="tx1"/>
                </a:solidFill>
              </a:rPr>
              <a:t>Propone para la planificación educativa  atender a los estudiantes del territorio de acuerdo a su contexto. </a:t>
            </a:r>
          </a:p>
        </p:txBody>
      </p:sp>
    </p:spTree>
    <p:extLst>
      <p:ext uri="{BB962C8B-B14F-4D97-AF65-F5344CB8AC3E}">
        <p14:creationId xmlns:p14="http://schemas.microsoft.com/office/powerpoint/2010/main" val="109215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14813" y="32051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PE"/>
          </a:p>
        </p:txBody>
      </p:sp>
      <p:sp>
        <p:nvSpPr>
          <p:cNvPr id="3077" name="Text Box 5"/>
          <p:cNvSpPr txBox="1">
            <a:spLocks noChangeArrowheads="1"/>
          </p:cNvSpPr>
          <p:nvPr/>
        </p:nvSpPr>
        <p:spPr bwMode="auto">
          <a:xfrm>
            <a:off x="647701" y="285472"/>
            <a:ext cx="6019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4400" b="1" dirty="0" smtClean="0"/>
              <a:t>¿PROSPECTIVA?</a:t>
            </a:r>
            <a:endParaRPr lang="es-ES" sz="4400" b="1" dirty="0"/>
          </a:p>
        </p:txBody>
      </p:sp>
      <p:sp>
        <p:nvSpPr>
          <p:cNvPr id="3078" name="Text Box 6"/>
          <p:cNvSpPr txBox="1">
            <a:spLocks noChangeArrowheads="1"/>
          </p:cNvSpPr>
          <p:nvPr/>
        </p:nvSpPr>
        <p:spPr bwMode="auto">
          <a:xfrm>
            <a:off x="116683" y="1401942"/>
            <a:ext cx="624601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buFont typeface="Wingdings" panose="05000000000000000000" pitchFamily="2" charset="2"/>
              <a:buChar char="Ø"/>
            </a:pPr>
            <a:r>
              <a:rPr lang="es-ES" sz="3200" b="1" dirty="0">
                <a:latin typeface="Arial" panose="020B0604020202020204" pitchFamily="34" charset="0"/>
              </a:rPr>
              <a:t>Semánticamente, proviene de latín </a:t>
            </a:r>
            <a:r>
              <a:rPr lang="es-ES" sz="3200" b="1" dirty="0" err="1">
                <a:latin typeface="Arial" panose="020B0604020202020204" pitchFamily="34" charset="0"/>
              </a:rPr>
              <a:t>prospicere</a:t>
            </a:r>
            <a:r>
              <a:rPr lang="es-ES" sz="3200" b="1" dirty="0">
                <a:latin typeface="Arial" panose="020B0604020202020204" pitchFamily="34" charset="0"/>
              </a:rPr>
              <a:t>: </a:t>
            </a:r>
            <a:r>
              <a:rPr lang="es-ES" sz="3200" b="1" i="1" u="sng" dirty="0">
                <a:latin typeface="Arial" panose="020B0604020202020204" pitchFamily="34" charset="0"/>
              </a:rPr>
              <a:t>“ver adelante, ver a lo lejos, ver a todos los lados, a lo largo a lo ancho, tener una visión amplia”</a:t>
            </a:r>
          </a:p>
          <a:p>
            <a:pPr algn="just">
              <a:spcBef>
                <a:spcPct val="50000"/>
              </a:spcBef>
              <a:buFont typeface="Wingdings" panose="05000000000000000000" pitchFamily="2" charset="2"/>
              <a:buChar char="Ø"/>
            </a:pPr>
            <a:r>
              <a:rPr lang="es-ES" sz="3200" b="1" dirty="0">
                <a:latin typeface="Arial" panose="020B0604020202020204" pitchFamily="34" charset="0"/>
              </a:rPr>
              <a:t>Conceptualmente: </a:t>
            </a:r>
            <a:r>
              <a:rPr lang="es-ES" sz="3200" b="1" i="1" u="sng" dirty="0">
                <a:latin typeface="Arial" panose="020B0604020202020204" pitchFamily="34" charset="0"/>
              </a:rPr>
              <a:t>“lo que concierne al porvenir, lo que concierne a la inteligencia cuando está orientada al porvenir”</a:t>
            </a:r>
            <a:r>
              <a:rPr lang="es-ES" sz="3200" dirty="0">
                <a:latin typeface="Arial" panose="020B0604020202020204" pitchFamily="34" charset="0"/>
              </a:rPr>
              <a:t> </a:t>
            </a:r>
            <a:endParaRPr lang="es-ES" sz="3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1" y="108743"/>
            <a:ext cx="5829300" cy="2849563"/>
          </a:xfrm>
          <a:prstGeom prst="rect">
            <a:avLst/>
          </a:prstGeom>
        </p:spPr>
      </p:pic>
      <p:pic>
        <p:nvPicPr>
          <p:cNvPr id="6" name="Picture 2" descr="Resultado de imagen para IMAGENES PROSPECTIVA"/>
          <p:cNvPicPr>
            <a:picLocks noChangeAspect="1" noChangeArrowheads="1"/>
          </p:cNvPicPr>
          <p:nvPr/>
        </p:nvPicPr>
        <p:blipFill rotWithShape="1">
          <a:blip r:embed="rId3">
            <a:extLst>
              <a:ext uri="{28A0092B-C50C-407E-A947-70E740481C1C}">
                <a14:useLocalDpi xmlns:a14="http://schemas.microsoft.com/office/drawing/2010/main" val="0"/>
              </a:ext>
            </a:extLst>
          </a:blip>
          <a:srcRect b="8395"/>
          <a:stretch/>
        </p:blipFill>
        <p:spPr bwMode="auto">
          <a:xfrm>
            <a:off x="6489700" y="2768600"/>
            <a:ext cx="5549899"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214813" y="32051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PE"/>
          </a:p>
        </p:txBody>
      </p:sp>
      <p:sp>
        <p:nvSpPr>
          <p:cNvPr id="23556" name="Text Box 4"/>
          <p:cNvSpPr txBox="1">
            <a:spLocks noChangeArrowheads="1"/>
          </p:cNvSpPr>
          <p:nvPr/>
        </p:nvSpPr>
        <p:spPr bwMode="auto">
          <a:xfrm>
            <a:off x="279400" y="557957"/>
            <a:ext cx="7594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4400" b="1" u="sng" dirty="0" smtClean="0"/>
              <a:t>ACTITUDES FRENTE AL FUTURO</a:t>
            </a:r>
            <a:endParaRPr lang="es-ES" sz="4400" b="1" u="sng" dirty="0"/>
          </a:p>
        </p:txBody>
      </p:sp>
      <p:sp>
        <p:nvSpPr>
          <p:cNvPr id="23557" name="Text Box 5"/>
          <p:cNvSpPr txBox="1">
            <a:spLocks noChangeArrowheads="1"/>
          </p:cNvSpPr>
          <p:nvPr/>
        </p:nvSpPr>
        <p:spPr bwMode="auto">
          <a:xfrm>
            <a:off x="0" y="1917700"/>
            <a:ext cx="12192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s-ES" sz="3200" dirty="0"/>
              <a:t>Frente al </a:t>
            </a:r>
            <a:r>
              <a:rPr lang="es-ES" sz="3200" b="1" dirty="0"/>
              <a:t>futuro</a:t>
            </a:r>
            <a:r>
              <a:rPr lang="es-ES" sz="3200" dirty="0"/>
              <a:t> los hombres tenemos la elección de adoptar </a:t>
            </a:r>
            <a:r>
              <a:rPr lang="es-ES" sz="3200" u="sng" dirty="0"/>
              <a:t>cuatro opciones</a:t>
            </a:r>
            <a:r>
              <a:rPr lang="es-ES" sz="3200" dirty="0"/>
              <a:t>:</a:t>
            </a:r>
          </a:p>
          <a:p>
            <a:pPr algn="just">
              <a:spcBef>
                <a:spcPct val="50000"/>
              </a:spcBef>
              <a:buFont typeface="Wingdings" panose="05000000000000000000" pitchFamily="2" charset="2"/>
              <a:buChar char="Ø"/>
            </a:pPr>
            <a:r>
              <a:rPr lang="es-ES" sz="3200" dirty="0"/>
              <a:t>El </a:t>
            </a:r>
            <a:r>
              <a:rPr lang="es-ES" sz="3200" b="1" dirty="0"/>
              <a:t>avestruz pasivo</a:t>
            </a:r>
            <a:r>
              <a:rPr lang="es-ES" sz="3200" dirty="0"/>
              <a:t> que sufre el cambio.</a:t>
            </a:r>
          </a:p>
          <a:p>
            <a:pPr algn="just">
              <a:spcBef>
                <a:spcPct val="50000"/>
              </a:spcBef>
              <a:buFont typeface="Wingdings" panose="05000000000000000000" pitchFamily="2" charset="2"/>
              <a:buChar char="Ø"/>
            </a:pPr>
            <a:r>
              <a:rPr lang="es-ES" sz="3200" dirty="0"/>
              <a:t>El </a:t>
            </a:r>
            <a:r>
              <a:rPr lang="es-ES" sz="3200" b="1" dirty="0"/>
              <a:t>bombero reactivo</a:t>
            </a:r>
            <a:r>
              <a:rPr lang="es-ES" sz="3200" dirty="0"/>
              <a:t> que se ocupa de combatir el cambio una vez que se ha declarado.</a:t>
            </a:r>
          </a:p>
          <a:p>
            <a:pPr algn="just">
              <a:spcBef>
                <a:spcPct val="50000"/>
              </a:spcBef>
              <a:buFont typeface="Wingdings" panose="05000000000000000000" pitchFamily="2" charset="2"/>
              <a:buChar char="Ø"/>
            </a:pPr>
            <a:r>
              <a:rPr lang="es-ES" sz="3200" dirty="0"/>
              <a:t>El </a:t>
            </a:r>
            <a:r>
              <a:rPr lang="es-ES" sz="3200" b="1" dirty="0"/>
              <a:t>asegurador pre-activo</a:t>
            </a:r>
            <a:r>
              <a:rPr lang="es-ES" sz="3200" dirty="0"/>
              <a:t> que se prepara para los cambios previsibles,</a:t>
            </a:r>
          </a:p>
          <a:p>
            <a:pPr algn="just">
              <a:spcBef>
                <a:spcPct val="50000"/>
              </a:spcBef>
              <a:buFont typeface="Wingdings" panose="05000000000000000000" pitchFamily="2" charset="2"/>
              <a:buChar char="Ø"/>
            </a:pPr>
            <a:r>
              <a:rPr lang="es-ES" sz="3200" dirty="0"/>
              <a:t>El </a:t>
            </a:r>
            <a:r>
              <a:rPr lang="es-ES" sz="3200" b="1" dirty="0"/>
              <a:t>conspirador pro-activo</a:t>
            </a:r>
            <a:r>
              <a:rPr lang="es-ES" sz="3200" dirty="0"/>
              <a:t> que trata de provocar los cambios deseados</a:t>
            </a:r>
            <a:r>
              <a:rPr lang="es-ES" sz="3200" dirty="0" smtClean="0"/>
              <a:t>.</a:t>
            </a:r>
            <a:endParaRPr lang="es-ES" sz="32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215900"/>
            <a:ext cx="3886200" cy="1854200"/>
          </a:xfrm>
          <a:prstGeom prst="rect">
            <a:avLst/>
          </a:prstGeom>
        </p:spPr>
      </p:pic>
    </p:spTree>
    <p:extLst>
      <p:ext uri="{BB962C8B-B14F-4D97-AF65-F5344CB8AC3E}">
        <p14:creationId xmlns:p14="http://schemas.microsoft.com/office/powerpoint/2010/main" val="4144332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22487" t="13041" r="22399" b="12736"/>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5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COMPROMISOS DE GESTION ESCOLAR 2017 IMAGENES"/>
          <p:cNvPicPr>
            <a:picLocks noChangeAspect="1" noChangeArrowheads="1"/>
          </p:cNvPicPr>
          <p:nvPr/>
        </p:nvPicPr>
        <p:blipFill rotWithShape="1">
          <a:blip r:embed="rId2">
            <a:extLst>
              <a:ext uri="{28A0092B-C50C-407E-A947-70E740481C1C}">
                <a14:useLocalDpi xmlns:a14="http://schemas.microsoft.com/office/drawing/2010/main" val="0"/>
              </a:ext>
            </a:extLst>
          </a:blip>
          <a:srcRect b="5359"/>
          <a:stretch/>
        </p:blipFill>
        <p:spPr bwMode="auto">
          <a:xfrm>
            <a:off x="4253346" y="0"/>
            <a:ext cx="7938654" cy="6731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l="24166" t="20060" r="26000" b="-3320"/>
          <a:stretch/>
        </p:blipFill>
        <p:spPr>
          <a:xfrm>
            <a:off x="0" y="533400"/>
            <a:ext cx="4350327" cy="6489700"/>
          </a:xfrm>
          <a:prstGeom prst="rect">
            <a:avLst/>
          </a:prstGeom>
        </p:spPr>
      </p:pic>
      <p:sp>
        <p:nvSpPr>
          <p:cNvPr id="4" name="Rectángulo 3"/>
          <p:cNvSpPr/>
          <p:nvPr/>
        </p:nvSpPr>
        <p:spPr>
          <a:xfrm>
            <a:off x="0" y="0"/>
            <a:ext cx="12192000" cy="707886"/>
          </a:xfrm>
          <a:prstGeom prst="rect">
            <a:avLst/>
          </a:prstGeom>
          <a:solidFill>
            <a:srgbClr val="FFC000"/>
          </a:solidFill>
        </p:spPr>
        <p:txBody>
          <a:bodyPr wrap="square">
            <a:spAutoFit/>
          </a:bodyPr>
          <a:lstStyle/>
          <a:p>
            <a:pPr algn="ctr"/>
            <a:r>
              <a:rPr lang="es-PE" sz="4000" b="1" dirty="0" smtClean="0">
                <a:solidFill>
                  <a:schemeClr val="tx2">
                    <a:lumMod val="50000"/>
                  </a:schemeClr>
                </a:solidFill>
              </a:rPr>
              <a:t>COMPROMISOS DE GESTIÓN ESCOLAR</a:t>
            </a:r>
            <a:endParaRPr lang="es-PE" sz="4000" b="1" dirty="0">
              <a:solidFill>
                <a:schemeClr val="tx2">
                  <a:lumMod val="50000"/>
                </a:schemeClr>
              </a:solidFill>
            </a:endParaRPr>
          </a:p>
        </p:txBody>
      </p:sp>
      <p:pic>
        <p:nvPicPr>
          <p:cNvPr id="5" name="Picture 6" descr="https://tecnologias-educativas-ugelp.wikispaces.com/file/view/logo_ugelp.JPG/162977627/229x288/logo_ugel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0350" y="707886"/>
            <a:ext cx="5016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4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750" t="23482" r="29583" b="11037"/>
          <a:stretch/>
        </p:blipFill>
        <p:spPr>
          <a:xfrm>
            <a:off x="0" y="0"/>
            <a:ext cx="12192000" cy="6858000"/>
          </a:xfrm>
          <a:prstGeom prst="rect">
            <a:avLst/>
          </a:prstGeom>
        </p:spPr>
      </p:pic>
    </p:spTree>
    <p:extLst>
      <p:ext uri="{BB962C8B-B14F-4D97-AF65-F5344CB8AC3E}">
        <p14:creationId xmlns:p14="http://schemas.microsoft.com/office/powerpoint/2010/main" val="3533398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6250" y="281821"/>
            <a:ext cx="10934700" cy="472281"/>
          </a:xfrm>
        </p:spPr>
        <p:txBody>
          <a:bodyPr>
            <a:noAutofit/>
          </a:bodyPr>
          <a:lstStyle/>
          <a:p>
            <a:pPr algn="ctr"/>
            <a:r>
              <a:rPr lang="es-PE" sz="5400" b="1" dirty="0" smtClean="0">
                <a:solidFill>
                  <a:srgbClr val="FF0000"/>
                </a:solidFill>
              </a:rPr>
              <a:t>ACCIONES COMPLEMENTARIAS</a:t>
            </a:r>
            <a:endParaRPr lang="es-PE" sz="5400" b="1" dirty="0">
              <a:solidFill>
                <a:srgbClr val="FF0000"/>
              </a:solidFill>
            </a:endParaRPr>
          </a:p>
        </p:txBody>
      </p:sp>
      <p:pic>
        <p:nvPicPr>
          <p:cNvPr id="5" name="Imagen 4"/>
          <p:cNvPicPr>
            <a:picLocks noChangeAspect="1"/>
          </p:cNvPicPr>
          <p:nvPr/>
        </p:nvPicPr>
        <p:blipFill rotWithShape="1">
          <a:blip r:embed="rId2"/>
          <a:srcRect l="39167" t="33110" r="37250" b="39631"/>
          <a:stretch/>
        </p:blipFill>
        <p:spPr>
          <a:xfrm>
            <a:off x="1384300" y="1193800"/>
            <a:ext cx="8915400" cy="5270500"/>
          </a:xfrm>
          <a:prstGeom prst="rect">
            <a:avLst/>
          </a:prstGeom>
        </p:spPr>
      </p:pic>
      <p:sp>
        <p:nvSpPr>
          <p:cNvPr id="6" name="Rectángulo 5"/>
          <p:cNvSpPr/>
          <p:nvPr/>
        </p:nvSpPr>
        <p:spPr>
          <a:xfrm>
            <a:off x="5155691" y="2209452"/>
            <a:ext cx="5296409" cy="830997"/>
          </a:xfrm>
          <a:prstGeom prst="rect">
            <a:avLst/>
          </a:prstGeom>
        </p:spPr>
        <p:txBody>
          <a:bodyPr wrap="square">
            <a:spAutoFit/>
          </a:bodyPr>
          <a:lstStyle/>
          <a:p>
            <a:pPr lvl="0" algn="ctr" eaLnBrk="0" fontAlgn="base" hangingPunct="0">
              <a:spcBef>
                <a:spcPct val="0"/>
              </a:spcBef>
              <a:spcAft>
                <a:spcPct val="0"/>
              </a:spcAft>
            </a:pPr>
            <a:r>
              <a:rPr lang="es-PE" sz="2400" b="1" dirty="0">
                <a:solidFill>
                  <a:srgbClr val="C00000"/>
                </a:solidFill>
                <a:latin typeface="Pristina" panose="03060402040406080204" pitchFamily="66" charset="0"/>
              </a:rPr>
              <a:t>“…Ser hoy, mejor que ayer y mañana, mejor que hoy…”</a:t>
            </a:r>
            <a:endParaRPr lang="es-PE" sz="2400" b="1" dirty="0">
              <a:solidFill>
                <a:srgbClr val="C00000"/>
              </a:solidFill>
            </a:endParaRPr>
          </a:p>
        </p:txBody>
      </p:sp>
      <p:sp>
        <p:nvSpPr>
          <p:cNvPr id="7" name="Rectángulo 6"/>
          <p:cNvSpPr/>
          <p:nvPr/>
        </p:nvSpPr>
        <p:spPr>
          <a:xfrm>
            <a:off x="7651495" y="4521543"/>
            <a:ext cx="4375405" cy="461665"/>
          </a:xfrm>
          <a:prstGeom prst="rect">
            <a:avLst/>
          </a:prstGeom>
        </p:spPr>
        <p:txBody>
          <a:bodyPr wrap="square">
            <a:spAutoFit/>
          </a:bodyPr>
          <a:lstStyle/>
          <a:p>
            <a:pPr lvl="0" algn="ctr" eaLnBrk="0" fontAlgn="base" hangingPunct="0">
              <a:spcBef>
                <a:spcPct val="0"/>
              </a:spcBef>
              <a:spcAft>
                <a:spcPct val="0"/>
              </a:spcAft>
            </a:pPr>
            <a:r>
              <a:rPr lang="es-PE" sz="2400" b="1" dirty="0" smtClean="0">
                <a:solidFill>
                  <a:srgbClr val="C00000"/>
                </a:solidFill>
                <a:latin typeface="Pristina" panose="03060402040406080204" pitchFamily="66" charset="0"/>
              </a:rPr>
              <a:t>“Innovando Gestión y Liderazgo”</a:t>
            </a:r>
            <a:endParaRPr lang="es-PE" sz="2400" b="1" dirty="0">
              <a:solidFill>
                <a:srgbClr val="C00000"/>
              </a:solidFill>
            </a:endParaRPr>
          </a:p>
        </p:txBody>
      </p:sp>
      <p:sp>
        <p:nvSpPr>
          <p:cNvPr id="8" name="Rectángulo 7"/>
          <p:cNvSpPr/>
          <p:nvPr/>
        </p:nvSpPr>
        <p:spPr>
          <a:xfrm>
            <a:off x="215900" y="1276344"/>
            <a:ext cx="5296409" cy="461665"/>
          </a:xfrm>
          <a:prstGeom prst="rect">
            <a:avLst/>
          </a:prstGeom>
        </p:spPr>
        <p:txBody>
          <a:bodyPr wrap="square">
            <a:spAutoFit/>
          </a:bodyPr>
          <a:lstStyle/>
          <a:p>
            <a:pPr lvl="0" algn="ctr" eaLnBrk="0" fontAlgn="base" hangingPunct="0">
              <a:spcBef>
                <a:spcPct val="0"/>
              </a:spcBef>
              <a:spcAft>
                <a:spcPct val="0"/>
              </a:spcAft>
            </a:pPr>
            <a:r>
              <a:rPr lang="es-PE" sz="2400" b="1" dirty="0" smtClean="0">
                <a:solidFill>
                  <a:srgbClr val="C00000"/>
                </a:solidFill>
                <a:latin typeface="Pristina" panose="03060402040406080204" pitchFamily="66" charset="0"/>
              </a:rPr>
              <a:t>“Año del buen Servicio al Ciudadano”</a:t>
            </a:r>
            <a:endParaRPr lang="es-PE" sz="2400" b="1" dirty="0">
              <a:solidFill>
                <a:srgbClr val="C00000"/>
              </a:solidFill>
            </a:endParaRPr>
          </a:p>
        </p:txBody>
      </p:sp>
    </p:spTree>
    <p:extLst>
      <p:ext uri="{BB962C8B-B14F-4D97-AF65-F5344CB8AC3E}">
        <p14:creationId xmlns:p14="http://schemas.microsoft.com/office/powerpoint/2010/main" val="16103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161925"/>
            <a:ext cx="11037195" cy="1325563"/>
          </a:xfrm>
        </p:spPr>
        <p:txBody>
          <a:bodyPr/>
          <a:lstStyle/>
          <a:p>
            <a:pPr algn="ctr"/>
            <a:r>
              <a:rPr lang="es-PE" b="1" dirty="0" smtClean="0"/>
              <a:t>¿Qué piensa la ciudadanía del director como empleado púbico?</a:t>
            </a:r>
            <a:endParaRPr lang="es-PE" b="1" dirty="0"/>
          </a:p>
        </p:txBody>
      </p:sp>
      <p:pic>
        <p:nvPicPr>
          <p:cNvPr id="4" name="Picture 2" descr="VALOR PÚBLICO     • “El valor público se refiere al valor creado por       el Estado a través de servicios, leyes,       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65" t="10624" r="7165" b="8083"/>
          <a:stretch/>
        </p:blipFill>
        <p:spPr bwMode="auto">
          <a:xfrm>
            <a:off x="0" y="1371600"/>
            <a:ext cx="1219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794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7500" t="27044" r="26750" b="20378"/>
          <a:stretch/>
        </p:blipFill>
        <p:spPr>
          <a:xfrm>
            <a:off x="0" y="0"/>
            <a:ext cx="12090400" cy="685800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00" y="3390900"/>
            <a:ext cx="6032501" cy="3467100"/>
          </a:xfrm>
          <a:prstGeom prst="rect">
            <a:avLst/>
          </a:prstGeom>
        </p:spPr>
      </p:pic>
    </p:spTree>
    <p:extLst>
      <p:ext uri="{BB962C8B-B14F-4D97-AF65-F5344CB8AC3E}">
        <p14:creationId xmlns:p14="http://schemas.microsoft.com/office/powerpoint/2010/main" val="3945159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1" y="350875"/>
            <a:ext cx="11153554" cy="650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1 Título"/>
          <p:cNvSpPr>
            <a:spLocks noGrp="1"/>
          </p:cNvSpPr>
          <p:nvPr>
            <p:ph type="title"/>
          </p:nvPr>
        </p:nvSpPr>
        <p:spPr>
          <a:xfrm>
            <a:off x="855757" y="0"/>
            <a:ext cx="10377704" cy="696913"/>
          </a:xfrm>
        </p:spPr>
        <p:txBody>
          <a:bodyPr>
            <a:normAutofit fontScale="90000"/>
          </a:bodyPr>
          <a:lstStyle/>
          <a:p>
            <a:r>
              <a:rPr lang="es-ES" altLang="es-PE" dirty="0" smtClean="0">
                <a:solidFill>
                  <a:srgbClr val="FF0000"/>
                </a:solidFill>
              </a:rPr>
              <a:t>ARQUITECTURA DE LA INFRAESTRUCTURA </a:t>
            </a:r>
            <a:r>
              <a:rPr lang="es-ES" altLang="es-PE" dirty="0" err="1" smtClean="0">
                <a:solidFill>
                  <a:srgbClr val="FF0000"/>
                </a:solidFill>
              </a:rPr>
              <a:t>UGEL</a:t>
            </a:r>
            <a:r>
              <a:rPr lang="es-ES" altLang="es-PE" dirty="0" smtClean="0">
                <a:solidFill>
                  <a:srgbClr val="FF0000"/>
                </a:solidFill>
              </a:rPr>
              <a:t> </a:t>
            </a:r>
            <a:r>
              <a:rPr lang="es-ES" altLang="es-PE" dirty="0">
                <a:solidFill>
                  <a:srgbClr val="FF0000"/>
                </a:solidFill>
              </a:rPr>
              <a:t>P</a:t>
            </a:r>
            <a:endParaRPr lang="es-ES" altLang="es-PE" dirty="0" smtClean="0">
              <a:solidFill>
                <a:srgbClr val="FF0000"/>
              </a:solidFill>
            </a:endParaRPr>
          </a:p>
        </p:txBody>
      </p:sp>
      <p:sp>
        <p:nvSpPr>
          <p:cNvPr id="4" name="1 Título"/>
          <p:cNvSpPr txBox="1">
            <a:spLocks/>
          </p:cNvSpPr>
          <p:nvPr/>
        </p:nvSpPr>
        <p:spPr bwMode="auto">
          <a:xfrm>
            <a:off x="2024063" y="1785938"/>
            <a:ext cx="8229600" cy="4286250"/>
          </a:xfrm>
          <a:prstGeom prst="rect">
            <a:avLst/>
          </a:prstGeom>
          <a:noFill/>
          <a:ln w="9525">
            <a:noFill/>
            <a:miter lim="800000"/>
            <a:headEnd/>
            <a:tailEnd/>
          </a:ln>
        </p:spPr>
        <p:txBody>
          <a:bodyPr lIns="91407" tIns="45705" rIns="91407" bIns="45705" anchor="ctr"/>
          <a:lstStyle/>
          <a:p>
            <a:pPr algn="ctr">
              <a:defRPr/>
            </a:pPr>
            <a:endParaRPr lang="es-ES" sz="3100" b="1" dirty="0">
              <a:solidFill>
                <a:srgbClr val="FF0000"/>
              </a:solidFill>
              <a:latin typeface="+mj-lt"/>
              <a:ea typeface="+mj-ea"/>
              <a:cs typeface="+mj-cs"/>
            </a:endParaRPr>
          </a:p>
        </p:txBody>
      </p:sp>
    </p:spTree>
    <p:extLst>
      <p:ext uri="{BB962C8B-B14F-4D97-AF65-F5344CB8AC3E}">
        <p14:creationId xmlns:p14="http://schemas.microsoft.com/office/powerpoint/2010/main" val="76076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7583" t="11482" r="39000" b="5852"/>
          <a:stretch/>
        </p:blipFill>
        <p:spPr>
          <a:xfrm>
            <a:off x="0" y="0"/>
            <a:ext cx="6413500" cy="6858000"/>
          </a:xfrm>
          <a:prstGeom prst="rect">
            <a:avLst/>
          </a:prstGeom>
        </p:spPr>
      </p:pic>
      <p:pic>
        <p:nvPicPr>
          <p:cNvPr id="3" name="Imagen 2"/>
          <p:cNvPicPr>
            <a:picLocks noChangeAspect="1"/>
          </p:cNvPicPr>
          <p:nvPr/>
        </p:nvPicPr>
        <p:blipFill rotWithShape="1">
          <a:blip r:embed="rId3"/>
          <a:srcRect l="10999" t="29481" r="45251" b="11482"/>
          <a:stretch/>
        </p:blipFill>
        <p:spPr>
          <a:xfrm>
            <a:off x="6413500" y="0"/>
            <a:ext cx="5778500" cy="6858000"/>
          </a:xfrm>
          <a:prstGeom prst="rect">
            <a:avLst/>
          </a:prstGeom>
        </p:spPr>
      </p:pic>
    </p:spTree>
    <p:extLst>
      <p:ext uri="{BB962C8B-B14F-4D97-AF65-F5344CB8AC3E}">
        <p14:creationId xmlns:p14="http://schemas.microsoft.com/office/powerpoint/2010/main" val="781275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666" t="29556" r="44834" b="15926"/>
          <a:stretch/>
        </p:blipFill>
        <p:spPr>
          <a:xfrm>
            <a:off x="0" y="0"/>
            <a:ext cx="12192000" cy="6858000"/>
          </a:xfrm>
          <a:prstGeom prst="rect">
            <a:avLst/>
          </a:prstGeom>
        </p:spPr>
      </p:pic>
    </p:spTree>
    <p:extLst>
      <p:ext uri="{BB962C8B-B14F-4D97-AF65-F5344CB8AC3E}">
        <p14:creationId xmlns:p14="http://schemas.microsoft.com/office/powerpoint/2010/main" val="1724892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8135" y="3756564"/>
            <a:ext cx="10477498" cy="1046440"/>
          </a:xfrm>
          <a:prstGeom prst="rect">
            <a:avLst/>
          </a:prstGeom>
          <a:solidFill>
            <a:schemeClr val="accent6">
              <a:lumMod val="75000"/>
            </a:schemeClr>
          </a:solidFill>
        </p:spPr>
        <p:txBody>
          <a:bodyPr wrap="square">
            <a:spAutoFit/>
          </a:bodyPr>
          <a:lstStyle/>
          <a:p>
            <a:endParaRPr lang="es-PE" sz="14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s-PE" sz="4800" b="1" dirty="0" smtClean="0">
                <a:solidFill>
                  <a:srgbClr val="CC0000"/>
                </a:solidFill>
                <a:latin typeface="Bernard MT Condensed" panose="02050806060905020404" pitchFamily="18" charset="0"/>
                <a:ea typeface="Calibri" panose="020F0502020204030204" pitchFamily="34" charset="0"/>
                <a:cs typeface="Times New Roman" panose="02020603050405020304" pitchFamily="18" charset="0"/>
              </a:rPr>
              <a:t>MUCHAS GRACIAS A TODOS Y TODAS</a:t>
            </a:r>
          </a:p>
        </p:txBody>
      </p:sp>
      <p:pic>
        <p:nvPicPr>
          <p:cNvPr id="5" name="Picture 2" descr="https://tse4.mm.bing.net/th?id=OIP.M8358aadea29460f4a145ac1986104b2co0&amp;pid=15.1&amp;P=0&amp;w=232&amp;h=175"/>
          <p:cNvPicPr>
            <a:picLocks noChangeAspect="1" noChangeArrowheads="1"/>
          </p:cNvPicPr>
          <p:nvPr/>
        </p:nvPicPr>
        <p:blipFill rotWithShape="1">
          <a:blip r:embed="rId3">
            <a:extLst>
              <a:ext uri="{28A0092B-C50C-407E-A947-70E740481C1C}">
                <a14:useLocalDpi xmlns:a14="http://schemas.microsoft.com/office/drawing/2010/main" val="0"/>
              </a:ext>
            </a:extLst>
          </a:blip>
          <a:srcRect l="34595" t="47221" r="32473" b="13481"/>
          <a:stretch/>
        </p:blipFill>
        <p:spPr bwMode="auto">
          <a:xfrm>
            <a:off x="2924356" y="172528"/>
            <a:ext cx="5693434" cy="35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34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7800" y="1606257"/>
            <a:ext cx="6438900" cy="1938992"/>
          </a:xfrm>
          <a:prstGeom prst="rect">
            <a:avLst/>
          </a:prstGeom>
          <a:noFill/>
          <a:ln w="9525">
            <a:noFill/>
            <a:miter lim="800000"/>
            <a:headEnd/>
            <a:tailEnd/>
          </a:ln>
        </p:spPr>
        <p:txBody>
          <a:bodyPr wrap="square">
            <a:spAutoFit/>
          </a:bodyPr>
          <a:lstStyle/>
          <a:p>
            <a:pPr algn="just">
              <a:spcBef>
                <a:spcPct val="50000"/>
              </a:spcBef>
            </a:pPr>
            <a:r>
              <a:rPr lang="es-ES" sz="4000" b="1" dirty="0">
                <a:solidFill>
                  <a:srgbClr val="FF0000"/>
                </a:solidFill>
                <a:latin typeface="Arial" panose="020B0604020202020204" pitchFamily="34" charset="0"/>
                <a:cs typeface="Arial" panose="020B0604020202020204" pitchFamily="34" charset="0"/>
              </a:rPr>
              <a:t>F</a:t>
            </a:r>
            <a:r>
              <a:rPr lang="es-ES" sz="4000" b="1" dirty="0" smtClean="0">
                <a:solidFill>
                  <a:srgbClr val="FF0000"/>
                </a:solidFill>
                <a:latin typeface="Arial" panose="020B0604020202020204" pitchFamily="34" charset="0"/>
                <a:cs typeface="Arial" panose="020B0604020202020204" pitchFamily="34" charset="0"/>
              </a:rPr>
              <a:t>alta </a:t>
            </a:r>
            <a:r>
              <a:rPr lang="es-ES" sz="4000" b="1" dirty="0">
                <a:solidFill>
                  <a:srgbClr val="FF0000"/>
                </a:solidFill>
                <a:latin typeface="Arial" panose="020B0604020202020204" pitchFamily="34" charset="0"/>
                <a:cs typeface="Arial" panose="020B0604020202020204" pitchFamily="34" charset="0"/>
              </a:rPr>
              <a:t>de leyes o desprecio por las leyes</a:t>
            </a:r>
            <a:r>
              <a:rPr lang="es-ES" sz="4000" b="1" dirty="0" smtClean="0">
                <a:solidFill>
                  <a:srgbClr val="4B443F"/>
                </a:solidFill>
                <a:latin typeface="Arial" panose="020B0604020202020204" pitchFamily="34" charset="0"/>
                <a:cs typeface="Arial" panose="020B0604020202020204" pitchFamily="34" charset="0"/>
              </a:rPr>
              <a:t>. </a:t>
            </a:r>
            <a:r>
              <a:rPr lang="es-PE" altLang="es-AR" sz="4000" b="1" dirty="0" smtClean="0">
                <a:solidFill>
                  <a:srgbClr val="FF0000"/>
                </a:solidFill>
                <a:latin typeface="Arial" pitchFamily="34" charset="0"/>
              </a:rPr>
              <a:t>Ausencia</a:t>
            </a:r>
            <a:r>
              <a:rPr lang="en-US" altLang="es-AR" sz="4000" b="1" dirty="0" smtClean="0">
                <a:solidFill>
                  <a:srgbClr val="FF0000"/>
                </a:solidFill>
                <a:latin typeface="Arial" pitchFamily="34" charset="0"/>
              </a:rPr>
              <a:t> </a:t>
            </a:r>
            <a:r>
              <a:rPr lang="en-US" altLang="es-AR" sz="4000" b="1" dirty="0">
                <a:solidFill>
                  <a:srgbClr val="FF0000"/>
                </a:solidFill>
                <a:latin typeface="Arial" pitchFamily="34" charset="0"/>
              </a:rPr>
              <a:t>de ley</a:t>
            </a:r>
            <a:r>
              <a:rPr lang="en-US" altLang="es-AR" sz="4000" b="1" dirty="0" smtClean="0">
                <a:solidFill>
                  <a:srgbClr val="FF0000"/>
                </a:solidFill>
                <a:latin typeface="Arial" pitchFamily="34" charset="0"/>
              </a:rPr>
              <a:t>.</a:t>
            </a:r>
            <a:endParaRPr lang="en-US" altLang="es-AR" sz="4000" b="1" dirty="0">
              <a:solidFill>
                <a:srgbClr val="FF0000"/>
              </a:solidFill>
              <a:latin typeface="Arial" pitchFamily="34" charset="0"/>
            </a:endParaRPr>
          </a:p>
        </p:txBody>
      </p:sp>
      <p:sp>
        <p:nvSpPr>
          <p:cNvPr id="3" name="Rectángulo 2"/>
          <p:cNvSpPr/>
          <p:nvPr/>
        </p:nvSpPr>
        <p:spPr>
          <a:xfrm>
            <a:off x="1600200" y="347960"/>
            <a:ext cx="4178300" cy="1107996"/>
          </a:xfrm>
          <a:prstGeom prst="rect">
            <a:avLst/>
          </a:prstGeom>
        </p:spPr>
        <p:txBody>
          <a:bodyPr wrap="square">
            <a:spAutoFit/>
          </a:bodyPr>
          <a:lstStyle/>
          <a:p>
            <a:pPr algn="just">
              <a:spcBef>
                <a:spcPct val="50000"/>
              </a:spcBef>
            </a:pPr>
            <a:r>
              <a:rPr lang="es-PE" altLang="es-AR" sz="6600" b="1" dirty="0" smtClean="0">
                <a:latin typeface="Arial" pitchFamily="34" charset="0"/>
              </a:rPr>
              <a:t>ANOMIA</a:t>
            </a:r>
            <a:endParaRPr lang="en-US" altLang="es-AR" sz="6600" b="1" dirty="0">
              <a:latin typeface="Arial" pitchFamily="34" charset="0"/>
            </a:endParaRPr>
          </a:p>
        </p:txBody>
      </p:sp>
      <p:sp>
        <p:nvSpPr>
          <p:cNvPr id="6" name="Rectángulo 5"/>
          <p:cNvSpPr/>
          <p:nvPr/>
        </p:nvSpPr>
        <p:spPr>
          <a:xfrm>
            <a:off x="177800" y="3860651"/>
            <a:ext cx="6565901" cy="2554545"/>
          </a:xfrm>
          <a:prstGeom prst="rect">
            <a:avLst/>
          </a:prstGeom>
        </p:spPr>
        <p:txBody>
          <a:bodyPr wrap="square">
            <a:spAutoFit/>
          </a:bodyPr>
          <a:lstStyle/>
          <a:p>
            <a:pPr algn="just"/>
            <a:r>
              <a:rPr lang="en-US" altLang="es-AR" sz="3200" b="1" dirty="0" smtClean="0">
                <a:latin typeface="Arial" pitchFamily="34" charset="0"/>
              </a:rPr>
              <a:t>En </a:t>
            </a:r>
            <a:r>
              <a:rPr lang="en-US" altLang="es-AR" sz="3200" b="1" dirty="0">
                <a:latin typeface="Arial" pitchFamily="34" charset="0"/>
              </a:rPr>
              <a:t>psicología y </a:t>
            </a:r>
            <a:r>
              <a:rPr lang="en-US" altLang="es-AR" sz="3200" b="1" dirty="0" err="1">
                <a:latin typeface="Arial" pitchFamily="34" charset="0"/>
              </a:rPr>
              <a:t>sociología</a:t>
            </a:r>
            <a:r>
              <a:rPr lang="en-US" altLang="es-AR" sz="3200" b="1" dirty="0">
                <a:latin typeface="Arial" pitchFamily="34" charset="0"/>
              </a:rPr>
              <a:t>, </a:t>
            </a:r>
            <a:r>
              <a:rPr lang="es-PE" altLang="es-AR" sz="3200" b="1" dirty="0" smtClean="0">
                <a:latin typeface="Arial" pitchFamily="34" charset="0"/>
              </a:rPr>
              <a:t>conjunto</a:t>
            </a:r>
            <a:r>
              <a:rPr lang="en-US" altLang="es-AR" sz="3200" b="1" dirty="0" smtClean="0">
                <a:latin typeface="Arial" pitchFamily="34" charset="0"/>
              </a:rPr>
              <a:t> </a:t>
            </a:r>
            <a:r>
              <a:rPr lang="en-US" altLang="es-AR" sz="3200" b="1" dirty="0">
                <a:latin typeface="Arial" pitchFamily="34" charset="0"/>
              </a:rPr>
              <a:t>de </a:t>
            </a:r>
            <a:r>
              <a:rPr lang="es-PE" altLang="es-AR" sz="3200" b="1" dirty="0" smtClean="0">
                <a:latin typeface="Arial" pitchFamily="34" charset="0"/>
              </a:rPr>
              <a:t>situaciones</a:t>
            </a:r>
            <a:r>
              <a:rPr lang="en-US" altLang="es-AR" sz="3200" b="1" dirty="0" smtClean="0">
                <a:latin typeface="Arial" pitchFamily="34" charset="0"/>
              </a:rPr>
              <a:t> </a:t>
            </a:r>
            <a:r>
              <a:rPr lang="en-US" altLang="es-AR" sz="3200" b="1" dirty="0" err="1">
                <a:latin typeface="Arial" pitchFamily="34" charset="0"/>
              </a:rPr>
              <a:t>que</a:t>
            </a:r>
            <a:r>
              <a:rPr lang="en-US" altLang="es-AR" sz="3200" b="1" dirty="0">
                <a:latin typeface="Arial" pitchFamily="34" charset="0"/>
              </a:rPr>
              <a:t> </a:t>
            </a:r>
            <a:r>
              <a:rPr lang="en-US" altLang="es-AR" sz="3200" b="1" dirty="0" err="1">
                <a:latin typeface="Arial" pitchFamily="34" charset="0"/>
              </a:rPr>
              <a:t>derivan</a:t>
            </a:r>
            <a:r>
              <a:rPr lang="en-US" altLang="es-AR" sz="3200" b="1" dirty="0">
                <a:latin typeface="Arial" pitchFamily="34" charset="0"/>
              </a:rPr>
              <a:t> de la </a:t>
            </a:r>
            <a:r>
              <a:rPr lang="en-US" altLang="es-AR" sz="3200" b="1" dirty="0" err="1">
                <a:latin typeface="Arial" pitchFamily="34" charset="0"/>
              </a:rPr>
              <a:t>carencia</a:t>
            </a:r>
            <a:r>
              <a:rPr lang="en-US" altLang="es-AR" sz="3200" b="1" dirty="0">
                <a:latin typeface="Arial" pitchFamily="34" charset="0"/>
              </a:rPr>
              <a:t> de </a:t>
            </a:r>
            <a:r>
              <a:rPr lang="en-US" altLang="es-AR" sz="3200" b="1" dirty="0" err="1">
                <a:latin typeface="Arial" pitchFamily="34" charset="0"/>
              </a:rPr>
              <a:t>normas</a:t>
            </a:r>
            <a:r>
              <a:rPr lang="en-US" altLang="es-AR" sz="3200" b="1" dirty="0">
                <a:latin typeface="Arial" pitchFamily="34" charset="0"/>
              </a:rPr>
              <a:t> </a:t>
            </a:r>
            <a:r>
              <a:rPr lang="en-US" altLang="es-AR" sz="3200" b="1" dirty="0" err="1">
                <a:latin typeface="Arial" pitchFamily="34" charset="0"/>
              </a:rPr>
              <a:t>sociales</a:t>
            </a:r>
            <a:r>
              <a:rPr lang="en-US" altLang="es-AR" sz="3200" b="1" dirty="0">
                <a:latin typeface="Arial" pitchFamily="34" charset="0"/>
              </a:rPr>
              <a:t> o de </a:t>
            </a:r>
            <a:r>
              <a:rPr lang="en-US" altLang="es-AR" sz="3200" b="1" dirty="0" err="1">
                <a:latin typeface="Arial" pitchFamily="34" charset="0"/>
              </a:rPr>
              <a:t>su</a:t>
            </a:r>
            <a:r>
              <a:rPr lang="en-US" altLang="es-AR" sz="3200" b="1" dirty="0">
                <a:latin typeface="Arial" pitchFamily="34" charset="0"/>
              </a:rPr>
              <a:t> </a:t>
            </a:r>
            <a:r>
              <a:rPr lang="en-US" altLang="es-AR" sz="3200" b="1" dirty="0" err="1">
                <a:latin typeface="Arial" pitchFamily="34" charset="0"/>
              </a:rPr>
              <a:t>degradación</a:t>
            </a:r>
            <a:endParaRPr lang="es-PE" sz="3200" dirty="0"/>
          </a:p>
        </p:txBody>
      </p:sp>
      <p:pic>
        <p:nvPicPr>
          <p:cNvPr id="7"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101600"/>
            <a:ext cx="5448299" cy="644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3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2285" y="120134"/>
            <a:ext cx="2265364" cy="707886"/>
          </a:xfrm>
          <a:prstGeom prst="rect">
            <a:avLst/>
          </a:prstGeom>
        </p:spPr>
        <p:txBody>
          <a:bodyPr wrap="none">
            <a:spAutoFit/>
          </a:bodyPr>
          <a:lstStyle/>
          <a:p>
            <a:pPr algn="just">
              <a:spcBef>
                <a:spcPct val="50000"/>
              </a:spcBef>
            </a:pPr>
            <a:r>
              <a:rPr lang="es-PE" altLang="es-AR" sz="4000" b="1" dirty="0" smtClean="0">
                <a:latin typeface="Arial" pitchFamily="34" charset="0"/>
              </a:rPr>
              <a:t>ANOMIA</a:t>
            </a:r>
            <a:endParaRPr lang="en-US" altLang="es-AR" sz="4000" b="1" dirty="0">
              <a:latin typeface="Arial" pitchFamily="34" charset="0"/>
            </a:endParaRPr>
          </a:p>
        </p:txBody>
      </p:sp>
      <p:pic>
        <p:nvPicPr>
          <p:cNvPr id="8194" name="Picture 2" descr="Resultado de imagen para imagenes ano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378200"/>
            <a:ext cx="5664200" cy="3437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8600"/>
            <a:ext cx="6248399" cy="4787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IMAGENES SOBRE ANO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0"/>
            <a:ext cx="5943601"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92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686300"/>
            <a:ext cx="600075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446" y="1192431"/>
            <a:ext cx="6606253" cy="3539430"/>
          </a:xfrm>
          <a:prstGeom prst="rect">
            <a:avLst/>
          </a:prstGeom>
        </p:spPr>
        <p:txBody>
          <a:bodyPr wrap="square">
            <a:spAutoFit/>
          </a:bodyPr>
          <a:lstStyle/>
          <a:p>
            <a:pPr algn="just"/>
            <a:r>
              <a:rPr lang="es-ES" sz="3200" b="1" dirty="0">
                <a:solidFill>
                  <a:srgbClr val="333333"/>
                </a:solidFill>
                <a:latin typeface="Arial" panose="020B0604020202020204" pitchFamily="34" charset="0"/>
              </a:rPr>
              <a:t>La gestión pública es una especialidad que se enfoca en la correcta y eficiente administración de los recursos del Estado, a fin de satisfacer las necesidades de la ciudadanía e impulsar el desarrollo del país.</a:t>
            </a:r>
            <a:endParaRPr lang="es-PE" sz="3200" b="1" dirty="0"/>
          </a:p>
        </p:txBody>
      </p:sp>
      <p:sp>
        <p:nvSpPr>
          <p:cNvPr id="3" name="Rectángulo 2"/>
          <p:cNvSpPr/>
          <p:nvPr/>
        </p:nvSpPr>
        <p:spPr>
          <a:xfrm>
            <a:off x="95250" y="361434"/>
            <a:ext cx="6011197" cy="830997"/>
          </a:xfrm>
          <a:prstGeom prst="rect">
            <a:avLst/>
          </a:prstGeom>
        </p:spPr>
        <p:txBody>
          <a:bodyPr wrap="none">
            <a:spAutoFit/>
          </a:bodyPr>
          <a:lstStyle/>
          <a:p>
            <a:r>
              <a:rPr lang="es-ES" sz="4800" b="1" dirty="0" smtClean="0">
                <a:solidFill>
                  <a:srgbClr val="333333"/>
                </a:solidFill>
                <a:latin typeface="Arial" panose="020B0604020202020204" pitchFamily="34" charset="0"/>
              </a:rPr>
              <a:t>GESTIÓN PÚBLICA </a:t>
            </a:r>
            <a:endParaRPr lang="es-PE" sz="4800" dirty="0"/>
          </a:p>
        </p:txBody>
      </p:sp>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503" y="139700"/>
            <a:ext cx="5490497" cy="659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77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62484" y="657504"/>
            <a:ext cx="7272808" cy="1202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cap="small" dirty="0" smtClean="0">
                <a:solidFill>
                  <a:srgbClr val="C00000"/>
                </a:solidFill>
                <a:ea typeface="+mj-ea"/>
                <a:cs typeface="+mj-cs"/>
              </a:rPr>
              <a:t>¿Qué </a:t>
            </a:r>
            <a:r>
              <a:rPr lang="es-PE" sz="3600" b="1" cap="small" dirty="0">
                <a:solidFill>
                  <a:srgbClr val="C00000"/>
                </a:solidFill>
                <a:ea typeface="+mj-ea"/>
                <a:cs typeface="+mj-cs"/>
              </a:rPr>
              <a:t>es la modernización de la gestión pública? </a:t>
            </a:r>
          </a:p>
        </p:txBody>
      </p:sp>
      <p:sp>
        <p:nvSpPr>
          <p:cNvPr id="2" name="1 CuadroTexto"/>
          <p:cNvSpPr txBox="1"/>
          <p:nvPr/>
        </p:nvSpPr>
        <p:spPr>
          <a:xfrm>
            <a:off x="355600" y="1725492"/>
            <a:ext cx="11836400" cy="4524315"/>
          </a:xfrm>
          <a:prstGeom prst="rect">
            <a:avLst/>
          </a:prstGeom>
          <a:noFill/>
        </p:spPr>
        <p:txBody>
          <a:bodyPr wrap="square" rtlCol="0">
            <a:spAutoFit/>
          </a:bodyPr>
          <a:lstStyle/>
          <a:p>
            <a:pPr algn="just"/>
            <a:r>
              <a:rPr lang="es-PE" sz="3600" dirty="0"/>
              <a:t>Es un proceso que busca un </a:t>
            </a:r>
            <a:r>
              <a:rPr lang="es-PE" sz="3600" b="1" dirty="0"/>
              <a:t>Estado moderno </a:t>
            </a:r>
            <a:r>
              <a:rPr lang="es-PE" sz="3600" dirty="0"/>
              <a:t>capaz de garantizar a todos los ciudadanos el creciente acceso a bienes y servicios públicos de calidad, de manera equitativa, oportuna y pertinente, permitiendo así reducir las brechas sociales y económicas existentes como resultado de un crecimiento desigual del país y ejerciendo con responsabilidad su rol promotor de desarrollo a nivel nacional. </a:t>
            </a:r>
          </a:p>
          <a:p>
            <a:pPr algn="just"/>
            <a:r>
              <a:rPr lang="es-PE" sz="2800" b="1" i="1" dirty="0">
                <a:solidFill>
                  <a:prstClr val="black"/>
                </a:solidFill>
              </a:rPr>
              <a:t>Política Nacional de Modernización de la Gestión Publica. D.S. 004-2013-PCM</a:t>
            </a:r>
            <a:r>
              <a:rPr lang="es-PE" sz="3600" i="1" dirty="0">
                <a:solidFill>
                  <a:prstClr val="black"/>
                </a:solidFill>
              </a:rPr>
              <a:t>.</a:t>
            </a:r>
            <a:endParaRPr lang="es-PE" sz="3600" dirty="0"/>
          </a:p>
        </p:txBody>
      </p:sp>
      <p:sp>
        <p:nvSpPr>
          <p:cNvPr id="7" name="6 Rectángulo"/>
          <p:cNvSpPr/>
          <p:nvPr/>
        </p:nvSpPr>
        <p:spPr>
          <a:xfrm>
            <a:off x="1524000" y="6669360"/>
            <a:ext cx="9144000" cy="18864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7 Grupo"/>
          <p:cNvGrpSpPr/>
          <p:nvPr/>
        </p:nvGrpSpPr>
        <p:grpSpPr>
          <a:xfrm>
            <a:off x="6600057" y="145486"/>
            <a:ext cx="3900837" cy="691226"/>
            <a:chOff x="4716016" y="188640"/>
            <a:chExt cx="4326160" cy="766593"/>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88640"/>
              <a:ext cx="742952" cy="75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med_vmgi_oaae_ucg"/>
            <p:cNvPicPr>
              <a:picLocks noChangeAspect="1" noChangeArrowheads="1"/>
            </p:cNvPicPr>
            <p:nvPr/>
          </p:nvPicPr>
          <p:blipFill>
            <a:blip r:embed="rId4" cstate="print">
              <a:extLst>
                <a:ext uri="{28A0092B-C50C-407E-A947-70E740481C1C}">
                  <a14:useLocalDpi xmlns:a14="http://schemas.microsoft.com/office/drawing/2010/main" val="0"/>
                </a:ext>
              </a:extLst>
            </a:blip>
            <a:srcRect r="64696" b="-6442"/>
            <a:stretch>
              <a:fillRect/>
            </a:stretch>
          </p:blipFill>
          <p:spPr bwMode="auto">
            <a:xfrm>
              <a:off x="5532589" y="193078"/>
              <a:ext cx="3509587" cy="76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1426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gestion educ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97700" cy="6210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97700" y="333593"/>
            <a:ext cx="4965700" cy="6186309"/>
          </a:xfrm>
          <a:prstGeom prst="rect">
            <a:avLst/>
          </a:prstGeom>
        </p:spPr>
        <p:txBody>
          <a:bodyPr wrap="square">
            <a:spAutoFit/>
          </a:bodyPr>
          <a:lstStyle/>
          <a:p>
            <a:pPr lvl="1" algn="just">
              <a:defRPr/>
            </a:pPr>
            <a:r>
              <a:rPr lang="es-MX" sz="3600" b="1" dirty="0"/>
              <a:t>conjunto de acciones relacionadas entre sí que emprende el equipo directivo de una escuela para promover y posibilitar el logro de la intencionalidad pedagógica en – con y para la comunidad educativa.</a:t>
            </a:r>
          </a:p>
        </p:txBody>
      </p:sp>
    </p:spTree>
    <p:extLst>
      <p:ext uri="{BB962C8B-B14F-4D97-AF65-F5344CB8AC3E}">
        <p14:creationId xmlns:p14="http://schemas.microsoft.com/office/powerpoint/2010/main" val="3376247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000" t="13259" r="20083" b="16371"/>
          <a:stretch/>
        </p:blipFill>
        <p:spPr>
          <a:xfrm>
            <a:off x="0" y="127000"/>
            <a:ext cx="12192000" cy="6642100"/>
          </a:xfrm>
          <a:prstGeom prst="rect">
            <a:avLst/>
          </a:prstGeom>
        </p:spPr>
      </p:pic>
    </p:spTree>
    <p:extLst>
      <p:ext uri="{BB962C8B-B14F-4D97-AF65-F5344CB8AC3E}">
        <p14:creationId xmlns:p14="http://schemas.microsoft.com/office/powerpoint/2010/main" val="382626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1014</Words>
  <Application>Microsoft Office PowerPoint</Application>
  <PresentationFormat>Personalizado</PresentationFormat>
  <Paragraphs>70</Paragraphs>
  <Slides>34</Slides>
  <Notes>5</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Presentación de PowerPoint</vt:lpstr>
      <vt:lpstr>Presentación de PowerPoint</vt:lpstr>
      <vt:lpstr>¿Qué piensa la ciudadanía del director como empleado púbico?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Enfoques de la Gestión Educativa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COMPLEMENTARIAS</vt:lpstr>
      <vt:lpstr>Presentación de PowerPoint</vt:lpstr>
      <vt:lpstr>ARQUITECTURA DE LA INFRAESTRUCTURA UGEL P</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Cornejo Torres</dc:creator>
  <cp:lastModifiedBy>dayme</cp:lastModifiedBy>
  <cp:revision>95</cp:revision>
  <dcterms:created xsi:type="dcterms:W3CDTF">2016-11-30T01:24:14Z</dcterms:created>
  <dcterms:modified xsi:type="dcterms:W3CDTF">2017-05-05T14:52:15Z</dcterms:modified>
</cp:coreProperties>
</file>