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3"/>
  </p:notesMasterIdLst>
  <p:sldIdLst>
    <p:sldId id="332" r:id="rId2"/>
    <p:sldId id="359" r:id="rId3"/>
    <p:sldId id="336" r:id="rId4"/>
    <p:sldId id="337" r:id="rId5"/>
    <p:sldId id="307" r:id="rId6"/>
    <p:sldId id="309" r:id="rId7"/>
    <p:sldId id="311" r:id="rId8"/>
    <p:sldId id="338" r:id="rId9"/>
    <p:sldId id="345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42" r:id="rId23"/>
    <p:sldId id="339" r:id="rId24"/>
    <p:sldId id="340" r:id="rId25"/>
    <p:sldId id="341" r:id="rId26"/>
    <p:sldId id="360" r:id="rId27"/>
    <p:sldId id="361" r:id="rId28"/>
    <p:sldId id="362" r:id="rId29"/>
    <p:sldId id="364" r:id="rId30"/>
    <p:sldId id="363" r:id="rId31"/>
    <p:sldId id="365" r:id="rId3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3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2DO%20UGEL%20PUN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2DO%20UGEL%20PUN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2DO%20UGEL%20PUN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CUARTO%20UGEL%20PUN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CUARTO%20UGEL%20PUN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CUARTO%20UGEL%20PUN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ARA%20PLAN%20DE%20MEJORA\ECE%20CUARTO%20UGEL%20PUN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COMUNICACION%202016%20SECUNDAR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UGEL%20PUNO%202017\COMUNICACION%202016%20SECUNDARI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UGEL%20PUNO%202017\COMUNICACION%202016%20SECUNDAR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yme\Favorites\Downloads\COMUNICACION%202016%20SECUNDAR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yme\Favorites\Downloads\COMUNICACION%202016%20SECUNDARI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yme\Favorites\Downloads\COMUNICACION%202016%20SECU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visivansolanopereyra:Desktop:DRE%20PUNO:DRE%20PU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DRE </a:t>
            </a:r>
            <a:r>
              <a:rPr lang="es-ES" dirty="0"/>
              <a:t>PUNO</a:t>
            </a:r>
          </a:p>
          <a:p>
            <a:pPr>
              <a:defRPr/>
            </a:pPr>
            <a:r>
              <a:rPr lang="es-ES" dirty="0" smtClean="0"/>
              <a:t>COMUNICACIÓN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PUNO'!$BU$11</c:f>
              <c:strCache>
                <c:ptCount val="1"/>
                <c:pt idx="0">
                  <c:v>DRE PUNO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175" cap="flat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PUNO'!$BV$11:$CE$11</c:f>
              <c:numCache>
                <c:formatCode>0.0</c:formatCode>
                <c:ptCount val="10"/>
                <c:pt idx="0">
                  <c:v>37.824395648687862</c:v>
                </c:pt>
                <c:pt idx="1">
                  <c:v>0</c:v>
                </c:pt>
                <c:pt idx="2">
                  <c:v>20.94432758913878</c:v>
                </c:pt>
                <c:pt idx="3">
                  <c:v>0</c:v>
                </c:pt>
                <c:pt idx="4">
                  <c:v>30.2</c:v>
                </c:pt>
                <c:pt idx="5">
                  <c:v>24.5</c:v>
                </c:pt>
                <c:pt idx="6">
                  <c:v>15.2</c:v>
                </c:pt>
                <c:pt idx="7">
                  <c:v>8.4</c:v>
                </c:pt>
                <c:pt idx="8">
                  <c:v>3.3</c:v>
                </c:pt>
                <c:pt idx="9">
                  <c:v>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13472"/>
        <c:axId val="66715008"/>
      </c:lineChart>
      <c:catAx>
        <c:axId val="6671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66715008"/>
        <c:crosses val="autoZero"/>
        <c:auto val="1"/>
        <c:lblAlgn val="ctr"/>
        <c:lblOffset val="100"/>
        <c:noMultiLvlLbl val="0"/>
      </c:catAx>
      <c:valAx>
        <c:axId val="66715008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6713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UGEL </a:t>
            </a:r>
            <a:r>
              <a:rPr lang="es-ES" dirty="0"/>
              <a:t>PUNO</a:t>
            </a:r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583428597568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PUNO'!$BU$23</c:f>
              <c:strCache>
                <c:ptCount val="1"/>
                <c:pt idx="0">
                  <c:v>Ugel Puno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dLbls>
            <c:dLbl>
              <c:idx val="6"/>
              <c:layout>
                <c:manualLayout>
                  <c:x val="-2.95001763017603E-2"/>
                  <c:y val="3.3833815642811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3222012615372E-2"/>
                  <c:y val="-2.4569794692994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8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PUNO'!$DT$23:$EC$23</c:f>
              <c:numCache>
                <c:formatCode>0.0</c:formatCode>
                <c:ptCount val="10"/>
                <c:pt idx="0">
                  <c:v>11.1</c:v>
                </c:pt>
                <c:pt idx="1">
                  <c:v>11.16427432216906</c:v>
                </c:pt>
                <c:pt idx="2">
                  <c:v>19.79228486646884</c:v>
                </c:pt>
                <c:pt idx="3">
                  <c:v>19.20922570016474</c:v>
                </c:pt>
                <c:pt idx="4">
                  <c:v>15.53117782909931</c:v>
                </c:pt>
                <c:pt idx="5">
                  <c:v>17.714454</c:v>
                </c:pt>
                <c:pt idx="6">
                  <c:v>26.988443235893861</c:v>
                </c:pt>
                <c:pt idx="7">
                  <c:v>42.683773000000002</c:v>
                </c:pt>
                <c:pt idx="8">
                  <c:v>41.261667000000003</c:v>
                </c:pt>
                <c:pt idx="9">
                  <c:v>45.4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74912"/>
        <c:axId val="73976448"/>
      </c:lineChart>
      <c:catAx>
        <c:axId val="7397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73976448"/>
        <c:crosses val="autoZero"/>
        <c:auto val="1"/>
        <c:lblAlgn val="ctr"/>
        <c:lblOffset val="100"/>
        <c:noMultiLvlLbl val="0"/>
      </c:catAx>
      <c:valAx>
        <c:axId val="73976448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3974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UGEL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5834220952421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PUNO'!$BU$23</c:f>
              <c:strCache>
                <c:ptCount val="1"/>
                <c:pt idx="0">
                  <c:v>Ugel Puno</c:v>
                </c:pt>
              </c:strCache>
            </c:strRef>
          </c:tx>
          <c:dLbls>
            <c:dLbl>
              <c:idx val="0"/>
              <c:layout>
                <c:manualLayout>
                  <c:x val="-3.2279859978522001E-2"/>
                  <c:y val="-4.2596156979906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927090295074101E-2"/>
                  <c:y val="2.6120284940508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8900197543353E-2"/>
                  <c:y val="-2.4512882790323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9408186334019E-2"/>
                  <c:y val="2.97369397784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PUNO'!$DJ$23:$DS$23</c:f>
              <c:numCache>
                <c:formatCode>0.0</c:formatCode>
                <c:ptCount val="10"/>
                <c:pt idx="0">
                  <c:v>36.9</c:v>
                </c:pt>
                <c:pt idx="1">
                  <c:v>48.293460925039881</c:v>
                </c:pt>
                <c:pt idx="2">
                  <c:v>40.860534124629069</c:v>
                </c:pt>
                <c:pt idx="3">
                  <c:v>33.047775947281707</c:v>
                </c:pt>
                <c:pt idx="4">
                  <c:v>32.332563510392518</c:v>
                </c:pt>
                <c:pt idx="5">
                  <c:v>40.716804000000003</c:v>
                </c:pt>
                <c:pt idx="6">
                  <c:v>42.556084296396911</c:v>
                </c:pt>
                <c:pt idx="7">
                  <c:v>34.951456</c:v>
                </c:pt>
                <c:pt idx="8">
                  <c:v>39.748953999999998</c:v>
                </c:pt>
                <c:pt idx="9">
                  <c:v>37.6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81920"/>
        <c:axId val="73704192"/>
      </c:lineChart>
      <c:catAx>
        <c:axId val="7368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04192"/>
        <c:crosses val="autoZero"/>
        <c:auto val="1"/>
        <c:lblAlgn val="ctr"/>
        <c:lblOffset val="100"/>
        <c:noMultiLvlLbl val="0"/>
      </c:catAx>
      <c:valAx>
        <c:axId val="73704192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368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81886941551659E-2"/>
          <c:y val="3.93183466563009E-2"/>
          <c:w val="0.73788310332176221"/>
          <c:h val="0.81033945828239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'TODO SEGUNDO'!$C$229:$C$230</c:f>
              <c:strCache>
                <c:ptCount val="1"/>
                <c:pt idx="0">
                  <c:v>Lectura - Porcentaje de estudiantes según nivel En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SEGUNDO'!$B$231:$B$244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SEGUNDO'!$C$231:$C$244</c:f>
              <c:numCache>
                <c:formatCode>0.00</c:formatCode>
                <c:ptCount val="14"/>
                <c:pt idx="0">
                  <c:v>5.9450785496551495</c:v>
                </c:pt>
                <c:pt idx="1">
                  <c:v>0.55555555555555558</c:v>
                </c:pt>
                <c:pt idx="2">
                  <c:v>6.666666666666667</c:v>
                </c:pt>
                <c:pt idx="3">
                  <c:v>8.2857142857142865</c:v>
                </c:pt>
                <c:pt idx="4">
                  <c:v>2.4294670846394988</c:v>
                </c:pt>
                <c:pt idx="5">
                  <c:v>12.857142857142856</c:v>
                </c:pt>
                <c:pt idx="6">
                  <c:v>5</c:v>
                </c:pt>
                <c:pt idx="7">
                  <c:v>0</c:v>
                </c:pt>
                <c:pt idx="8">
                  <c:v>2.2222222222222223</c:v>
                </c:pt>
                <c:pt idx="9">
                  <c:v>2.3809523809523809</c:v>
                </c:pt>
                <c:pt idx="10">
                  <c:v>6.25</c:v>
                </c:pt>
                <c:pt idx="11">
                  <c:v>5.6818181818181825</c:v>
                </c:pt>
                <c:pt idx="12" formatCode="General">
                  <c:v>50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'TODO SEGUNDO'!$D$229:$D$230</c:f>
              <c:strCache>
                <c:ptCount val="1"/>
                <c:pt idx="0">
                  <c:v>Lectura - Porcentaje de estudiantes según nivel En proceso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SEGUNDO'!$B$231:$B$244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SEGUNDO'!$D$231:$D$244</c:f>
              <c:numCache>
                <c:formatCode>0.00</c:formatCode>
                <c:ptCount val="14"/>
                <c:pt idx="0">
                  <c:v>42.688782486699239</c:v>
                </c:pt>
                <c:pt idx="1">
                  <c:v>81.851851851851848</c:v>
                </c:pt>
                <c:pt idx="2">
                  <c:v>82.638888888888886</c:v>
                </c:pt>
                <c:pt idx="3">
                  <c:v>77.285714285714278</c:v>
                </c:pt>
                <c:pt idx="4">
                  <c:v>62.592787959167282</c:v>
                </c:pt>
                <c:pt idx="5">
                  <c:v>77.698412698412696</c:v>
                </c:pt>
                <c:pt idx="6">
                  <c:v>68.612117049617055</c:v>
                </c:pt>
                <c:pt idx="7">
                  <c:v>78.787878787878796</c:v>
                </c:pt>
                <c:pt idx="8">
                  <c:v>60</c:v>
                </c:pt>
                <c:pt idx="9">
                  <c:v>70.634920634920618</c:v>
                </c:pt>
                <c:pt idx="10">
                  <c:v>52.083333333333336</c:v>
                </c:pt>
                <c:pt idx="11">
                  <c:v>60.050505050505052</c:v>
                </c:pt>
                <c:pt idx="12" formatCode="General">
                  <c:v>50</c:v>
                </c:pt>
                <c:pt idx="13">
                  <c:v>65.217391304347828</c:v>
                </c:pt>
              </c:numCache>
            </c:numRef>
          </c:val>
        </c:ser>
        <c:ser>
          <c:idx val="2"/>
          <c:order val="2"/>
          <c:tx>
            <c:strRef>
              <c:f>'TODO SEGUNDO'!$E$229:$E$230</c:f>
              <c:strCache>
                <c:ptCount val="1"/>
                <c:pt idx="0">
                  <c:v>Lectura - Porcentaje de estudiantes según nivel Satisfactorio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SEGUNDO'!$B$231:$B$244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SEGUNDO'!$E$231:$E$244</c:f>
              <c:numCache>
                <c:formatCode>0.00</c:formatCode>
                <c:ptCount val="14"/>
                <c:pt idx="0">
                  <c:v>51.366138963645625</c:v>
                </c:pt>
                <c:pt idx="1">
                  <c:v>17.592592592592592</c:v>
                </c:pt>
                <c:pt idx="2">
                  <c:v>10.694444444444445</c:v>
                </c:pt>
                <c:pt idx="3">
                  <c:v>14.428571428571427</c:v>
                </c:pt>
                <c:pt idx="4">
                  <c:v>34.977744956193234</c:v>
                </c:pt>
                <c:pt idx="5">
                  <c:v>9.4444444444444446</c:v>
                </c:pt>
                <c:pt idx="6">
                  <c:v>26.387882950382952</c:v>
                </c:pt>
                <c:pt idx="7">
                  <c:v>21.212121212121215</c:v>
                </c:pt>
                <c:pt idx="8">
                  <c:v>37.777777777777779</c:v>
                </c:pt>
                <c:pt idx="9">
                  <c:v>26.984126984126984</c:v>
                </c:pt>
                <c:pt idx="10">
                  <c:v>41.666666666666671</c:v>
                </c:pt>
                <c:pt idx="11">
                  <c:v>34.267676767676768</c:v>
                </c:pt>
                <c:pt idx="12" formatCode="General">
                  <c:v>0</c:v>
                </c:pt>
                <c:pt idx="13">
                  <c:v>34.782608695652172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783552"/>
        <c:axId val="73793536"/>
      </c:barChart>
      <c:catAx>
        <c:axId val="7378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73793536"/>
        <c:crosses val="autoZero"/>
        <c:auto val="1"/>
        <c:lblAlgn val="ctr"/>
        <c:lblOffset val="100"/>
        <c:noMultiLvlLbl val="0"/>
      </c:catAx>
      <c:valAx>
        <c:axId val="737935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378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50083255722061"/>
          <c:y val="9.54005715858426E-2"/>
          <c:w val="0.18089701690514493"/>
          <c:h val="0.763160514455143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UGEL PUNO-MATEMATICA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SEGUNDO GRADO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'TODO SEGUNDO'!$AC$219</c:f>
              <c:strCache>
                <c:ptCount val="1"/>
                <c:pt idx="0">
                  <c:v>UGEL PUNO-MATEMATICA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multiLvlStrRef>
              <c:f>'TODO SEGUNDO'!$AD$217:$AF$218</c:f>
              <c:multiLvlStrCache>
                <c:ptCount val="3"/>
                <c:lvl>
                  <c:pt idx="0">
                    <c:v>Satisfactorio</c:v>
                  </c:pt>
                  <c:pt idx="1">
                    <c:v>En proceso</c:v>
                  </c:pt>
                  <c:pt idx="2">
                    <c:v>En inicio</c:v>
                  </c:pt>
                </c:lvl>
                <c:lvl>
                  <c:pt idx="0">
                    <c:v>Porcentaje de estudiantes según nivel en Matematica</c:v>
                  </c:pt>
                </c:lvl>
              </c:multiLvlStrCache>
            </c:multiLvlStrRef>
          </c:cat>
          <c:val>
            <c:numRef>
              <c:f>'TODO SEGUNDO'!$AD$219:$AF$219</c:f>
              <c:numCache>
                <c:formatCode>0.00</c:formatCode>
                <c:ptCount val="3"/>
                <c:pt idx="0">
                  <c:v>31.830153709503069</c:v>
                </c:pt>
                <c:pt idx="1">
                  <c:v>41.437930195914426</c:v>
                </c:pt>
                <c:pt idx="2">
                  <c:v>26.731916094582516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77229756002722"/>
          <c:y val="0.18074716916598743"/>
          <c:w val="0.28301776514046856"/>
          <c:h val="0.68606791527018673"/>
        </c:manualLayout>
      </c:layout>
      <c:overlay val="0"/>
      <c:txPr>
        <a:bodyPr/>
        <a:lstStyle/>
        <a:p>
          <a:pPr>
            <a:defRPr sz="1400"/>
          </a:pPr>
          <a:endParaRPr lang="es-PE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20167411505995E-2"/>
          <c:y val="2.8744387534082511E-2"/>
          <c:w val="0.74595116691494645"/>
          <c:h val="0.805709043651096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'TODO SEGUNDO'!$C$248:$C$249</c:f>
              <c:strCache>
                <c:ptCount val="1"/>
                <c:pt idx="0">
                  <c:v>Matemática - Porcentaje de estudiantes según nivel En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SEGUNDO'!$B$250:$B$263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SEGUNDO'!$C$250:$C$263</c:f>
              <c:numCache>
                <c:formatCode>0.00</c:formatCode>
                <c:ptCount val="14"/>
                <c:pt idx="0">
                  <c:v>24.429342283416069</c:v>
                </c:pt>
                <c:pt idx="1">
                  <c:v>34.25925925925926</c:v>
                </c:pt>
                <c:pt idx="2">
                  <c:v>55.138888888888886</c:v>
                </c:pt>
                <c:pt idx="3">
                  <c:v>24</c:v>
                </c:pt>
                <c:pt idx="4">
                  <c:v>26.188509766095972</c:v>
                </c:pt>
                <c:pt idx="5">
                  <c:v>46.19047619047619</c:v>
                </c:pt>
                <c:pt idx="6">
                  <c:v>14.98931623931624</c:v>
                </c:pt>
                <c:pt idx="7">
                  <c:v>26.060606060606062</c:v>
                </c:pt>
                <c:pt idx="8">
                  <c:v>31.111111111111111</c:v>
                </c:pt>
                <c:pt idx="9">
                  <c:v>18.412698412698411</c:v>
                </c:pt>
                <c:pt idx="10">
                  <c:v>13.888888888888889</c:v>
                </c:pt>
                <c:pt idx="11">
                  <c:v>27.508417508417509</c:v>
                </c:pt>
                <c:pt idx="12" formatCode="General">
                  <c:v>75</c:v>
                </c:pt>
                <c:pt idx="13">
                  <c:v>26.086956521739129</c:v>
                </c:pt>
              </c:numCache>
            </c:numRef>
          </c:val>
        </c:ser>
        <c:ser>
          <c:idx val="1"/>
          <c:order val="1"/>
          <c:tx>
            <c:strRef>
              <c:f>'TODO SEGUNDO'!$D$248:$D$249</c:f>
              <c:strCache>
                <c:ptCount val="1"/>
                <c:pt idx="0">
                  <c:v>Matemática - Porcentaje de estudiantes según nivel En proceso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SEGUNDO'!$B$250:$B$263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SEGUNDO'!$D$250:$D$263</c:f>
              <c:numCache>
                <c:formatCode>0.00</c:formatCode>
                <c:ptCount val="14"/>
                <c:pt idx="0">
                  <c:v>37.451340980961263</c:v>
                </c:pt>
                <c:pt idx="1">
                  <c:v>45.185185185185183</c:v>
                </c:pt>
                <c:pt idx="2">
                  <c:v>38.333333333333336</c:v>
                </c:pt>
                <c:pt idx="3">
                  <c:v>62.714285714285708</c:v>
                </c:pt>
                <c:pt idx="4">
                  <c:v>34.732839000080382</c:v>
                </c:pt>
                <c:pt idx="5">
                  <c:v>37.460317460317455</c:v>
                </c:pt>
                <c:pt idx="6">
                  <c:v>57.053883616383615</c:v>
                </c:pt>
                <c:pt idx="7">
                  <c:v>39.292929292929294</c:v>
                </c:pt>
                <c:pt idx="8">
                  <c:v>35.555555555555557</c:v>
                </c:pt>
                <c:pt idx="9">
                  <c:v>52.222222222222221</c:v>
                </c:pt>
                <c:pt idx="10">
                  <c:v>61.111111111111114</c:v>
                </c:pt>
                <c:pt idx="11">
                  <c:v>40.723905723905723</c:v>
                </c:pt>
                <c:pt idx="12" formatCode="General">
                  <c:v>25</c:v>
                </c:pt>
                <c:pt idx="13">
                  <c:v>39.130434782608695</c:v>
                </c:pt>
              </c:numCache>
            </c:numRef>
          </c:val>
        </c:ser>
        <c:ser>
          <c:idx val="2"/>
          <c:order val="2"/>
          <c:tx>
            <c:strRef>
              <c:f>'TODO SEGUNDO'!$E$248:$E$249</c:f>
              <c:strCache>
                <c:ptCount val="1"/>
                <c:pt idx="0">
                  <c:v>Matemática - Porcentaje de estudiantes según nivel Satisfactorio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SEGUNDO'!$B$250:$B$263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SEGUNDO'!$E$250:$E$263</c:f>
              <c:numCache>
                <c:formatCode>0.00</c:formatCode>
                <c:ptCount val="14"/>
                <c:pt idx="0">
                  <c:v>38.119316735622675</c:v>
                </c:pt>
                <c:pt idx="1">
                  <c:v>20.555555555555557</c:v>
                </c:pt>
                <c:pt idx="2">
                  <c:v>6.5277777777777786</c:v>
                </c:pt>
                <c:pt idx="3">
                  <c:v>13.285714285714286</c:v>
                </c:pt>
                <c:pt idx="4">
                  <c:v>39.078651233823649</c:v>
                </c:pt>
                <c:pt idx="5">
                  <c:v>16.349206349206348</c:v>
                </c:pt>
                <c:pt idx="6">
                  <c:v>27.956800144300139</c:v>
                </c:pt>
                <c:pt idx="7">
                  <c:v>34.646464646464644</c:v>
                </c:pt>
                <c:pt idx="8">
                  <c:v>33.333333333333329</c:v>
                </c:pt>
                <c:pt idx="9">
                  <c:v>29.365079365079367</c:v>
                </c:pt>
                <c:pt idx="10">
                  <c:v>25</c:v>
                </c:pt>
                <c:pt idx="11">
                  <c:v>31.767676767676765</c:v>
                </c:pt>
                <c:pt idx="12" formatCode="General">
                  <c:v>0</c:v>
                </c:pt>
                <c:pt idx="13">
                  <c:v>34.782608695652172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550528"/>
        <c:axId val="80572800"/>
      </c:barChart>
      <c:catAx>
        <c:axId val="8055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80572800"/>
        <c:crosses val="autoZero"/>
        <c:auto val="1"/>
        <c:lblAlgn val="ctr"/>
        <c:lblOffset val="100"/>
        <c:noMultiLvlLbl val="0"/>
      </c:catAx>
      <c:valAx>
        <c:axId val="805728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055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66412711924517"/>
          <c:y val="0.17409550085244885"/>
          <c:w val="0.19833587288075474"/>
          <c:h val="0.654935218320929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PE" sz="2000" dirty="0">
                <a:solidFill>
                  <a:srgbClr val="C00000"/>
                </a:solidFill>
              </a:rPr>
              <a:t>UGEL </a:t>
            </a:r>
            <a:r>
              <a:rPr lang="es-PE" sz="2000" dirty="0" smtClean="0">
                <a:solidFill>
                  <a:srgbClr val="C00000"/>
                </a:solidFill>
              </a:rPr>
              <a:t>PUNO-LECTURA</a:t>
            </a:r>
          </a:p>
          <a:p>
            <a:pPr>
              <a:defRPr sz="2000"/>
            </a:pPr>
            <a:r>
              <a:rPr lang="es-PE" sz="2000" dirty="0" smtClean="0">
                <a:solidFill>
                  <a:srgbClr val="C00000"/>
                </a:solidFill>
              </a:rPr>
              <a:t>CUARTO GRADO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164528045105513E-3"/>
          <c:y val="0.10189411623559451"/>
          <c:w val="0.66342944979099838"/>
          <c:h val="0.84665031508211608"/>
        </c:manualLayout>
      </c:layout>
      <c:pie3DChart>
        <c:varyColors val="1"/>
        <c:ser>
          <c:idx val="0"/>
          <c:order val="0"/>
          <c:tx>
            <c:strRef>
              <c:f>'TODO CUARTO'!$AE$226</c:f>
              <c:strCache>
                <c:ptCount val="1"/>
                <c:pt idx="0">
                  <c:v>UGEL PUNO-LECTURA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multiLvlStrRef>
              <c:f>'TODO CUARTO'!$AF$224:$AI$225</c:f>
              <c:multiLvlStrCache>
                <c:ptCount val="4"/>
                <c:lvl>
                  <c:pt idx="0">
                    <c:v>Satisfactorio</c:v>
                  </c:pt>
                  <c:pt idx="1">
                    <c:v>En proceso</c:v>
                  </c:pt>
                  <c:pt idx="2">
                    <c:v>En inicio</c:v>
                  </c:pt>
                  <c:pt idx="3">
                    <c:v>Previo al inicio</c:v>
                  </c:pt>
                </c:lvl>
                <c:lvl>
                  <c:pt idx="0">
                    <c:v>% de estudiantes según nivel alcanzado en Lectura</c:v>
                  </c:pt>
                </c:lvl>
              </c:multiLvlStrCache>
            </c:multiLvlStrRef>
          </c:cat>
          <c:val>
            <c:numRef>
              <c:f>'TODO CUARTO'!$AF$226:$AI$226</c:f>
              <c:numCache>
                <c:formatCode>0.00</c:formatCode>
                <c:ptCount val="4"/>
                <c:pt idx="0">
                  <c:v>20.777112857740089</c:v>
                </c:pt>
                <c:pt idx="1">
                  <c:v>29.776779339806446</c:v>
                </c:pt>
                <c:pt idx="2">
                  <c:v>34.209577314022781</c:v>
                </c:pt>
                <c:pt idx="3">
                  <c:v>15.236530488430688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009224927481702E-2"/>
          <c:y val="3.5139581909702025E-2"/>
          <c:w val="0.73760186776632664"/>
          <c:h val="0.808101256633249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'TODO CUARTO'!$P$244:$P$245</c:f>
              <c:strCache>
                <c:ptCount val="1"/>
                <c:pt idx="0">
                  <c:v>Lectura - Porcentaje de estudiantes según nivel Previo al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CUARTO'!$O$246:$O$259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CUARTO'!$P$246:$P$259</c:f>
              <c:numCache>
                <c:formatCode>0.00</c:formatCode>
                <c:ptCount val="14"/>
                <c:pt idx="0">
                  <c:v>8.5688776365586605</c:v>
                </c:pt>
                <c:pt idx="1">
                  <c:v>23.210785584651283</c:v>
                </c:pt>
                <c:pt idx="2">
                  <c:v>23.730158730158731</c:v>
                </c:pt>
                <c:pt idx="3">
                  <c:v>32.783882783882781</c:v>
                </c:pt>
                <c:pt idx="4">
                  <c:v>22.803411219560285</c:v>
                </c:pt>
                <c:pt idx="5">
                  <c:v>35.151515151515149</c:v>
                </c:pt>
                <c:pt idx="6">
                  <c:v>7.2962243368111857</c:v>
                </c:pt>
                <c:pt idx="7">
                  <c:v>8.9285714285714288</c:v>
                </c:pt>
                <c:pt idx="8">
                  <c:v>43.703703703703702</c:v>
                </c:pt>
                <c:pt idx="9">
                  <c:v>10.520833333333332</c:v>
                </c:pt>
                <c:pt idx="10">
                  <c:v>25.714285714285715</c:v>
                </c:pt>
                <c:pt idx="11">
                  <c:v>14.646464646464647</c:v>
                </c:pt>
                <c:pt idx="12">
                  <c:v>28.571428571428569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'TODO CUARTO'!$Q$244:$Q$245</c:f>
              <c:strCache>
                <c:ptCount val="1"/>
                <c:pt idx="0">
                  <c:v>Lectura - Porcentaje de estudiantes según nivel En inicio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CUARTO'!$O$246:$O$259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CUARTO'!$Q$246:$Q$259</c:f>
              <c:numCache>
                <c:formatCode>0.00</c:formatCode>
                <c:ptCount val="14"/>
                <c:pt idx="0">
                  <c:v>26.936573628772564</c:v>
                </c:pt>
                <c:pt idx="1">
                  <c:v>49.202229712211555</c:v>
                </c:pt>
                <c:pt idx="2">
                  <c:v>56.666666666666664</c:v>
                </c:pt>
                <c:pt idx="3">
                  <c:v>46.13247863247863</c:v>
                </c:pt>
                <c:pt idx="4">
                  <c:v>32.333259390712804</c:v>
                </c:pt>
                <c:pt idx="5">
                  <c:v>33.787878787878789</c:v>
                </c:pt>
                <c:pt idx="6">
                  <c:v>45.268182235412901</c:v>
                </c:pt>
                <c:pt idx="7">
                  <c:v>30.092592592592592</c:v>
                </c:pt>
                <c:pt idx="8">
                  <c:v>25.74074074074074</c:v>
                </c:pt>
                <c:pt idx="9">
                  <c:v>46.145833333333336</c:v>
                </c:pt>
                <c:pt idx="10">
                  <c:v>54.702380952380949</c:v>
                </c:pt>
                <c:pt idx="11">
                  <c:v>26.212121212121211</c:v>
                </c:pt>
                <c:pt idx="12">
                  <c:v>28.571428571428569</c:v>
                </c:pt>
                <c:pt idx="13">
                  <c:v>10.526315789473683</c:v>
                </c:pt>
              </c:numCache>
            </c:numRef>
          </c:val>
        </c:ser>
        <c:ser>
          <c:idx val="2"/>
          <c:order val="2"/>
          <c:tx>
            <c:strRef>
              <c:f>'TODO CUARTO'!$R$244:$R$245</c:f>
              <c:strCache>
                <c:ptCount val="1"/>
                <c:pt idx="0">
                  <c:v>Lectura - Porcentaje de estudiantes según nivel En proceso</c:v>
                </c:pt>
              </c:strCache>
            </c:strRef>
          </c:tx>
          <c:spPr>
            <a:solidFill>
              <a:srgbClr val="2D753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CUARTO'!$O$246:$O$259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CUARTO'!$R$246:$R$259</c:f>
              <c:numCache>
                <c:formatCode>0.00</c:formatCode>
                <c:ptCount val="14"/>
                <c:pt idx="0">
                  <c:v>30.302736392249354</c:v>
                </c:pt>
                <c:pt idx="1">
                  <c:v>22.404632270330996</c:v>
                </c:pt>
                <c:pt idx="2">
                  <c:v>16.19047619047619</c:v>
                </c:pt>
                <c:pt idx="3">
                  <c:v>18.092185592185594</c:v>
                </c:pt>
                <c:pt idx="4">
                  <c:v>34.026791876170755</c:v>
                </c:pt>
                <c:pt idx="5">
                  <c:v>27.575757575757574</c:v>
                </c:pt>
                <c:pt idx="6">
                  <c:v>38.431294556803223</c:v>
                </c:pt>
                <c:pt idx="7">
                  <c:v>47.420634920634917</c:v>
                </c:pt>
                <c:pt idx="8">
                  <c:v>20.37037037037037</c:v>
                </c:pt>
                <c:pt idx="9">
                  <c:v>24.6875</c:v>
                </c:pt>
                <c:pt idx="10">
                  <c:v>15.833333333333332</c:v>
                </c:pt>
                <c:pt idx="11">
                  <c:v>53.585858585858588</c:v>
                </c:pt>
                <c:pt idx="12">
                  <c:v>35.714285714285715</c:v>
                </c:pt>
                <c:pt idx="13">
                  <c:v>36.84210526315789</c:v>
                </c:pt>
              </c:numCache>
            </c:numRef>
          </c:val>
        </c:ser>
        <c:ser>
          <c:idx val="3"/>
          <c:order val="3"/>
          <c:tx>
            <c:strRef>
              <c:f>'TODO CUARTO'!$S$244:$S$245</c:f>
              <c:strCache>
                <c:ptCount val="1"/>
                <c:pt idx="0">
                  <c:v>Lectura - Porcentaje de estudiantes según nivel Satisfactorio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CUARTO'!$O$246:$O$259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CUARTO'!$S$246:$S$259</c:f>
              <c:numCache>
                <c:formatCode>0.00</c:formatCode>
                <c:ptCount val="14"/>
                <c:pt idx="0">
                  <c:v>34.191812342419396</c:v>
                </c:pt>
                <c:pt idx="1">
                  <c:v>5.1823524328061534</c:v>
                </c:pt>
                <c:pt idx="2">
                  <c:v>3.4126984126984126</c:v>
                </c:pt>
                <c:pt idx="3">
                  <c:v>2.9914529914529915</c:v>
                </c:pt>
                <c:pt idx="4">
                  <c:v>10.836537513556147</c:v>
                </c:pt>
                <c:pt idx="5">
                  <c:v>3.4848484848484844</c:v>
                </c:pt>
                <c:pt idx="6">
                  <c:v>9.0042988709726774</c:v>
                </c:pt>
                <c:pt idx="7">
                  <c:v>13.558201058201059</c:v>
                </c:pt>
                <c:pt idx="8">
                  <c:v>10.185185185185185</c:v>
                </c:pt>
                <c:pt idx="9">
                  <c:v>18.645833333333332</c:v>
                </c:pt>
                <c:pt idx="10">
                  <c:v>3.75</c:v>
                </c:pt>
                <c:pt idx="11">
                  <c:v>5.5555555555555554</c:v>
                </c:pt>
                <c:pt idx="12">
                  <c:v>7.1428571428571423</c:v>
                </c:pt>
                <c:pt idx="13">
                  <c:v>52.631578947368418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634240"/>
        <c:axId val="80635776"/>
      </c:barChart>
      <c:catAx>
        <c:axId val="8063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80635776"/>
        <c:crosses val="autoZero"/>
        <c:auto val="1"/>
        <c:lblAlgn val="ctr"/>
        <c:lblOffset val="100"/>
        <c:noMultiLvlLbl val="0"/>
      </c:catAx>
      <c:valAx>
        <c:axId val="806357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063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75232537187758"/>
          <c:y val="4.3188924160886183E-2"/>
          <c:w val="0.18599917469487517"/>
          <c:h val="0.87564203591363865"/>
        </c:manualLayout>
      </c:layout>
      <c:overlay val="0"/>
      <c:txPr>
        <a:bodyPr/>
        <a:lstStyle/>
        <a:p>
          <a:pPr>
            <a:defRPr sz="14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UGEL </a:t>
            </a:r>
            <a:r>
              <a:rPr lang="en-US" dirty="0" smtClean="0">
                <a:solidFill>
                  <a:srgbClr val="C00000"/>
                </a:solidFill>
              </a:rPr>
              <a:t>PUNO-MATEMATICA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CUARTO GRADO</a:t>
            </a:r>
            <a:endParaRPr lang="en-US" dirty="0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012904636920385E-2"/>
          <c:y val="5.6391092901112966E-2"/>
          <c:w val="0.66273865072421501"/>
          <c:h val="0.88987713774946897"/>
        </c:manualLayout>
      </c:layout>
      <c:pie3DChart>
        <c:varyColors val="1"/>
        <c:ser>
          <c:idx val="0"/>
          <c:order val="0"/>
          <c:tx>
            <c:strRef>
              <c:f>'TODO CUARTO'!$AE$230</c:f>
              <c:strCache>
                <c:ptCount val="1"/>
                <c:pt idx="0">
                  <c:v>UGEL PUNO-MATEMATICA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multiLvlStrRef>
              <c:f>'TODO CUARTO'!$AF$228:$AI$229</c:f>
              <c:multiLvlStrCache>
                <c:ptCount val="4"/>
                <c:lvl>
                  <c:pt idx="0">
                    <c:v>Satisfactorio</c:v>
                  </c:pt>
                  <c:pt idx="1">
                    <c:v>En proceso</c:v>
                  </c:pt>
                  <c:pt idx="2">
                    <c:v>En inicio</c:v>
                  </c:pt>
                  <c:pt idx="3">
                    <c:v>Previo al inicio</c:v>
                  </c:pt>
                </c:lvl>
                <c:lvl>
                  <c:pt idx="0">
                    <c:v>% de estudiantes según nivel alcanzado en Matematica</c:v>
                  </c:pt>
                </c:lvl>
              </c:multiLvlStrCache>
            </c:multiLvlStrRef>
          </c:cat>
          <c:val>
            <c:numRef>
              <c:f>'TODO CUARTO'!$AF$230:$AI$230</c:f>
              <c:numCache>
                <c:formatCode>0.00</c:formatCode>
                <c:ptCount val="4"/>
                <c:pt idx="0">
                  <c:v>20.191401250178469</c:v>
                </c:pt>
                <c:pt idx="1">
                  <c:v>42.188256125896928</c:v>
                </c:pt>
                <c:pt idx="2">
                  <c:v>25.557136330043122</c:v>
                </c:pt>
                <c:pt idx="3">
                  <c:v>12.06320629388148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427444833284728"/>
          <c:y val="0.12470078768460692"/>
          <c:w val="0.23905888500048603"/>
          <c:h val="0.78918820782103982"/>
        </c:manualLayout>
      </c:layout>
      <c:overlay val="0"/>
      <c:txPr>
        <a:bodyPr/>
        <a:lstStyle/>
        <a:p>
          <a:pPr>
            <a:defRPr sz="12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580275327272904E-2"/>
          <c:y val="2.9125327190524034E-2"/>
          <c:w val="0.76767595152421086"/>
          <c:h val="0.803134171249537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'TODO CUARTO'!$P$262:$P$263</c:f>
              <c:strCache>
                <c:ptCount val="1"/>
                <c:pt idx="0">
                  <c:v>Matemática - Porcentaje de estudiantes según nivel Previo al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CUARTO'!$O$264:$O$277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CUARTO'!$P$264:$P$277</c:f>
              <c:numCache>
                <c:formatCode>0.00</c:formatCode>
                <c:ptCount val="14"/>
                <c:pt idx="0" formatCode="#,##0.00">
                  <c:v>7.5758897571908443</c:v>
                </c:pt>
                <c:pt idx="1">
                  <c:v>13.816653703223576</c:v>
                </c:pt>
                <c:pt idx="2">
                  <c:v>25.793650793650794</c:v>
                </c:pt>
                <c:pt idx="3">
                  <c:v>21.50793650793651</c:v>
                </c:pt>
                <c:pt idx="4">
                  <c:v>13.711180124223603</c:v>
                </c:pt>
                <c:pt idx="5">
                  <c:v>13.333333333333332</c:v>
                </c:pt>
                <c:pt idx="6">
                  <c:v>15.017746228926354</c:v>
                </c:pt>
                <c:pt idx="7">
                  <c:v>0</c:v>
                </c:pt>
                <c:pt idx="8">
                  <c:v>51.851851851851855</c:v>
                </c:pt>
                <c:pt idx="9">
                  <c:v>7.1875</c:v>
                </c:pt>
                <c:pt idx="10">
                  <c:v>22.619047619047617</c:v>
                </c:pt>
                <c:pt idx="11">
                  <c:v>20.202020202020201</c:v>
                </c:pt>
                <c:pt idx="12">
                  <c:v>14.285714285714285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'TODO CUARTO'!$Q$262:$Q$263</c:f>
              <c:strCache>
                <c:ptCount val="1"/>
                <c:pt idx="0">
                  <c:v>Matemática - Porcentaje de estudiantes según nivel En inicio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CUARTO'!$O$264:$O$277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CUARTO'!$Q$264:$Q$277</c:f>
              <c:numCache>
                <c:formatCode>0.00</c:formatCode>
                <c:ptCount val="14"/>
                <c:pt idx="0" formatCode="#,##0.00">
                  <c:v>18.934226828476429</c:v>
                </c:pt>
                <c:pt idx="1">
                  <c:v>38.757583614207924</c:v>
                </c:pt>
                <c:pt idx="2">
                  <c:v>48.809523809523817</c:v>
                </c:pt>
                <c:pt idx="3">
                  <c:v>34.746642246642246</c:v>
                </c:pt>
                <c:pt idx="4">
                  <c:v>27.564206842157155</c:v>
                </c:pt>
                <c:pt idx="5">
                  <c:v>36.969696969696969</c:v>
                </c:pt>
                <c:pt idx="6">
                  <c:v>23.094957623229202</c:v>
                </c:pt>
                <c:pt idx="7">
                  <c:v>24.338624338624339</c:v>
                </c:pt>
                <c:pt idx="8">
                  <c:v>11.111111111111111</c:v>
                </c:pt>
                <c:pt idx="9">
                  <c:v>31.25</c:v>
                </c:pt>
                <c:pt idx="10">
                  <c:v>39.464285714285715</c:v>
                </c:pt>
                <c:pt idx="11">
                  <c:v>20.656565656565657</c:v>
                </c:pt>
                <c:pt idx="12">
                  <c:v>57.142857142857139</c:v>
                </c:pt>
                <c:pt idx="13">
                  <c:v>10.526315789473683</c:v>
                </c:pt>
              </c:numCache>
            </c:numRef>
          </c:val>
        </c:ser>
        <c:ser>
          <c:idx val="2"/>
          <c:order val="2"/>
          <c:tx>
            <c:strRef>
              <c:f>'TODO CUARTO'!$R$262:$R$263</c:f>
              <c:strCache>
                <c:ptCount val="1"/>
                <c:pt idx="0">
                  <c:v>Matemática - Porcentaje de estudiantes según nivel En proceso</c:v>
                </c:pt>
              </c:strCache>
            </c:strRef>
          </c:tx>
          <c:spPr>
            <a:solidFill>
              <a:srgbClr val="2D753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CUARTO'!$O$264:$O$277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CUARTO'!$R$264:$R$277</c:f>
              <c:numCache>
                <c:formatCode>0.00</c:formatCode>
                <c:ptCount val="14"/>
                <c:pt idx="0" formatCode="#,##0.00">
                  <c:v>43.284095827781158</c:v>
                </c:pt>
                <c:pt idx="1">
                  <c:v>41.421527957825596</c:v>
                </c:pt>
                <c:pt idx="2">
                  <c:v>23.015873015873016</c:v>
                </c:pt>
                <c:pt idx="3">
                  <c:v>34.21550671550672</c:v>
                </c:pt>
                <c:pt idx="4">
                  <c:v>44.515059647047224</c:v>
                </c:pt>
                <c:pt idx="5">
                  <c:v>37.727272727272727</c:v>
                </c:pt>
                <c:pt idx="6">
                  <c:v>45.419637120215398</c:v>
                </c:pt>
                <c:pt idx="7">
                  <c:v>65.939153439153429</c:v>
                </c:pt>
                <c:pt idx="8">
                  <c:v>23.148148148148149</c:v>
                </c:pt>
                <c:pt idx="9">
                  <c:v>41.145833333333329</c:v>
                </c:pt>
                <c:pt idx="10">
                  <c:v>33.333333333333329</c:v>
                </c:pt>
                <c:pt idx="11">
                  <c:v>56.868686868686872</c:v>
                </c:pt>
                <c:pt idx="12">
                  <c:v>21.428571428571427</c:v>
                </c:pt>
                <c:pt idx="13">
                  <c:v>42.105263157894733</c:v>
                </c:pt>
              </c:numCache>
            </c:numRef>
          </c:val>
        </c:ser>
        <c:ser>
          <c:idx val="3"/>
          <c:order val="3"/>
          <c:tx>
            <c:strRef>
              <c:f>'TODO CUARTO'!$S$262:$S$263</c:f>
              <c:strCache>
                <c:ptCount val="1"/>
                <c:pt idx="0">
                  <c:v>Matemática - Porcentaje de estudiantes según nivel Satisfactorio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'TODO CUARTO'!$O$264:$O$277</c:f>
              <c:strCache>
                <c:ptCount val="14"/>
                <c:pt idx="0">
                  <c:v>PUNO</c:v>
                </c:pt>
                <c:pt idx="1">
                  <c:v>ACORA</c:v>
                </c:pt>
                <c:pt idx="2">
                  <c:v>AMANTANI</c:v>
                </c:pt>
                <c:pt idx="3">
                  <c:v>ATUNCOLLA</c:v>
                </c:pt>
                <c:pt idx="4">
                  <c:v>CAPACHICA</c:v>
                </c:pt>
                <c:pt idx="5">
                  <c:v>CHUCUITO</c:v>
                </c:pt>
                <c:pt idx="6">
                  <c:v>COATA</c:v>
                </c:pt>
                <c:pt idx="7">
                  <c:v>HUATA</c:v>
                </c:pt>
                <c:pt idx="8">
                  <c:v>MAÑAZO</c:v>
                </c:pt>
                <c:pt idx="9">
                  <c:v>PAUCARCOLLA</c:v>
                </c:pt>
                <c:pt idx="10">
                  <c:v>PICHACANI</c:v>
                </c:pt>
                <c:pt idx="11">
                  <c:v>PLATERIA</c:v>
                </c:pt>
                <c:pt idx="12">
                  <c:v>TIQUILLACA</c:v>
                </c:pt>
                <c:pt idx="13">
                  <c:v>VILQUE</c:v>
                </c:pt>
              </c:strCache>
            </c:strRef>
          </c:cat>
          <c:val>
            <c:numRef>
              <c:f>'TODO CUARTO'!$S$264:$S$277</c:f>
              <c:numCache>
                <c:formatCode>0.00</c:formatCode>
                <c:ptCount val="14"/>
                <c:pt idx="0" formatCode="#,##0.00">
                  <c:v>30.205787586551562</c:v>
                </c:pt>
                <c:pt idx="1">
                  <c:v>6.0042347247428918</c:v>
                </c:pt>
                <c:pt idx="2">
                  <c:v>2.3809523809523809</c:v>
                </c:pt>
                <c:pt idx="3">
                  <c:v>9.5299145299145298</c:v>
                </c:pt>
                <c:pt idx="4">
                  <c:v>14.20955338657202</c:v>
                </c:pt>
                <c:pt idx="5">
                  <c:v>11.969696969696971</c:v>
                </c:pt>
                <c:pt idx="6">
                  <c:v>16.467659027629043</c:v>
                </c:pt>
                <c:pt idx="7">
                  <c:v>9.7222222222222214</c:v>
                </c:pt>
                <c:pt idx="8">
                  <c:v>13.888888888888889</c:v>
                </c:pt>
                <c:pt idx="9">
                  <c:v>20.416666666666664</c:v>
                </c:pt>
                <c:pt idx="10">
                  <c:v>4.583333333333333</c:v>
                </c:pt>
                <c:pt idx="11">
                  <c:v>2.2727272727272729</c:v>
                </c:pt>
                <c:pt idx="12">
                  <c:v>7.1428571428571423</c:v>
                </c:pt>
                <c:pt idx="13">
                  <c:v>47.368421052631575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738176"/>
        <c:axId val="80739712"/>
      </c:barChart>
      <c:catAx>
        <c:axId val="8073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80739712"/>
        <c:crosses val="autoZero"/>
        <c:auto val="1"/>
        <c:lblAlgn val="ctr"/>
        <c:lblOffset val="100"/>
        <c:noMultiLvlLbl val="0"/>
      </c:catAx>
      <c:valAx>
        <c:axId val="807397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073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7938052796705"/>
          <c:y val="0.1397367934006663"/>
          <c:w val="0.16615405909903488"/>
          <c:h val="0.7388895682407065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PE" sz="1600" dirty="0"/>
              <a:t>RESULTADOS</a:t>
            </a:r>
            <a:r>
              <a:rPr lang="es-PE" sz="1600" baseline="0" dirty="0"/>
              <a:t> EVALUACION ECE </a:t>
            </a:r>
            <a:r>
              <a:rPr lang="es-PE" sz="1600" baseline="0" dirty="0" smtClean="0"/>
              <a:t>2016</a:t>
            </a:r>
          </a:p>
          <a:p>
            <a:pPr>
              <a:defRPr sz="1600"/>
            </a:pPr>
            <a:r>
              <a:rPr lang="es-PE" sz="1600" baseline="0" dirty="0" smtClean="0"/>
              <a:t>ÁREA DE  </a:t>
            </a:r>
            <a:r>
              <a:rPr lang="es-PE" sz="1600" baseline="0" dirty="0"/>
              <a:t>COMUNICACION NIVEL </a:t>
            </a:r>
            <a:r>
              <a:rPr lang="es-PE" sz="1600" baseline="0" dirty="0" smtClean="0"/>
              <a:t>SECUNDARIA</a:t>
            </a:r>
            <a:endParaRPr lang="es-PE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COMUNICACION1!$B$1</c:f>
              <c:strCache>
                <c:ptCount val="1"/>
                <c:pt idx="0">
                  <c:v>Previo al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COMUNICACION1!$A$2:$A$16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CAPACHICA</c:v>
                </c:pt>
                <c:pt idx="3">
                  <c:v>PAUCARCOLLA</c:v>
                </c:pt>
                <c:pt idx="4">
                  <c:v>CHUCUITO</c:v>
                </c:pt>
                <c:pt idx="5">
                  <c:v>PLATERIA</c:v>
                </c:pt>
                <c:pt idx="6">
                  <c:v>PICHACANI</c:v>
                </c:pt>
                <c:pt idx="7">
                  <c:v>ACORA</c:v>
                </c:pt>
                <c:pt idx="8">
                  <c:v>HUATA</c:v>
                </c:pt>
                <c:pt idx="9">
                  <c:v>TIQUILLACA</c:v>
                </c:pt>
                <c:pt idx="10">
                  <c:v>VILQUE</c:v>
                </c:pt>
                <c:pt idx="11">
                  <c:v>ATUNCOLLA</c:v>
                </c:pt>
                <c:pt idx="12">
                  <c:v>COATA</c:v>
                </c:pt>
                <c:pt idx="13">
                  <c:v>AMANTANI</c:v>
                </c:pt>
                <c:pt idx="14">
                  <c:v>SAN ANTONIO</c:v>
                </c:pt>
              </c:strCache>
            </c:strRef>
          </c:cat>
          <c:val>
            <c:numRef>
              <c:f>COMUNICACION1!$B$2:$B$16</c:f>
              <c:numCache>
                <c:formatCode>0.0</c:formatCode>
                <c:ptCount val="15"/>
                <c:pt idx="0">
                  <c:v>8.9940828402366861</c:v>
                </c:pt>
                <c:pt idx="1">
                  <c:v>35.714285714285715</c:v>
                </c:pt>
                <c:pt idx="2">
                  <c:v>40.28776978417266</c:v>
                </c:pt>
                <c:pt idx="3">
                  <c:v>46.666666666666664</c:v>
                </c:pt>
                <c:pt idx="4">
                  <c:v>43.478260869565219</c:v>
                </c:pt>
                <c:pt idx="5">
                  <c:v>50.588235294117645</c:v>
                </c:pt>
                <c:pt idx="6">
                  <c:v>56.321839080459768</c:v>
                </c:pt>
                <c:pt idx="7">
                  <c:v>47.826086956521742</c:v>
                </c:pt>
                <c:pt idx="8">
                  <c:v>36.734693877551024</c:v>
                </c:pt>
                <c:pt idx="9">
                  <c:v>42.857142857142854</c:v>
                </c:pt>
                <c:pt idx="10">
                  <c:v>33.333333333333336</c:v>
                </c:pt>
                <c:pt idx="11">
                  <c:v>48</c:v>
                </c:pt>
                <c:pt idx="12">
                  <c:v>56.578947368421055</c:v>
                </c:pt>
                <c:pt idx="13">
                  <c:v>56.060606060606062</c:v>
                </c:pt>
                <c:pt idx="14">
                  <c:v>83.333333333333329</c:v>
                </c:pt>
              </c:numCache>
            </c:numRef>
          </c:val>
        </c:ser>
        <c:ser>
          <c:idx val="1"/>
          <c:order val="1"/>
          <c:tx>
            <c:strRef>
              <c:f>COMUNICACION1!$C$1</c:f>
              <c:strCache>
                <c:ptCount val="1"/>
                <c:pt idx="0">
                  <c:v>En Inicio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COMUNICACION1!$A$2:$A$16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CAPACHICA</c:v>
                </c:pt>
                <c:pt idx="3">
                  <c:v>PAUCARCOLLA</c:v>
                </c:pt>
                <c:pt idx="4">
                  <c:v>CHUCUITO</c:v>
                </c:pt>
                <c:pt idx="5">
                  <c:v>PLATERIA</c:v>
                </c:pt>
                <c:pt idx="6">
                  <c:v>PICHACANI</c:v>
                </c:pt>
                <c:pt idx="7">
                  <c:v>ACORA</c:v>
                </c:pt>
                <c:pt idx="8">
                  <c:v>HUATA</c:v>
                </c:pt>
                <c:pt idx="9">
                  <c:v>TIQUILLACA</c:v>
                </c:pt>
                <c:pt idx="10">
                  <c:v>VILQUE</c:v>
                </c:pt>
                <c:pt idx="11">
                  <c:v>ATUNCOLLA</c:v>
                </c:pt>
                <c:pt idx="12">
                  <c:v>COATA</c:v>
                </c:pt>
                <c:pt idx="13">
                  <c:v>AMANTANI</c:v>
                </c:pt>
                <c:pt idx="14">
                  <c:v>SAN ANTONIO</c:v>
                </c:pt>
              </c:strCache>
            </c:strRef>
          </c:cat>
          <c:val>
            <c:numRef>
              <c:f>COMUNICACION1!$C$2:$C$16</c:f>
              <c:numCache>
                <c:formatCode>0.0</c:formatCode>
                <c:ptCount val="15"/>
                <c:pt idx="0">
                  <c:v>34.753451676528599</c:v>
                </c:pt>
                <c:pt idx="1">
                  <c:v>38.775510204081634</c:v>
                </c:pt>
                <c:pt idx="2">
                  <c:v>46.762589928057551</c:v>
                </c:pt>
                <c:pt idx="3">
                  <c:v>33.333333333333336</c:v>
                </c:pt>
                <c:pt idx="4">
                  <c:v>43.478260869565219</c:v>
                </c:pt>
                <c:pt idx="5">
                  <c:v>43.529411764705884</c:v>
                </c:pt>
                <c:pt idx="6">
                  <c:v>32.183908045977013</c:v>
                </c:pt>
                <c:pt idx="7">
                  <c:v>39.464882943143813</c:v>
                </c:pt>
                <c:pt idx="8">
                  <c:v>44.897959183673471</c:v>
                </c:pt>
                <c:pt idx="9">
                  <c:v>42.857142857142854</c:v>
                </c:pt>
                <c:pt idx="10">
                  <c:v>53.333333333333336</c:v>
                </c:pt>
                <c:pt idx="11">
                  <c:v>41.333333333333336</c:v>
                </c:pt>
                <c:pt idx="12">
                  <c:v>36.842105263157897</c:v>
                </c:pt>
                <c:pt idx="13">
                  <c:v>40.909090909090907</c:v>
                </c:pt>
                <c:pt idx="14">
                  <c:v>16.666666666666668</c:v>
                </c:pt>
              </c:numCache>
            </c:numRef>
          </c:val>
        </c:ser>
        <c:ser>
          <c:idx val="2"/>
          <c:order val="2"/>
          <c:tx>
            <c:strRef>
              <c:f>COMUNICACION1!$D$1</c:f>
              <c:strCache>
                <c:ptCount val="1"/>
                <c:pt idx="0">
                  <c:v>En Proceso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COMUNICACION1!$A$2:$A$16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CAPACHICA</c:v>
                </c:pt>
                <c:pt idx="3">
                  <c:v>PAUCARCOLLA</c:v>
                </c:pt>
                <c:pt idx="4">
                  <c:v>CHUCUITO</c:v>
                </c:pt>
                <c:pt idx="5">
                  <c:v>PLATERIA</c:v>
                </c:pt>
                <c:pt idx="6">
                  <c:v>PICHACANI</c:v>
                </c:pt>
                <c:pt idx="7">
                  <c:v>ACORA</c:v>
                </c:pt>
                <c:pt idx="8">
                  <c:v>HUATA</c:v>
                </c:pt>
                <c:pt idx="9">
                  <c:v>TIQUILLACA</c:v>
                </c:pt>
                <c:pt idx="10">
                  <c:v>VILQUE</c:v>
                </c:pt>
                <c:pt idx="11">
                  <c:v>ATUNCOLLA</c:v>
                </c:pt>
                <c:pt idx="12">
                  <c:v>COATA</c:v>
                </c:pt>
                <c:pt idx="13">
                  <c:v>AMANTANI</c:v>
                </c:pt>
                <c:pt idx="14">
                  <c:v>SAN ANTONIO</c:v>
                </c:pt>
              </c:strCache>
            </c:strRef>
          </c:cat>
          <c:val>
            <c:numRef>
              <c:f>COMUNICACION1!$D$2:$D$16</c:f>
              <c:numCache>
                <c:formatCode>0.0</c:formatCode>
                <c:ptCount val="15"/>
                <c:pt idx="0">
                  <c:v>34.280078895463511</c:v>
                </c:pt>
                <c:pt idx="1">
                  <c:v>19.387755102040817</c:v>
                </c:pt>
                <c:pt idx="2">
                  <c:v>8.6330935251798557</c:v>
                </c:pt>
                <c:pt idx="3">
                  <c:v>16.666666666666668</c:v>
                </c:pt>
                <c:pt idx="4">
                  <c:v>10.869565217391305</c:v>
                </c:pt>
                <c:pt idx="5">
                  <c:v>4.7058823529411766</c:v>
                </c:pt>
                <c:pt idx="6">
                  <c:v>10.344827586206897</c:v>
                </c:pt>
                <c:pt idx="7">
                  <c:v>12.040133779264215</c:v>
                </c:pt>
                <c:pt idx="8">
                  <c:v>18.367346938775512</c:v>
                </c:pt>
                <c:pt idx="9">
                  <c:v>14.285714285714286</c:v>
                </c:pt>
                <c:pt idx="10">
                  <c:v>13.333333333333334</c:v>
                </c:pt>
                <c:pt idx="11">
                  <c:v>10.666666666666666</c:v>
                </c:pt>
                <c:pt idx="12">
                  <c:v>6.5789473684210522</c:v>
                </c:pt>
                <c:pt idx="13">
                  <c:v>3.0303030303030303</c:v>
                </c:pt>
                <c:pt idx="14">
                  <c:v>0</c:v>
                </c:pt>
              </c:numCache>
            </c:numRef>
          </c:val>
        </c:ser>
        <c:ser>
          <c:idx val="3"/>
          <c:order val="3"/>
          <c:tx>
            <c:strRef>
              <c:f>COMUNICACION1!$E$1</c:f>
              <c:strCache>
                <c:ptCount val="1"/>
                <c:pt idx="0">
                  <c:v>Satisfactorio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2"/>
              <c:layout>
                <c:manualLayout>
                  <c:x val="0"/>
                  <c:y val="-1.725941351516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3012551353550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COMUNICACION1!$A$2:$A$16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CAPACHICA</c:v>
                </c:pt>
                <c:pt idx="3">
                  <c:v>PAUCARCOLLA</c:v>
                </c:pt>
                <c:pt idx="4">
                  <c:v>CHUCUITO</c:v>
                </c:pt>
                <c:pt idx="5">
                  <c:v>PLATERIA</c:v>
                </c:pt>
                <c:pt idx="6">
                  <c:v>PICHACANI</c:v>
                </c:pt>
                <c:pt idx="7">
                  <c:v>ACORA</c:v>
                </c:pt>
                <c:pt idx="8">
                  <c:v>HUATA</c:v>
                </c:pt>
                <c:pt idx="9">
                  <c:v>TIQUILLACA</c:v>
                </c:pt>
                <c:pt idx="10">
                  <c:v>VILQUE</c:v>
                </c:pt>
                <c:pt idx="11">
                  <c:v>ATUNCOLLA</c:v>
                </c:pt>
                <c:pt idx="12">
                  <c:v>COATA</c:v>
                </c:pt>
                <c:pt idx="13">
                  <c:v>AMANTANI</c:v>
                </c:pt>
                <c:pt idx="14">
                  <c:v>SAN ANTONIO</c:v>
                </c:pt>
              </c:strCache>
            </c:strRef>
          </c:cat>
          <c:val>
            <c:numRef>
              <c:f>COMUNICACION1!$E$2:$E$16</c:f>
              <c:numCache>
                <c:formatCode>0.0</c:formatCode>
                <c:ptCount val="15"/>
                <c:pt idx="0">
                  <c:v>21.972386587771204</c:v>
                </c:pt>
                <c:pt idx="1">
                  <c:v>6.1224489795918364</c:v>
                </c:pt>
                <c:pt idx="2">
                  <c:v>4.3165467625899279</c:v>
                </c:pt>
                <c:pt idx="3">
                  <c:v>3.3333333333333335</c:v>
                </c:pt>
                <c:pt idx="4">
                  <c:v>2.1739130434782608</c:v>
                </c:pt>
                <c:pt idx="5">
                  <c:v>1.1764705882352942</c:v>
                </c:pt>
                <c:pt idx="6">
                  <c:v>1.1494252873563218</c:v>
                </c:pt>
                <c:pt idx="7">
                  <c:v>0.66889632107023411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0799616"/>
        <c:axId val="80801152"/>
        <c:axId val="0"/>
      </c:bar3DChart>
      <c:catAx>
        <c:axId val="8079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PE"/>
          </a:p>
        </c:txPr>
        <c:crossAx val="80801152"/>
        <c:crosses val="autoZero"/>
        <c:auto val="1"/>
        <c:lblAlgn val="ctr"/>
        <c:lblOffset val="100"/>
        <c:noMultiLvlLbl val="0"/>
      </c:catAx>
      <c:valAx>
        <c:axId val="808011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8079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u="none" strike="noStrike" baseline="0" dirty="0" smtClean="0">
                <a:effectLst/>
              </a:rPr>
              <a:t>DRE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COMUNICACIÓN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PUNO'!$BU$11</c:f>
              <c:strCache>
                <c:ptCount val="1"/>
                <c:pt idx="0">
                  <c:v>DRE PUNO</c:v>
                </c:pt>
              </c:strCache>
            </c:strRef>
          </c:tx>
          <c:dLbls>
            <c:dLbl>
              <c:idx val="8"/>
              <c:layout>
                <c:manualLayout>
                  <c:x val="-2.9496937882764501E-2"/>
                  <c:y val="2.6593099404796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PUNO'!$CF$11:$CO$11</c:f>
              <c:numCache>
                <c:formatCode>0.0</c:formatCode>
                <c:ptCount val="10"/>
                <c:pt idx="0">
                  <c:v>53.518799906513209</c:v>
                </c:pt>
                <c:pt idx="1">
                  <c:v>0</c:v>
                </c:pt>
                <c:pt idx="2">
                  <c:v>60.830816734529371</c:v>
                </c:pt>
                <c:pt idx="3">
                  <c:v>0</c:v>
                </c:pt>
                <c:pt idx="4">
                  <c:v>51.3</c:v>
                </c:pt>
                <c:pt idx="5">
                  <c:v>56</c:v>
                </c:pt>
                <c:pt idx="6">
                  <c:v>59.6</c:v>
                </c:pt>
                <c:pt idx="7">
                  <c:v>49.2</c:v>
                </c:pt>
                <c:pt idx="8">
                  <c:v>46.1</c:v>
                </c:pt>
                <c:pt idx="9">
                  <c:v>49.7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18048"/>
        <c:axId val="66819584"/>
      </c:lineChart>
      <c:catAx>
        <c:axId val="6681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66819584"/>
        <c:crosses val="autoZero"/>
        <c:auto val="1"/>
        <c:lblAlgn val="ctr"/>
        <c:lblOffset val="100"/>
        <c:noMultiLvlLbl val="0"/>
      </c:catAx>
      <c:valAx>
        <c:axId val="66819584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681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E" sz="1800" b="1" i="0" u="none" strike="noStrike" baseline="0" dirty="0">
                <a:effectLst/>
              </a:rPr>
              <a:t>RESULTADOS EVALUACION ECE 2016 </a:t>
            </a:r>
          </a:p>
          <a:p>
            <a:pPr>
              <a:defRPr/>
            </a:pPr>
            <a:r>
              <a:rPr lang="es-PE" sz="1800" b="1" i="0" u="none" strike="noStrike" baseline="0" dirty="0">
                <a:effectLst/>
              </a:rPr>
              <a:t>MATEMÁTICA NIVEL </a:t>
            </a:r>
            <a:r>
              <a:rPr lang="es-PE" sz="1800" b="1" i="0" u="none" strike="noStrike" baseline="0" dirty="0" smtClean="0">
                <a:effectLst/>
              </a:rPr>
              <a:t>SECUNDARIA</a:t>
            </a:r>
            <a:endParaRPr lang="es-PE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MATEMATICA1!$B$2</c:f>
              <c:strCache>
                <c:ptCount val="1"/>
                <c:pt idx="0">
                  <c:v>Previo al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MATEMATICA1!$A$3:$A$17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HUATA</c:v>
                </c:pt>
                <c:pt idx="3">
                  <c:v>CHUCUITO</c:v>
                </c:pt>
                <c:pt idx="4">
                  <c:v>CAPACHICA</c:v>
                </c:pt>
                <c:pt idx="5">
                  <c:v>ACORA</c:v>
                </c:pt>
                <c:pt idx="6">
                  <c:v>PICHACANI</c:v>
                </c:pt>
                <c:pt idx="7">
                  <c:v>VILQUE</c:v>
                </c:pt>
                <c:pt idx="8">
                  <c:v>PAUCARCOLLA</c:v>
                </c:pt>
                <c:pt idx="9">
                  <c:v>AMANTANI</c:v>
                </c:pt>
                <c:pt idx="10">
                  <c:v>COATA</c:v>
                </c:pt>
                <c:pt idx="11">
                  <c:v>PLATERIA</c:v>
                </c:pt>
                <c:pt idx="12">
                  <c:v>SAN ANTONIO</c:v>
                </c:pt>
                <c:pt idx="13">
                  <c:v>TIQUILLACA</c:v>
                </c:pt>
                <c:pt idx="14">
                  <c:v>ATUNCOLLA</c:v>
                </c:pt>
              </c:strCache>
            </c:strRef>
          </c:cat>
          <c:val>
            <c:numRef>
              <c:f>MATEMATICA1!$B$3:$B$17</c:f>
              <c:numCache>
                <c:formatCode>0.0</c:formatCode>
                <c:ptCount val="15"/>
                <c:pt idx="0">
                  <c:v>18.045705279747832</c:v>
                </c:pt>
                <c:pt idx="1">
                  <c:v>51.020408163265309</c:v>
                </c:pt>
                <c:pt idx="2">
                  <c:v>34.693877551020407</c:v>
                </c:pt>
                <c:pt idx="3">
                  <c:v>46.739130434782609</c:v>
                </c:pt>
                <c:pt idx="4">
                  <c:v>46.762589928057551</c:v>
                </c:pt>
                <c:pt idx="5">
                  <c:v>54.515050167224082</c:v>
                </c:pt>
                <c:pt idx="6">
                  <c:v>56.81818181818182</c:v>
                </c:pt>
                <c:pt idx="7">
                  <c:v>44.444444444444443</c:v>
                </c:pt>
                <c:pt idx="8">
                  <c:v>70</c:v>
                </c:pt>
                <c:pt idx="9">
                  <c:v>71.212121212121218</c:v>
                </c:pt>
                <c:pt idx="10">
                  <c:v>65.78947368421052</c:v>
                </c:pt>
                <c:pt idx="11">
                  <c:v>55.294117647058826</c:v>
                </c:pt>
                <c:pt idx="12">
                  <c:v>50</c:v>
                </c:pt>
                <c:pt idx="13">
                  <c:v>78.571428571428569</c:v>
                </c:pt>
                <c:pt idx="14">
                  <c:v>52</c:v>
                </c:pt>
              </c:numCache>
            </c:numRef>
          </c:val>
        </c:ser>
        <c:ser>
          <c:idx val="1"/>
          <c:order val="1"/>
          <c:tx>
            <c:strRef>
              <c:f>MATEMATICA1!$C$2</c:f>
              <c:strCache>
                <c:ptCount val="1"/>
                <c:pt idx="0">
                  <c:v>En inicio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MATEMATICA1!$A$3:$A$17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HUATA</c:v>
                </c:pt>
                <c:pt idx="3">
                  <c:v>CHUCUITO</c:v>
                </c:pt>
                <c:pt idx="4">
                  <c:v>CAPACHICA</c:v>
                </c:pt>
                <c:pt idx="5">
                  <c:v>ACORA</c:v>
                </c:pt>
                <c:pt idx="6">
                  <c:v>PICHACANI</c:v>
                </c:pt>
                <c:pt idx="7">
                  <c:v>VILQUE</c:v>
                </c:pt>
                <c:pt idx="8">
                  <c:v>PAUCARCOLLA</c:v>
                </c:pt>
                <c:pt idx="9">
                  <c:v>AMANTANI</c:v>
                </c:pt>
                <c:pt idx="10">
                  <c:v>COATA</c:v>
                </c:pt>
                <c:pt idx="11">
                  <c:v>PLATERIA</c:v>
                </c:pt>
                <c:pt idx="12">
                  <c:v>SAN ANTONIO</c:v>
                </c:pt>
                <c:pt idx="13">
                  <c:v>TIQUILLACA</c:v>
                </c:pt>
                <c:pt idx="14">
                  <c:v>ATUNCOLLA</c:v>
                </c:pt>
              </c:strCache>
            </c:strRef>
          </c:cat>
          <c:val>
            <c:numRef>
              <c:f>MATEMATICA1!$C$3:$C$17</c:f>
              <c:numCache>
                <c:formatCode>0.0</c:formatCode>
                <c:ptCount val="15"/>
                <c:pt idx="0">
                  <c:v>37.549251379038616</c:v>
                </c:pt>
                <c:pt idx="1">
                  <c:v>31.632653061224488</c:v>
                </c:pt>
                <c:pt idx="2">
                  <c:v>46.938775510204081</c:v>
                </c:pt>
                <c:pt idx="3">
                  <c:v>40.217391304347828</c:v>
                </c:pt>
                <c:pt idx="4">
                  <c:v>38.129496402877699</c:v>
                </c:pt>
                <c:pt idx="5">
                  <c:v>35.451505016722408</c:v>
                </c:pt>
                <c:pt idx="6">
                  <c:v>31.818181818181817</c:v>
                </c:pt>
                <c:pt idx="7">
                  <c:v>44.444444444444443</c:v>
                </c:pt>
                <c:pt idx="8">
                  <c:v>25</c:v>
                </c:pt>
                <c:pt idx="9">
                  <c:v>22.727272727272727</c:v>
                </c:pt>
                <c:pt idx="10">
                  <c:v>30.921052631578949</c:v>
                </c:pt>
                <c:pt idx="11">
                  <c:v>40</c:v>
                </c:pt>
                <c:pt idx="12">
                  <c:v>50</c:v>
                </c:pt>
                <c:pt idx="13">
                  <c:v>21.428571428571427</c:v>
                </c:pt>
                <c:pt idx="14">
                  <c:v>33.333333333333336</c:v>
                </c:pt>
              </c:numCache>
            </c:numRef>
          </c:val>
        </c:ser>
        <c:ser>
          <c:idx val="2"/>
          <c:order val="2"/>
          <c:tx>
            <c:strRef>
              <c:f>MATEMATICA1!$D$2</c:f>
              <c:strCache>
                <c:ptCount val="1"/>
                <c:pt idx="0">
                  <c:v>En proceso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MATEMATICA1!$A$3:$A$17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HUATA</c:v>
                </c:pt>
                <c:pt idx="3">
                  <c:v>CHUCUITO</c:v>
                </c:pt>
                <c:pt idx="4">
                  <c:v>CAPACHICA</c:v>
                </c:pt>
                <c:pt idx="5">
                  <c:v>ACORA</c:v>
                </c:pt>
                <c:pt idx="6">
                  <c:v>PICHACANI</c:v>
                </c:pt>
                <c:pt idx="7">
                  <c:v>VILQUE</c:v>
                </c:pt>
                <c:pt idx="8">
                  <c:v>PAUCARCOLLA</c:v>
                </c:pt>
                <c:pt idx="9">
                  <c:v>AMANTANI</c:v>
                </c:pt>
                <c:pt idx="10">
                  <c:v>COATA</c:v>
                </c:pt>
                <c:pt idx="11">
                  <c:v>PLATERIA</c:v>
                </c:pt>
                <c:pt idx="12">
                  <c:v>SAN ANTONIO</c:v>
                </c:pt>
                <c:pt idx="13">
                  <c:v>TIQUILLACA</c:v>
                </c:pt>
                <c:pt idx="14">
                  <c:v>ATUNCOLLA</c:v>
                </c:pt>
              </c:strCache>
            </c:strRef>
          </c:cat>
          <c:val>
            <c:numRef>
              <c:f>MATEMATICA1!$D$3:$D$17</c:f>
              <c:numCache>
                <c:formatCode>0.0</c:formatCode>
                <c:ptCount val="15"/>
                <c:pt idx="0">
                  <c:v>22.104018912529551</c:v>
                </c:pt>
                <c:pt idx="1">
                  <c:v>12.244897959183673</c:v>
                </c:pt>
                <c:pt idx="2">
                  <c:v>14.285714285714286</c:v>
                </c:pt>
                <c:pt idx="3">
                  <c:v>9.7826086956521738</c:v>
                </c:pt>
                <c:pt idx="4">
                  <c:v>12.23021582733813</c:v>
                </c:pt>
                <c:pt idx="5">
                  <c:v>7.3578595317725757</c:v>
                </c:pt>
                <c:pt idx="6">
                  <c:v>7.9545454545454541</c:v>
                </c:pt>
                <c:pt idx="7">
                  <c:v>8.8888888888888893</c:v>
                </c:pt>
                <c:pt idx="8">
                  <c:v>3.3333333333333335</c:v>
                </c:pt>
                <c:pt idx="9">
                  <c:v>4.5454545454545459</c:v>
                </c:pt>
                <c:pt idx="10">
                  <c:v>1.9736842105263157</c:v>
                </c:pt>
                <c:pt idx="11">
                  <c:v>3.5294117647058822</c:v>
                </c:pt>
                <c:pt idx="12">
                  <c:v>0</c:v>
                </c:pt>
                <c:pt idx="13">
                  <c:v>0</c:v>
                </c:pt>
                <c:pt idx="14">
                  <c:v>14.666666666666666</c:v>
                </c:pt>
              </c:numCache>
            </c:numRef>
          </c:val>
        </c:ser>
        <c:ser>
          <c:idx val="3"/>
          <c:order val="3"/>
          <c:tx>
            <c:strRef>
              <c:f>MATEMATICA1!$E$2</c:f>
              <c:strCache>
                <c:ptCount val="1"/>
                <c:pt idx="0">
                  <c:v>Satisfactorio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10"/>
              <c:layout>
                <c:manualLayout>
                  <c:x val="0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MATEMATICA1!$A$3:$A$17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HUATA</c:v>
                </c:pt>
                <c:pt idx="3">
                  <c:v>CHUCUITO</c:v>
                </c:pt>
                <c:pt idx="4">
                  <c:v>CAPACHICA</c:v>
                </c:pt>
                <c:pt idx="5">
                  <c:v>ACORA</c:v>
                </c:pt>
                <c:pt idx="6">
                  <c:v>PICHACANI</c:v>
                </c:pt>
                <c:pt idx="7">
                  <c:v>VILQUE</c:v>
                </c:pt>
                <c:pt idx="8">
                  <c:v>PAUCARCOLLA</c:v>
                </c:pt>
                <c:pt idx="9">
                  <c:v>AMANTANI</c:v>
                </c:pt>
                <c:pt idx="10">
                  <c:v>COATA</c:v>
                </c:pt>
                <c:pt idx="11">
                  <c:v>PLATERIA</c:v>
                </c:pt>
                <c:pt idx="12">
                  <c:v>SAN ANTONIO</c:v>
                </c:pt>
                <c:pt idx="13">
                  <c:v>TIQUILLACA</c:v>
                </c:pt>
                <c:pt idx="14">
                  <c:v>ATUNCOLLA</c:v>
                </c:pt>
              </c:strCache>
            </c:strRef>
          </c:cat>
          <c:val>
            <c:numRef>
              <c:f>MATEMATICA1!$E$3:$E$17</c:f>
              <c:numCache>
                <c:formatCode>0.0</c:formatCode>
                <c:ptCount val="15"/>
                <c:pt idx="0">
                  <c:v>22.182821118991331</c:v>
                </c:pt>
                <c:pt idx="1">
                  <c:v>5.1020408163265305</c:v>
                </c:pt>
                <c:pt idx="2">
                  <c:v>4.0816326530612246</c:v>
                </c:pt>
                <c:pt idx="3">
                  <c:v>3.2608695652173911</c:v>
                </c:pt>
                <c:pt idx="4">
                  <c:v>2.8776978417266186</c:v>
                </c:pt>
                <c:pt idx="5">
                  <c:v>2.6755852842809364</c:v>
                </c:pt>
                <c:pt idx="6">
                  <c:v>2.2727272727272729</c:v>
                </c:pt>
                <c:pt idx="7">
                  <c:v>2.2222222222222223</c:v>
                </c:pt>
                <c:pt idx="8">
                  <c:v>1.6666666666666667</c:v>
                </c:pt>
                <c:pt idx="9">
                  <c:v>1.5151515151515151</c:v>
                </c:pt>
                <c:pt idx="10">
                  <c:v>1.3157894736842106</c:v>
                </c:pt>
                <c:pt idx="11">
                  <c:v>1.1764705882352942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4053504"/>
        <c:axId val="74055040"/>
        <c:axId val="0"/>
      </c:bar3DChart>
      <c:catAx>
        <c:axId val="74053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4055040"/>
        <c:crosses val="autoZero"/>
        <c:auto val="1"/>
        <c:lblAlgn val="ctr"/>
        <c:lblOffset val="100"/>
        <c:noMultiLvlLbl val="0"/>
      </c:catAx>
      <c:valAx>
        <c:axId val="7405504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74053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s-PE" sz="1800" b="1" i="0" baseline="0" dirty="0">
                <a:effectLst/>
              </a:rPr>
              <a:t>RESULTADOS EVALUACION ECE 2016 </a:t>
            </a:r>
            <a:endParaRPr lang="es-PE" dirty="0">
              <a:effectLst/>
            </a:endParaRPr>
          </a:p>
          <a:p>
            <a:pPr algn="ctr">
              <a:defRPr/>
            </a:pPr>
            <a:r>
              <a:rPr lang="es-PE" sz="1800" b="1" i="0" baseline="0" dirty="0">
                <a:effectLst/>
              </a:rPr>
              <a:t>HISTÓRIA GEOGRAFÍA Y ECONOMÍA NIVEL </a:t>
            </a:r>
            <a:r>
              <a:rPr lang="es-PE" sz="1800" b="1" i="0" baseline="0" dirty="0" smtClean="0">
                <a:effectLst/>
              </a:rPr>
              <a:t>SECUNDARIA</a:t>
            </a:r>
            <a:endParaRPr lang="es-PE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Hoja6!$B$2</c:f>
              <c:strCache>
                <c:ptCount val="1"/>
                <c:pt idx="0">
                  <c:v>Previo al inicio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Hoja6!$A$3:$A$17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PAUCARCOLLA</c:v>
                </c:pt>
                <c:pt idx="3">
                  <c:v>HUATA</c:v>
                </c:pt>
                <c:pt idx="4">
                  <c:v>ACORA</c:v>
                </c:pt>
                <c:pt idx="5">
                  <c:v>CAPACHICA</c:v>
                </c:pt>
                <c:pt idx="6">
                  <c:v>CHUCUITO</c:v>
                </c:pt>
                <c:pt idx="7">
                  <c:v>ATUNCOLLA</c:v>
                </c:pt>
                <c:pt idx="8">
                  <c:v>PLATERIA</c:v>
                </c:pt>
                <c:pt idx="9">
                  <c:v>PICHACANI</c:v>
                </c:pt>
                <c:pt idx="10">
                  <c:v>AMANTANI</c:v>
                </c:pt>
                <c:pt idx="11">
                  <c:v>COATA</c:v>
                </c:pt>
                <c:pt idx="12">
                  <c:v>TIQUILLACA</c:v>
                </c:pt>
                <c:pt idx="13">
                  <c:v>VILQUE</c:v>
                </c:pt>
                <c:pt idx="14">
                  <c:v>SAN ANTONIO</c:v>
                </c:pt>
              </c:strCache>
            </c:strRef>
          </c:cat>
          <c:val>
            <c:numRef>
              <c:f>Hoja6!$B$3:$B$17</c:f>
              <c:numCache>
                <c:formatCode>0.0</c:formatCode>
                <c:ptCount val="15"/>
                <c:pt idx="0">
                  <c:v>13.52101506740682</c:v>
                </c:pt>
                <c:pt idx="1">
                  <c:v>36.734693877551024</c:v>
                </c:pt>
                <c:pt idx="2">
                  <c:v>33.898305084745765</c:v>
                </c:pt>
                <c:pt idx="3">
                  <c:v>46.938775510204081</c:v>
                </c:pt>
                <c:pt idx="4">
                  <c:v>39.799331103678931</c:v>
                </c:pt>
                <c:pt idx="5">
                  <c:v>33.093525179856115</c:v>
                </c:pt>
                <c:pt idx="6">
                  <c:v>31.521739130434781</c:v>
                </c:pt>
                <c:pt idx="7">
                  <c:v>37.333333333333336</c:v>
                </c:pt>
                <c:pt idx="8">
                  <c:v>40</c:v>
                </c:pt>
                <c:pt idx="9">
                  <c:v>49.425287356321839</c:v>
                </c:pt>
                <c:pt idx="10">
                  <c:v>63.636363636363633</c:v>
                </c:pt>
                <c:pt idx="11">
                  <c:v>45.39473684210526</c:v>
                </c:pt>
                <c:pt idx="12">
                  <c:v>35.714285714285715</c:v>
                </c:pt>
                <c:pt idx="13">
                  <c:v>35.555555555555557</c:v>
                </c:pt>
                <c:pt idx="14">
                  <c:v>58.333333333333336</c:v>
                </c:pt>
              </c:numCache>
            </c:numRef>
          </c:val>
        </c:ser>
        <c:ser>
          <c:idx val="1"/>
          <c:order val="1"/>
          <c:tx>
            <c:strRef>
              <c:f>Hoja6!$C$2</c:f>
              <c:strCache>
                <c:ptCount val="1"/>
                <c:pt idx="0">
                  <c:v>En inicio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Hoja6!$A$3:$A$17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PAUCARCOLLA</c:v>
                </c:pt>
                <c:pt idx="3">
                  <c:v>HUATA</c:v>
                </c:pt>
                <c:pt idx="4">
                  <c:v>ACORA</c:v>
                </c:pt>
                <c:pt idx="5">
                  <c:v>CAPACHICA</c:v>
                </c:pt>
                <c:pt idx="6">
                  <c:v>CHUCUITO</c:v>
                </c:pt>
                <c:pt idx="7">
                  <c:v>ATUNCOLLA</c:v>
                </c:pt>
                <c:pt idx="8">
                  <c:v>PLATERIA</c:v>
                </c:pt>
                <c:pt idx="9">
                  <c:v>PICHACANI</c:v>
                </c:pt>
                <c:pt idx="10">
                  <c:v>AMANTANI</c:v>
                </c:pt>
                <c:pt idx="11">
                  <c:v>COATA</c:v>
                </c:pt>
                <c:pt idx="12">
                  <c:v>TIQUILLACA</c:v>
                </c:pt>
                <c:pt idx="13">
                  <c:v>VILQUE</c:v>
                </c:pt>
                <c:pt idx="14">
                  <c:v>SAN ANTONIO</c:v>
                </c:pt>
              </c:strCache>
            </c:strRef>
          </c:cat>
          <c:val>
            <c:numRef>
              <c:f>Hoja6!$C$3:$C$17</c:f>
              <c:numCache>
                <c:formatCode>0.0</c:formatCode>
                <c:ptCount val="15"/>
                <c:pt idx="0">
                  <c:v>22.839016653449644</c:v>
                </c:pt>
                <c:pt idx="1">
                  <c:v>28.571428571428573</c:v>
                </c:pt>
                <c:pt idx="2">
                  <c:v>38.983050847457626</c:v>
                </c:pt>
                <c:pt idx="3">
                  <c:v>22.448979591836736</c:v>
                </c:pt>
                <c:pt idx="4">
                  <c:v>34.448160535117054</c:v>
                </c:pt>
                <c:pt idx="5">
                  <c:v>35.251798561151077</c:v>
                </c:pt>
                <c:pt idx="6">
                  <c:v>40.217391304347828</c:v>
                </c:pt>
                <c:pt idx="7">
                  <c:v>36</c:v>
                </c:pt>
                <c:pt idx="8">
                  <c:v>37.647058823529413</c:v>
                </c:pt>
                <c:pt idx="9">
                  <c:v>26.436781609195403</c:v>
                </c:pt>
                <c:pt idx="10">
                  <c:v>24.242424242424242</c:v>
                </c:pt>
                <c:pt idx="11">
                  <c:v>36.842105263157897</c:v>
                </c:pt>
                <c:pt idx="12">
                  <c:v>50</c:v>
                </c:pt>
                <c:pt idx="13">
                  <c:v>50</c:v>
                </c:pt>
                <c:pt idx="14">
                  <c:v>41.666666666666664</c:v>
                </c:pt>
              </c:numCache>
            </c:numRef>
          </c:val>
        </c:ser>
        <c:ser>
          <c:idx val="2"/>
          <c:order val="2"/>
          <c:tx>
            <c:strRef>
              <c:f>Hoja6!$D$2</c:f>
              <c:strCache>
                <c:ptCount val="1"/>
                <c:pt idx="0">
                  <c:v>En proceso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Hoja6!$A$3:$A$17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PAUCARCOLLA</c:v>
                </c:pt>
                <c:pt idx="3">
                  <c:v>HUATA</c:v>
                </c:pt>
                <c:pt idx="4">
                  <c:v>ACORA</c:v>
                </c:pt>
                <c:pt idx="5">
                  <c:v>CAPACHICA</c:v>
                </c:pt>
                <c:pt idx="6">
                  <c:v>CHUCUITO</c:v>
                </c:pt>
                <c:pt idx="7">
                  <c:v>ATUNCOLLA</c:v>
                </c:pt>
                <c:pt idx="8">
                  <c:v>PLATERIA</c:v>
                </c:pt>
                <c:pt idx="9">
                  <c:v>PICHACANI</c:v>
                </c:pt>
                <c:pt idx="10">
                  <c:v>AMANTANI</c:v>
                </c:pt>
                <c:pt idx="11">
                  <c:v>COATA</c:v>
                </c:pt>
                <c:pt idx="12">
                  <c:v>TIQUILLACA</c:v>
                </c:pt>
                <c:pt idx="13">
                  <c:v>VILQUE</c:v>
                </c:pt>
                <c:pt idx="14">
                  <c:v>SAN ANTONIO</c:v>
                </c:pt>
              </c:strCache>
            </c:strRef>
          </c:cat>
          <c:val>
            <c:numRef>
              <c:f>Hoja6!$D$3:$D$17</c:f>
              <c:numCache>
                <c:formatCode>0.0</c:formatCode>
                <c:ptCount val="15"/>
                <c:pt idx="0">
                  <c:v>40.245836637589214</c:v>
                </c:pt>
                <c:pt idx="1">
                  <c:v>25.170068027210885</c:v>
                </c:pt>
                <c:pt idx="2">
                  <c:v>18.64406779661017</c:v>
                </c:pt>
                <c:pt idx="3">
                  <c:v>22.448979591836736</c:v>
                </c:pt>
                <c:pt idx="4">
                  <c:v>19.063545150501671</c:v>
                </c:pt>
                <c:pt idx="5">
                  <c:v>25.179856115107913</c:v>
                </c:pt>
                <c:pt idx="6">
                  <c:v>23.913043478260871</c:v>
                </c:pt>
                <c:pt idx="7">
                  <c:v>24</c:v>
                </c:pt>
                <c:pt idx="8">
                  <c:v>20</c:v>
                </c:pt>
                <c:pt idx="9">
                  <c:v>20.689655172413794</c:v>
                </c:pt>
                <c:pt idx="10">
                  <c:v>10.606060606060606</c:v>
                </c:pt>
                <c:pt idx="11">
                  <c:v>16.44736842105263</c:v>
                </c:pt>
                <c:pt idx="12">
                  <c:v>14.285714</c:v>
                </c:pt>
                <c:pt idx="13">
                  <c:v>14.285714</c:v>
                </c:pt>
                <c:pt idx="14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Hoja6!$E$2</c:f>
              <c:strCache>
                <c:ptCount val="1"/>
                <c:pt idx="0">
                  <c:v>Satisfactorio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Hoja6!$A$3:$A$17</c:f>
              <c:strCache>
                <c:ptCount val="15"/>
                <c:pt idx="0">
                  <c:v>PUNO</c:v>
                </c:pt>
                <c:pt idx="1">
                  <c:v>MAÑAZO</c:v>
                </c:pt>
                <c:pt idx="2">
                  <c:v>PAUCARCOLLA</c:v>
                </c:pt>
                <c:pt idx="3">
                  <c:v>HUATA</c:v>
                </c:pt>
                <c:pt idx="4">
                  <c:v>ACORA</c:v>
                </c:pt>
                <c:pt idx="5">
                  <c:v>CAPACHICA</c:v>
                </c:pt>
                <c:pt idx="6">
                  <c:v>CHUCUITO</c:v>
                </c:pt>
                <c:pt idx="7">
                  <c:v>ATUNCOLLA</c:v>
                </c:pt>
                <c:pt idx="8">
                  <c:v>PLATERIA</c:v>
                </c:pt>
                <c:pt idx="9">
                  <c:v>PICHACANI</c:v>
                </c:pt>
                <c:pt idx="10">
                  <c:v>AMANTANI</c:v>
                </c:pt>
                <c:pt idx="11">
                  <c:v>COATA</c:v>
                </c:pt>
                <c:pt idx="12">
                  <c:v>TIQUILLACA</c:v>
                </c:pt>
                <c:pt idx="13">
                  <c:v>VILQUE</c:v>
                </c:pt>
                <c:pt idx="14">
                  <c:v>SAN ANTONIO</c:v>
                </c:pt>
              </c:strCache>
            </c:strRef>
          </c:cat>
          <c:val>
            <c:numRef>
              <c:f>Hoja6!$E$3:$E$17</c:f>
              <c:numCache>
                <c:formatCode>0.0</c:formatCode>
                <c:ptCount val="15"/>
                <c:pt idx="0">
                  <c:v>23.275178429817604</c:v>
                </c:pt>
                <c:pt idx="1">
                  <c:v>9.5238095238095237</c:v>
                </c:pt>
                <c:pt idx="2">
                  <c:v>8.4745762711864412</c:v>
                </c:pt>
                <c:pt idx="3">
                  <c:v>8.1632653061224492</c:v>
                </c:pt>
                <c:pt idx="4">
                  <c:v>6.6889632107023411</c:v>
                </c:pt>
                <c:pt idx="5">
                  <c:v>6.4748201438848918</c:v>
                </c:pt>
                <c:pt idx="6">
                  <c:v>4.3478260869565215</c:v>
                </c:pt>
                <c:pt idx="7">
                  <c:v>2.6666666666666665</c:v>
                </c:pt>
                <c:pt idx="8">
                  <c:v>2.3529411764705883</c:v>
                </c:pt>
                <c:pt idx="9">
                  <c:v>2.2988505747126435</c:v>
                </c:pt>
                <c:pt idx="10">
                  <c:v>1.5151515151515151</c:v>
                </c:pt>
                <c:pt idx="11">
                  <c:v>1.3157894736842106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2333184"/>
        <c:axId val="72334720"/>
        <c:axId val="0"/>
      </c:bar3DChart>
      <c:catAx>
        <c:axId val="72333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2334720"/>
        <c:crosses val="autoZero"/>
        <c:auto val="1"/>
        <c:lblAlgn val="ctr"/>
        <c:lblOffset val="100"/>
        <c:noMultiLvlLbl val="0"/>
      </c:catAx>
      <c:valAx>
        <c:axId val="7233472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72333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PE" sz="1600" b="1" i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UGEL PUNO </a:t>
            </a:r>
            <a:endParaRPr lang="es-PE" sz="1600" b="1" i="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 sz="1600" b="1" i="0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PE" sz="1600" b="1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HISTÓRICO  DE  RESULTADOS   ÁREA</a:t>
            </a:r>
            <a:r>
              <a:rPr lang="es-PE" sz="1600" b="1" i="0" baseline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DE  </a:t>
            </a:r>
            <a:r>
              <a:rPr lang="es-PE" sz="1600" b="1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MATEMÁTICA</a:t>
            </a:r>
            <a:endParaRPr lang="es-PE" sz="1600" b="1" i="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1904407261592299"/>
          <c:y val="2.377843490983767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88727034120735"/>
          <c:y val="0.1145338929544962"/>
          <c:w val="0.82801618547681544"/>
          <c:h val="0.7092607416795354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'[COMUNICACION 2016 SECUNDARIA.xlsx]Hoja3'!$J$2</c:f>
              <c:strCache>
                <c:ptCount val="1"/>
                <c:pt idx="0">
                  <c:v>Previo al inicio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0633447690439893E-2"/>
                  <c:y val="-5.3305827250368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SECUNDARIA.xlsx]Hoja3'!$I$3:$I$5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xVal>
          <c:yVal>
            <c:numRef>
              <c:f>'[COMUNICACION 2016 SECUNDARIA.xlsx]Hoja3'!$J$3:$J$5</c:f>
              <c:numCache>
                <c:formatCode>0.0%</c:formatCode>
                <c:ptCount val="3"/>
                <c:pt idx="0">
                  <c:v>0</c:v>
                </c:pt>
                <c:pt idx="1">
                  <c:v>0.38200000000000001</c:v>
                </c:pt>
                <c:pt idx="2">
                  <c:v>0.30499999999999999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'[COMUNICACION 2016 SECUNDARIA.xlsx]Hoja3'!$K$2</c:f>
              <c:strCache>
                <c:ptCount val="1"/>
                <c:pt idx="0">
                  <c:v>En Inicio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7600818131898674E-2"/>
                  <c:y val="5.3360854862645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SECUNDARIA.xlsx]Hoja3'!$I$3:$I$5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xVal>
          <c:yVal>
            <c:numRef>
              <c:f>'[COMUNICACION 2016 SECUNDARIA.xlsx]Hoja3'!$K$3:$K$5</c:f>
              <c:numCache>
                <c:formatCode>0.0%</c:formatCode>
                <c:ptCount val="3"/>
                <c:pt idx="0">
                  <c:v>0</c:v>
                </c:pt>
                <c:pt idx="1">
                  <c:v>0.377</c:v>
                </c:pt>
                <c:pt idx="2">
                  <c:v>0.36700000000000005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'[COMUNICACION 2016 SECUNDARIA.xlsx]Hoja3'!$L$2</c:f>
              <c:strCache>
                <c:ptCount val="1"/>
                <c:pt idx="0">
                  <c:v>En Proceso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SECUNDARIA.xlsx]Hoja3'!$I$3:$I$5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xVal>
          <c:yVal>
            <c:numRef>
              <c:f>'[COMUNICACION 2016 SECUNDARIA.xlsx]Hoja3'!$L$3:$L$5</c:f>
              <c:numCache>
                <c:formatCode>0.0%</c:formatCode>
                <c:ptCount val="3"/>
                <c:pt idx="0">
                  <c:v>0</c:v>
                </c:pt>
                <c:pt idx="1">
                  <c:v>0.12300000000000001</c:v>
                </c:pt>
                <c:pt idx="2">
                  <c:v>0.17300000000000001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'[COMUNICACION 2016 SECUNDARIA.xlsx]Hoja3'!$M$2</c:f>
              <c:strCache>
                <c:ptCount val="1"/>
                <c:pt idx="0">
                  <c:v>Satisfactorio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039672344219933E-2"/>
                  <c:y val="6.4395339219163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37542380139146E-2"/>
                  <c:y val="4.2326370506126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SECUNDARIA.xlsx]Hoja3'!$I$3:$I$5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xVal>
          <c:yVal>
            <c:numRef>
              <c:f>'[COMUNICACION 2016 SECUNDARIA.xlsx]Hoja3'!$M$3:$M$5</c:f>
              <c:numCache>
                <c:formatCode>0.0%</c:formatCode>
                <c:ptCount val="3"/>
                <c:pt idx="0">
                  <c:v>0</c:v>
                </c:pt>
                <c:pt idx="1">
                  <c:v>0.11800000000000001</c:v>
                </c:pt>
                <c:pt idx="2">
                  <c:v>0.155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433664"/>
        <c:axId val="72435200"/>
      </c:scatterChart>
      <c:valAx>
        <c:axId val="72433664"/>
        <c:scaling>
          <c:orientation val="minMax"/>
          <c:max val="2017"/>
          <c:min val="201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2435200"/>
        <c:crosses val="autoZero"/>
        <c:crossBetween val="midCat"/>
        <c:majorUnit val="1"/>
      </c:valAx>
      <c:valAx>
        <c:axId val="72435200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2433664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1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Rockwell Extra Bold" panose="02060903040505020403" pitchFamily="18" charset="0"/>
                <a:ea typeface="+mn-ea"/>
                <a:cs typeface="+mn-cs"/>
              </a:defRPr>
            </a:pPr>
            <a:r>
              <a:rPr lang="es-PE" sz="1800" b="1" i="0" baseline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UGEL PUNO </a:t>
            </a:r>
            <a:endParaRPr lang="es-PE" dirty="0" smtClean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defRPr sz="1400" b="1" i="1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Rockwell Extra Bold" panose="02060903040505020403" pitchFamily="18" charset="0"/>
                <a:ea typeface="+mn-ea"/>
                <a:cs typeface="+mn-cs"/>
              </a:defRPr>
            </a:pPr>
            <a:r>
              <a:rPr lang="es-PE" sz="1800" b="1" i="0" baseline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HISTÓRICO  DE  RESULTADOS   ÁREA  DE COMUNICACIÓN</a:t>
            </a:r>
            <a:endParaRPr lang="es-PE" sz="1800" b="1" i="0" baseline="0" dirty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5184023970256338"/>
          <c:y val="2.20608754736302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88727034120735"/>
          <c:y val="0.1145338929544962"/>
          <c:w val="0.82801618547681544"/>
          <c:h val="0.7092607416795354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'[COMUNICACION 2016 SECUNDARIA.xlsx]Hoja3'!$J$11</c:f>
              <c:strCache>
                <c:ptCount val="1"/>
                <c:pt idx="0">
                  <c:v>Previo al inicio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3239619776861312E-2"/>
                  <c:y val="3.26802549532483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554684225140447E-3"/>
                  <c:y val="8.6111304805170269E-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SECUNDARIA.xlsx]Hoja3'!$I$12:$I$13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SECUNDARIA.xlsx]Hoja3'!$J$12:$J$13</c:f>
              <c:numCache>
                <c:formatCode>0.0%</c:formatCode>
                <c:ptCount val="2"/>
                <c:pt idx="0">
                  <c:v>0.28300000000000003</c:v>
                </c:pt>
                <c:pt idx="1">
                  <c:v>0.21899999999999997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'[COMUNICACION 2016 SECUNDARIA.xlsx]Hoja3'!$K$11</c:f>
              <c:strCache>
                <c:ptCount val="1"/>
                <c:pt idx="0">
                  <c:v>En Inicio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6072953420051779E-2"/>
                  <c:y val="8.67158235611257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325030875440817E-3"/>
                  <c:y val="-3.1023264694084831E-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SECUNDARIA.xlsx]Hoja3'!$I$12:$I$13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SECUNDARIA.xlsx]Hoja3'!$K$12:$K$13</c:f>
              <c:numCache>
                <c:formatCode>0.0%</c:formatCode>
                <c:ptCount val="2"/>
                <c:pt idx="0">
                  <c:v>0.36399999999999999</c:v>
                </c:pt>
                <c:pt idx="1">
                  <c:v>0.36700000000000005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'[COMUNICACION 2016 SECUNDARIA.xlsx]Hoja3'!$L$11</c:f>
              <c:strCache>
                <c:ptCount val="1"/>
                <c:pt idx="0">
                  <c:v>En Proceso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7461842460831413E-2"/>
                  <c:y val="-5.33919083497377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38168475302765E-2"/>
                  <c:y val="3.14828149234660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SECUNDARIA.xlsx]Hoja3'!$I$12:$I$13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SECUNDARIA.xlsx]Hoja3'!$L$12:$L$13</c:f>
              <c:numCache>
                <c:formatCode>0.0%</c:formatCode>
                <c:ptCount val="2"/>
                <c:pt idx="0">
                  <c:v>0.21100000000000002</c:v>
                </c:pt>
                <c:pt idx="1">
                  <c:v>0.26400000000000001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'[COMUNICACION 2016 SECUNDARIA.xlsx]Hoja3'!$M$11</c:f>
              <c:strCache>
                <c:ptCount val="1"/>
                <c:pt idx="0">
                  <c:v>Satisfactorio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1906286297712849E-2"/>
                  <c:y val="-6.05721994726341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699041743114803E-3"/>
                  <c:y val="3.63899995491472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37542380139146E-2"/>
                  <c:y val="4.2326370506126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SECUNDARIA.xlsx]Hoja3'!$I$12:$I$13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SECUNDARIA.xlsx]Hoja3'!$M$12:$M$13</c:f>
              <c:numCache>
                <c:formatCode>0.0%</c:formatCode>
                <c:ptCount val="2"/>
                <c:pt idx="0">
                  <c:v>0.14199999999999999</c:v>
                </c:pt>
                <c:pt idx="1">
                  <c:v>0.151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81024"/>
        <c:axId val="74082560"/>
      </c:scatterChart>
      <c:valAx>
        <c:axId val="74081024"/>
        <c:scaling>
          <c:orientation val="minMax"/>
          <c:max val="2017"/>
          <c:min val="201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4082560"/>
        <c:crosses val="autoZero"/>
        <c:crossBetween val="midCat"/>
        <c:majorUnit val="1"/>
      </c:valAx>
      <c:valAx>
        <c:axId val="74082560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4081024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 Extra Bold" panose="02060903040505020403" pitchFamily="18" charset="0"/>
                <a:ea typeface="+mn-ea"/>
                <a:cs typeface="+mn-cs"/>
              </a:defRPr>
            </a:pPr>
            <a:r>
              <a:rPr lang="es-PE" sz="1800" b="1" i="0" baseline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UGEL PUNO </a:t>
            </a:r>
            <a:endParaRPr lang="es-PE" sz="1800" b="1" dirty="0" smtClean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defRPr sz="14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 Extra Bold" panose="02060903040505020403" pitchFamily="18" charset="0"/>
                <a:ea typeface="+mn-ea"/>
                <a:cs typeface="+mn-cs"/>
              </a:defRPr>
            </a:pPr>
            <a:r>
              <a:rPr lang="es-PE" sz="1800" b="1" i="0" baseline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HISTÓRICO  DE  RESULTADOS   ÁREA  DE HGE</a:t>
            </a:r>
            <a:r>
              <a:rPr lang="es-PE" sz="1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PE" sz="18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7598853406280066"/>
          <c:y val="2.94252916173831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88727034120735"/>
          <c:y val="0.1145338929544962"/>
          <c:w val="0.82801618547681544"/>
          <c:h val="0.7092607416795354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'[COMUNICACION 2016 SECUNDARIA.xlsx]Hoja3'!$J$17</c:f>
              <c:strCache>
                <c:ptCount val="1"/>
                <c:pt idx="0">
                  <c:v>Previo al inicio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8906453871769848E-3"/>
                  <c:y val="9.222917436570473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SECUNDARIA.xlsx]Hoja3'!$I$18:$I$19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SECUNDARIA.xlsx]Hoja3'!$J$18:$J$19</c:f>
              <c:numCache>
                <c:formatCode>0.0%</c:formatCode>
                <c:ptCount val="2"/>
                <c:pt idx="0">
                  <c:v>0</c:v>
                </c:pt>
                <c:pt idx="1">
                  <c:v>0.22600000000000001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'[COMUNICACION 2016 SECUNDARIA.xlsx]Hoja3'!$K$17</c:f>
              <c:strCache>
                <c:ptCount val="1"/>
                <c:pt idx="0">
                  <c:v>En Inicio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4804912821597875E-2"/>
                  <c:y val="-3.1236858537331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SECUNDARIA.xlsx]Hoja3'!$I$18:$I$19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SECUNDARIA.xlsx]Hoja3'!$K$18:$K$19</c:f>
              <c:numCache>
                <c:formatCode>0.0%</c:formatCode>
                <c:ptCount val="2"/>
                <c:pt idx="0">
                  <c:v>0</c:v>
                </c:pt>
                <c:pt idx="1">
                  <c:v>0.26700000000000002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'[COMUNICACION 2016 SECUNDARIA.xlsx]Hoja3'!$L$17</c:f>
              <c:strCache>
                <c:ptCount val="1"/>
                <c:pt idx="0">
                  <c:v>En Proceso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SECUNDARIA.xlsx]Hoja3'!$I$18:$I$19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SECUNDARIA.xlsx]Hoja3'!$L$18:$L$19</c:f>
              <c:numCache>
                <c:formatCode>0.0%</c:formatCode>
                <c:ptCount val="2"/>
                <c:pt idx="0">
                  <c:v>0</c:v>
                </c:pt>
                <c:pt idx="1">
                  <c:v>0.33700000000000002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'[COMUNICACION 2016 SECUNDARIA.xlsx]Hoja3'!$M$17</c:f>
              <c:strCache>
                <c:ptCount val="1"/>
                <c:pt idx="0">
                  <c:v>Satisfactorio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039672344219933E-2"/>
                  <c:y val="6.4395339219163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37542380139146E-2"/>
                  <c:y val="4.2326370506126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'[COMUNICACION 2016 SECUNDARIA.xlsx]Hoja3'!$I$18:$I$19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xVal>
          <c:yVal>
            <c:numRef>
              <c:f>'[COMUNICACION 2016 SECUNDARIA.xlsx]Hoja3'!$M$18:$M$19</c:f>
              <c:numCache>
                <c:formatCode>0.0%</c:formatCode>
                <c:ptCount val="2"/>
                <c:pt idx="0">
                  <c:v>0</c:v>
                </c:pt>
                <c:pt idx="1">
                  <c:v>0.17100000000000001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178944"/>
        <c:axId val="74180480"/>
      </c:scatterChart>
      <c:valAx>
        <c:axId val="74178944"/>
        <c:scaling>
          <c:orientation val="minMax"/>
          <c:max val="2017"/>
          <c:min val="201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4180480"/>
        <c:crosses val="autoZero"/>
        <c:crossBetween val="midCat"/>
        <c:majorUnit val="1"/>
      </c:valAx>
      <c:valAx>
        <c:axId val="74180480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4178944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u="none" strike="noStrike" baseline="0" dirty="0" smtClean="0">
                <a:effectLst/>
              </a:rPr>
              <a:t>DRE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COMUNICACIÓN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PUNO'!$BU$11</c:f>
              <c:strCache>
                <c:ptCount val="1"/>
                <c:pt idx="0">
                  <c:v>DRE PUNO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dLbls>
            <c:dLbl>
              <c:idx val="2"/>
              <c:layout>
                <c:manualLayout>
                  <c:x val="-3.90716316710411E-2"/>
                  <c:y val="4.6953597044920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571631671041097E-2"/>
                  <c:y val="-2.5761897244581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1016076115485598E-2"/>
                  <c:y val="2.4100155982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8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PUNO'!$CP$11:$CY$11</c:f>
              <c:numCache>
                <c:formatCode>0.0</c:formatCode>
                <c:ptCount val="10"/>
                <c:pt idx="0">
                  <c:v>8.6568044447967516</c:v>
                </c:pt>
                <c:pt idx="1">
                  <c:v>0</c:v>
                </c:pt>
                <c:pt idx="2">
                  <c:v>18.224855676330801</c:v>
                </c:pt>
                <c:pt idx="3">
                  <c:v>0</c:v>
                </c:pt>
                <c:pt idx="4">
                  <c:v>18.5</c:v>
                </c:pt>
                <c:pt idx="5">
                  <c:v>19.5</c:v>
                </c:pt>
                <c:pt idx="6">
                  <c:v>25.2</c:v>
                </c:pt>
                <c:pt idx="7">
                  <c:v>42.4</c:v>
                </c:pt>
                <c:pt idx="8">
                  <c:v>50.6</c:v>
                </c:pt>
                <c:pt idx="9">
                  <c:v>47.2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099712"/>
        <c:axId val="72101248"/>
      </c:lineChart>
      <c:catAx>
        <c:axId val="7209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72101248"/>
        <c:crosses val="autoZero"/>
        <c:auto val="1"/>
        <c:lblAlgn val="ctr"/>
        <c:lblOffset val="100"/>
        <c:noMultiLvlLbl val="0"/>
      </c:catAx>
      <c:valAx>
        <c:axId val="72101248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2099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u="none" strike="noStrike" baseline="0" dirty="0" smtClean="0">
                <a:effectLst/>
              </a:rPr>
              <a:t>DRE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97946798669300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PUNO'!$BU$14</c:f>
              <c:strCache>
                <c:ptCount val="1"/>
                <c:pt idx="0">
                  <c:v>Ugel Azangaro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175" cap="flat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PUNO'!$CZ$11:$DI$11</c:f>
              <c:numCache>
                <c:formatCode>0.0</c:formatCode>
                <c:ptCount val="10"/>
                <c:pt idx="0">
                  <c:v>56.935834169994948</c:v>
                </c:pt>
                <c:pt idx="1">
                  <c:v>0</c:v>
                </c:pt>
                <c:pt idx="2">
                  <c:v>45.107890441467923</c:v>
                </c:pt>
                <c:pt idx="3">
                  <c:v>0</c:v>
                </c:pt>
                <c:pt idx="4">
                  <c:v>61.356643167238417</c:v>
                </c:pt>
                <c:pt idx="5">
                  <c:v>57.3</c:v>
                </c:pt>
                <c:pt idx="6">
                  <c:v>49.3</c:v>
                </c:pt>
                <c:pt idx="7">
                  <c:v>31.1</c:v>
                </c:pt>
                <c:pt idx="8">
                  <c:v>22</c:v>
                </c:pt>
                <c:pt idx="9">
                  <c:v>19.899999999999999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166208"/>
        <c:axId val="67167744"/>
      </c:lineChart>
      <c:catAx>
        <c:axId val="6716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67167744"/>
        <c:crosses val="autoZero"/>
        <c:auto val="1"/>
        <c:lblAlgn val="ctr"/>
        <c:lblOffset val="100"/>
        <c:noMultiLvlLbl val="0"/>
      </c:catAx>
      <c:valAx>
        <c:axId val="67167744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7166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u="none" strike="noStrike" baseline="0" dirty="0" smtClean="0">
                <a:effectLst/>
              </a:rPr>
              <a:t>DRE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570962764257001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PUNO'!$BU$11</c:f>
              <c:strCache>
                <c:ptCount val="1"/>
                <c:pt idx="0">
                  <c:v>DRE PUNO</c:v>
                </c:pt>
              </c:strCache>
            </c:strRef>
          </c:tx>
          <c:dLbls>
            <c:dLbl>
              <c:idx val="0"/>
              <c:layout>
                <c:manualLayout>
                  <c:x val="-4.2317010658019898E-2"/>
                  <c:y val="-2.35098811250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3902385491775E-2"/>
                  <c:y val="5.8354883506754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672374889614E-2"/>
                  <c:y val="-2.56089776540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2752458684109698E-2"/>
                  <c:y val="-2.35098811250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PUNO'!$DJ$11:$DS$11</c:f>
              <c:numCache>
                <c:formatCode>0.0</c:formatCode>
                <c:ptCount val="10"/>
                <c:pt idx="0">
                  <c:v>35.360222571791319</c:v>
                </c:pt>
                <c:pt idx="1">
                  <c:v>0</c:v>
                </c:pt>
                <c:pt idx="2">
                  <c:v>42.353400178358847</c:v>
                </c:pt>
                <c:pt idx="3">
                  <c:v>0</c:v>
                </c:pt>
                <c:pt idx="4">
                  <c:v>31.098787050378981</c:v>
                </c:pt>
                <c:pt idx="5">
                  <c:v>35.1</c:v>
                </c:pt>
                <c:pt idx="6">
                  <c:v>34.4</c:v>
                </c:pt>
                <c:pt idx="7">
                  <c:v>38.700000000000003</c:v>
                </c:pt>
                <c:pt idx="8">
                  <c:v>45.2</c:v>
                </c:pt>
                <c:pt idx="9">
                  <c:v>41.3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66432"/>
        <c:axId val="67267968"/>
      </c:lineChart>
      <c:catAx>
        <c:axId val="6726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67267968"/>
        <c:crosses val="autoZero"/>
        <c:auto val="1"/>
        <c:lblAlgn val="ctr"/>
        <c:lblOffset val="100"/>
        <c:noMultiLvlLbl val="0"/>
      </c:catAx>
      <c:valAx>
        <c:axId val="67267968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726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 </a:t>
            </a:r>
            <a:r>
              <a:rPr lang="es-ES" sz="1800" b="1" i="0" u="none" strike="noStrike" baseline="0" dirty="0">
                <a:effectLst/>
              </a:rPr>
              <a:t>DRE PUNO</a:t>
            </a:r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43158406249490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PUNO'!$BU$11</c:f>
              <c:strCache>
                <c:ptCount val="1"/>
                <c:pt idx="0">
                  <c:v>DRE PUNO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dLbls>
            <c:dLbl>
              <c:idx val="7"/>
              <c:layout>
                <c:manualLayout>
                  <c:x val="-3.3467650070915303E-2"/>
                  <c:y val="3.6944258087677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3806576874402208E-3"/>
                  <c:y val="1.5953296266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8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PUNO'!$DT$11:$EC$11</c:f>
              <c:numCache>
                <c:formatCode>0.0</c:formatCode>
                <c:ptCount val="10"/>
                <c:pt idx="0">
                  <c:v>7.7039432582103462</c:v>
                </c:pt>
                <c:pt idx="1">
                  <c:v>0</c:v>
                </c:pt>
                <c:pt idx="2">
                  <c:v>12.538709380172641</c:v>
                </c:pt>
                <c:pt idx="3">
                  <c:v>0</c:v>
                </c:pt>
                <c:pt idx="4">
                  <c:v>7.5445697823859303</c:v>
                </c:pt>
                <c:pt idx="5">
                  <c:v>7.6</c:v>
                </c:pt>
                <c:pt idx="6">
                  <c:v>16.3</c:v>
                </c:pt>
                <c:pt idx="7">
                  <c:v>30.2</c:v>
                </c:pt>
                <c:pt idx="8">
                  <c:v>32.799999999999997</c:v>
                </c:pt>
                <c:pt idx="9">
                  <c:v>38.799999999999997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7280"/>
        <c:axId val="67298816"/>
      </c:lineChart>
      <c:catAx>
        <c:axId val="67297280"/>
        <c:scaling>
          <c:orientation val="minMax"/>
        </c:scaling>
        <c:delete val="0"/>
        <c:axPos val="b"/>
        <c:majorTickMark val="out"/>
        <c:minorTickMark val="none"/>
        <c:tickLblPos val="nextTo"/>
        <c:crossAx val="67298816"/>
        <c:crosses val="autoZero"/>
        <c:auto val="1"/>
        <c:lblAlgn val="ctr"/>
        <c:lblOffset val="100"/>
        <c:noMultiLvlLbl val="0"/>
      </c:catAx>
      <c:valAx>
        <c:axId val="67298816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7297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UGEL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COMUNICACIÓN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PUNO'!$BU$23</c:f>
              <c:strCache>
                <c:ptCount val="1"/>
                <c:pt idx="0">
                  <c:v>Ugel Puno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175" cap="flat"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2.2665800340995201E-2"/>
                  <c:y val="2.419172970867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03201578663797E-2"/>
                  <c:y val="3.4442462636078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2570726502139302E-2"/>
                  <c:y val="-2.7061934928347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PUNO'!$BV$23:$CE$23</c:f>
              <c:numCache>
                <c:formatCode>0.0</c:formatCode>
                <c:ptCount val="10"/>
                <c:pt idx="0">
                  <c:v>27.7</c:v>
                </c:pt>
                <c:pt idx="1">
                  <c:v>23.383243071041679</c:v>
                </c:pt>
                <c:pt idx="2">
                  <c:v>20.439038860872149</c:v>
                </c:pt>
                <c:pt idx="3">
                  <c:v>20.11834319526627</c:v>
                </c:pt>
                <c:pt idx="4">
                  <c:v>22.507945680439182</c:v>
                </c:pt>
                <c:pt idx="5">
                  <c:v>14.034058</c:v>
                </c:pt>
                <c:pt idx="6">
                  <c:v>7.9591836734693873</c:v>
                </c:pt>
                <c:pt idx="7">
                  <c:v>3.9528429999999908</c:v>
                </c:pt>
                <c:pt idx="8">
                  <c:v>2.3495330000000001</c:v>
                </c:pt>
                <c:pt idx="9">
                  <c:v>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93920"/>
        <c:axId val="72195456"/>
      </c:lineChart>
      <c:catAx>
        <c:axId val="7219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72195456"/>
        <c:crosses val="autoZero"/>
        <c:auto val="1"/>
        <c:lblAlgn val="ctr"/>
        <c:lblOffset val="100"/>
        <c:noMultiLvlLbl val="0"/>
      </c:catAx>
      <c:valAx>
        <c:axId val="72195456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219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UGEL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COMUNICACIÓN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PUNO'!$BU$23</c:f>
              <c:strCache>
                <c:ptCount val="1"/>
                <c:pt idx="0">
                  <c:v>Ugel Puno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PUNO'!$CF$23:$CO$23</c:f>
              <c:numCache>
                <c:formatCode>0.0</c:formatCode>
                <c:ptCount val="10"/>
                <c:pt idx="0">
                  <c:v>54.1</c:v>
                </c:pt>
                <c:pt idx="1">
                  <c:v>53.966231283848373</c:v>
                </c:pt>
                <c:pt idx="2">
                  <c:v>53.9009196084248</c:v>
                </c:pt>
                <c:pt idx="3">
                  <c:v>46.778435239973703</c:v>
                </c:pt>
                <c:pt idx="4">
                  <c:v>50.534527593181167</c:v>
                </c:pt>
                <c:pt idx="5">
                  <c:v>50.381678999999998</c:v>
                </c:pt>
                <c:pt idx="6">
                  <c:v>50.578231292517003</c:v>
                </c:pt>
                <c:pt idx="7">
                  <c:v>41.712899</c:v>
                </c:pt>
                <c:pt idx="8">
                  <c:v>37.914386999999998</c:v>
                </c:pt>
                <c:pt idx="9">
                  <c:v>42.2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535488"/>
        <c:axId val="73537024"/>
      </c:lineChart>
      <c:catAx>
        <c:axId val="7353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73537024"/>
        <c:crosses val="autoZero"/>
        <c:auto val="1"/>
        <c:lblAlgn val="ctr"/>
        <c:lblOffset val="100"/>
        <c:noMultiLvlLbl val="0"/>
      </c:catAx>
      <c:valAx>
        <c:axId val="73537024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353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UGEL </a:t>
            </a:r>
            <a:r>
              <a:rPr lang="es-ES" sz="1800" b="1" i="0" u="none" strike="noStrike" baseline="0" dirty="0">
                <a:effectLst/>
              </a:rPr>
              <a:t>PUNO</a:t>
            </a:r>
            <a:r>
              <a:rPr lang="es-ES" sz="1800" b="1" i="0" u="none" strike="noStrike" baseline="0" dirty="0"/>
              <a:t> </a:t>
            </a:r>
            <a:endParaRPr lang="es-ES" dirty="0"/>
          </a:p>
          <a:p>
            <a:pPr>
              <a:defRPr/>
            </a:pPr>
            <a:r>
              <a:rPr lang="es-ES" dirty="0" smtClean="0"/>
              <a:t>MATEMÁTICA</a:t>
            </a:r>
            <a:endParaRPr lang="es-ES" dirty="0"/>
          </a:p>
        </c:rich>
      </c:tx>
      <c:layout>
        <c:manualLayout>
          <c:xMode val="edge"/>
          <c:yMode val="edge"/>
          <c:x val="0.4051839457567800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'ECE PUNO'!$BU$23</c:f>
              <c:strCache>
                <c:ptCount val="1"/>
                <c:pt idx="0">
                  <c:v>Ugel Puno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175" cap="flat"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2.2491469816273001E-2"/>
                  <c:y val="3.3833815642811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'ECE PUNO'!$CZ$23:$DI$23</c:f>
              <c:numCache>
                <c:formatCode>0.0</c:formatCode>
                <c:ptCount val="10"/>
                <c:pt idx="0">
                  <c:v>52</c:v>
                </c:pt>
                <c:pt idx="1">
                  <c:v>40.542264752790977</c:v>
                </c:pt>
                <c:pt idx="2">
                  <c:v>39.347181008901998</c:v>
                </c:pt>
                <c:pt idx="3">
                  <c:v>47.742998352553542</c:v>
                </c:pt>
                <c:pt idx="4">
                  <c:v>52.136258660508084</c:v>
                </c:pt>
                <c:pt idx="5">
                  <c:v>41.568742999999998</c:v>
                </c:pt>
                <c:pt idx="6">
                  <c:v>30.45547246770904</c:v>
                </c:pt>
                <c:pt idx="7">
                  <c:v>22.364771000000001</c:v>
                </c:pt>
                <c:pt idx="8">
                  <c:v>18.989379</c:v>
                </c:pt>
                <c:pt idx="9">
                  <c:v>17.100000000000001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53248"/>
        <c:axId val="73945856"/>
      </c:lineChart>
      <c:catAx>
        <c:axId val="7365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73945856"/>
        <c:crosses val="autoZero"/>
        <c:auto val="1"/>
        <c:lblAlgn val="ctr"/>
        <c:lblOffset val="100"/>
        <c:noMultiLvlLbl val="0"/>
      </c:catAx>
      <c:valAx>
        <c:axId val="73945856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365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DD8D-0FB2-4333-AF35-B92CDB16CA5F}" type="datetimeFigureOut">
              <a:rPr lang="es-PE" smtClean="0"/>
              <a:t>05/05/2017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8B626-F915-4FE6-A61E-CBF69863C7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94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8B626-F915-4FE6-A61E-CBF69863C787}" type="slidenum">
              <a:rPr lang="es-PE" smtClean="0"/>
              <a:t>26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490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0759A5-7670-5142-B451-3AB34662AA63}" type="datetimeFigureOut">
              <a:rPr lang="es-ES" smtClean="0"/>
              <a:t>05/05/2017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027221-869F-5F40-B97E-C69CFEB0C2C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7039" y="4779819"/>
            <a:ext cx="7772400" cy="588818"/>
          </a:xfrm>
        </p:spPr>
        <p:txBody>
          <a:bodyPr>
            <a:noAutofit/>
          </a:bodyPr>
          <a:lstStyle/>
          <a:p>
            <a:pPr algn="ctr"/>
            <a:r>
              <a:rPr lang="es-ES" sz="3600" dirty="0"/>
              <a:t>Á</a:t>
            </a:r>
            <a:r>
              <a:rPr lang="es-ES" sz="3600" dirty="0" smtClean="0"/>
              <a:t>REA DE GESTIÓN PEDAGOGICA</a:t>
            </a:r>
            <a:endParaRPr lang="es-ES" sz="3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7039" y="3108900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UNIDAD DE GESTION EDUCATIVA LOCAL PUNO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843" y="471054"/>
            <a:ext cx="1827991" cy="247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0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E" sz="2400" dirty="0" smtClean="0"/>
              <a:t>RESULTADOS POR DISTRITOS SEGUNDO GRADO DE PRIMARIA</a:t>
            </a:r>
            <a:br>
              <a:rPr lang="es-PE" sz="2400" dirty="0" smtClean="0"/>
            </a:br>
            <a:r>
              <a:rPr lang="es-PE" sz="2400" dirty="0" smtClean="0"/>
              <a:t>LECTURA ECE 2016</a:t>
            </a:r>
            <a:endParaRPr lang="es-PE" sz="2400" dirty="0"/>
          </a:p>
        </p:txBody>
      </p:sp>
      <p:graphicFrame>
        <p:nvGraphicFramePr>
          <p:cNvPr id="8" name="4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1786447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0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4635" y="5092605"/>
            <a:ext cx="6512511" cy="1143000"/>
          </a:xfrm>
        </p:spPr>
        <p:txBody>
          <a:bodyPr>
            <a:normAutofit/>
          </a:bodyPr>
          <a:lstStyle/>
          <a:p>
            <a:r>
              <a:rPr lang="es-PE" sz="3200" dirty="0" smtClean="0"/>
              <a:t>RESULTADOS ECE 2016 SEGUNDO DE PRIMARIA</a:t>
            </a:r>
            <a:endParaRPr lang="es-PE" sz="3200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6164582"/>
              </p:ext>
            </p:extLst>
          </p:nvPr>
        </p:nvGraphicFramePr>
        <p:xfrm>
          <a:off x="965951" y="312618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0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PE" sz="2400" dirty="0" smtClean="0"/>
              <a:t>RESULTADOS POR DISTRITOS SEGUNDO GRADO DE PRIMARIA</a:t>
            </a:r>
            <a:br>
              <a:rPr lang="es-PE" sz="2400" dirty="0" smtClean="0"/>
            </a:br>
            <a:r>
              <a:rPr lang="es-PE" sz="2400" dirty="0" smtClean="0"/>
              <a:t>MATEMÁTICA ECE 2016</a:t>
            </a:r>
            <a:endParaRPr lang="es-PE" sz="2400" dirty="0"/>
          </a:p>
        </p:txBody>
      </p:sp>
      <p:graphicFrame>
        <p:nvGraphicFramePr>
          <p:cNvPr id="6" name="3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591439"/>
              </p:ext>
            </p:extLst>
          </p:nvPr>
        </p:nvGraphicFramePr>
        <p:xfrm>
          <a:off x="467544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56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sz="3200" dirty="0">
                <a:solidFill>
                  <a:srgbClr val="C00000"/>
                </a:solidFill>
                <a:latin typeface="Bernard MT Condensed"/>
                <a:ea typeface="Calibri"/>
                <a:cs typeface="Times New Roman"/>
              </a:rPr>
              <a:t>PARA LEER LOS RESULTADOS CUARTO DE </a:t>
            </a:r>
            <a:r>
              <a:rPr lang="es-PE" sz="3200" dirty="0" smtClean="0">
                <a:solidFill>
                  <a:srgbClr val="C00000"/>
                </a:solidFill>
                <a:latin typeface="Bernard MT Condensed"/>
                <a:ea typeface="Calibri"/>
                <a:cs typeface="Times New Roman"/>
              </a:rPr>
              <a:t>PRIMARIA</a:t>
            </a:r>
            <a:endParaRPr lang="es-PE" sz="32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8712968" cy="1339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4" y="2636912"/>
            <a:ext cx="8784976" cy="302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8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8162" y="5272713"/>
            <a:ext cx="6512511" cy="1143000"/>
          </a:xfrm>
        </p:spPr>
        <p:txBody>
          <a:bodyPr>
            <a:normAutofit/>
          </a:bodyPr>
          <a:lstStyle/>
          <a:p>
            <a:r>
              <a:rPr lang="es-P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RESULTADOS ECE 2016 </a:t>
            </a:r>
            <a:r>
              <a:rPr lang="es-PE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CUARTO </a:t>
            </a:r>
            <a:r>
              <a:rPr lang="es-P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DE PRIMARIA</a:t>
            </a:r>
            <a:endParaRPr lang="es-PE" sz="2400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69373949"/>
              </p:ext>
            </p:extLst>
          </p:nvPr>
        </p:nvGraphicFramePr>
        <p:xfrm>
          <a:off x="457200" y="21474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4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940966"/>
          </a:xfrm>
        </p:spPr>
        <p:txBody>
          <a:bodyPr>
            <a:noAutofit/>
          </a:bodyPr>
          <a:lstStyle/>
          <a:p>
            <a:pPr algn="just"/>
            <a:r>
              <a:rPr lang="es-PE" sz="2000" b="1" dirty="0">
                <a:solidFill>
                  <a:srgbClr val="C00000"/>
                </a:solidFill>
              </a:rPr>
              <a:t>RESULTADOS POR DISTRITOS </a:t>
            </a:r>
            <a:r>
              <a:rPr lang="es-PE" sz="2000" b="1" dirty="0" smtClean="0">
                <a:solidFill>
                  <a:srgbClr val="C00000"/>
                </a:solidFill>
              </a:rPr>
              <a:t>CUARTO </a:t>
            </a:r>
            <a:r>
              <a:rPr lang="es-PE" sz="2000" b="1" dirty="0">
                <a:solidFill>
                  <a:srgbClr val="C00000"/>
                </a:solidFill>
              </a:rPr>
              <a:t>GRADO DE </a:t>
            </a:r>
            <a:r>
              <a:rPr lang="es-PE" sz="2000" b="1" dirty="0" smtClean="0">
                <a:solidFill>
                  <a:srgbClr val="C00000"/>
                </a:solidFill>
              </a:rPr>
              <a:t>PRIMARIA - LECTURA </a:t>
            </a:r>
            <a:r>
              <a:rPr lang="es-PE" sz="2000" b="1" dirty="0">
                <a:solidFill>
                  <a:srgbClr val="C00000"/>
                </a:solidFill>
              </a:rPr>
              <a:t>ECE 2016</a:t>
            </a:r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3676214"/>
              </p:ext>
            </p:extLst>
          </p:nvPr>
        </p:nvGraphicFramePr>
        <p:xfrm>
          <a:off x="179512" y="836712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289" y="5397405"/>
            <a:ext cx="6512511" cy="1143000"/>
          </a:xfrm>
        </p:spPr>
        <p:txBody>
          <a:bodyPr>
            <a:normAutofit/>
          </a:bodyPr>
          <a:lstStyle/>
          <a:p>
            <a:r>
              <a:rPr lang="es-P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RESULTADOS ECE 2016 CUARTO DE PRIMARIA</a:t>
            </a:r>
            <a:endParaRPr lang="es-PE" sz="2400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2002926"/>
              </p:ext>
            </p:extLst>
          </p:nvPr>
        </p:nvGraphicFramePr>
        <p:xfrm>
          <a:off x="457200" y="260114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706090"/>
          </a:xfrm>
        </p:spPr>
        <p:txBody>
          <a:bodyPr/>
          <a:lstStyle/>
          <a:p>
            <a:r>
              <a:rPr lang="es-PE" sz="2000" b="1" dirty="0">
                <a:solidFill>
                  <a:srgbClr val="C00000"/>
                </a:solidFill>
              </a:rPr>
              <a:t>RESULTADOS POR DISTRITOS CUARTO GRADO </a:t>
            </a:r>
            <a:r>
              <a:rPr lang="es-PE" sz="2000" b="1" dirty="0" smtClean="0">
                <a:solidFill>
                  <a:srgbClr val="C00000"/>
                </a:solidFill>
              </a:rPr>
              <a:t>PRIMARIA </a:t>
            </a:r>
            <a:r>
              <a:rPr lang="es-PE" sz="2000" b="1" dirty="0">
                <a:solidFill>
                  <a:srgbClr val="C00000"/>
                </a:solidFill>
              </a:rPr>
              <a:t>- </a:t>
            </a:r>
            <a:r>
              <a:rPr lang="es-PE" sz="2000" b="1" dirty="0" smtClean="0">
                <a:solidFill>
                  <a:srgbClr val="C00000"/>
                </a:solidFill>
              </a:rPr>
              <a:t>MATEMÁTICA </a:t>
            </a:r>
            <a:r>
              <a:rPr lang="es-PE" sz="2000" b="1" dirty="0">
                <a:solidFill>
                  <a:srgbClr val="C00000"/>
                </a:solidFill>
              </a:rPr>
              <a:t>ECE 2016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7070353"/>
              </p:ext>
            </p:extLst>
          </p:nvPr>
        </p:nvGraphicFramePr>
        <p:xfrm>
          <a:off x="251520" y="908720"/>
          <a:ext cx="8712968" cy="58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0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RESULTADOS </a:t>
            </a:r>
            <a:r>
              <a:rPr lang="es-PE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ECELO </a:t>
            </a:r>
            <a:r>
              <a:rPr lang="es-P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2016 </a:t>
            </a:r>
            <a:r>
              <a:rPr lang="es-PE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CUARTO PRIMARIA</a:t>
            </a:r>
            <a:endParaRPr lang="es-PE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24744"/>
            <a:ext cx="871296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2400" b="1" dirty="0">
                <a:solidFill>
                  <a:srgbClr val="C00000"/>
                </a:solidFill>
              </a:rPr>
              <a:t>RESULTADOS </a:t>
            </a:r>
            <a:r>
              <a:rPr lang="es-PE" sz="2400" b="1" dirty="0" smtClean="0">
                <a:solidFill>
                  <a:srgbClr val="C00000"/>
                </a:solidFill>
              </a:rPr>
              <a:t>DE LA UGEL PUNO </a:t>
            </a:r>
            <a:r>
              <a:rPr lang="es-PE" sz="2400" b="1" dirty="0">
                <a:solidFill>
                  <a:srgbClr val="C00000"/>
                </a:solidFill>
              </a:rPr>
              <a:t>CUARTO GRADO </a:t>
            </a:r>
            <a:r>
              <a:rPr lang="es-PE" sz="2400" b="1" dirty="0" smtClean="0">
                <a:solidFill>
                  <a:srgbClr val="C00000"/>
                </a:solidFill>
              </a:rPr>
              <a:t>PRIMARIA </a:t>
            </a:r>
            <a:br>
              <a:rPr lang="es-PE" sz="2400" b="1" dirty="0" smtClean="0">
                <a:solidFill>
                  <a:srgbClr val="C00000"/>
                </a:solidFill>
              </a:rPr>
            </a:br>
            <a:r>
              <a:rPr lang="es-PE" sz="2400" b="1" dirty="0" smtClean="0">
                <a:solidFill>
                  <a:srgbClr val="C00000"/>
                </a:solidFill>
              </a:rPr>
              <a:t>ECELO </a:t>
            </a:r>
            <a:r>
              <a:rPr lang="es-PE" sz="2400" b="1" dirty="0">
                <a:solidFill>
                  <a:srgbClr val="C00000"/>
                </a:solidFill>
              </a:rPr>
              <a:t>2016</a:t>
            </a:r>
            <a:endParaRPr lang="es-PE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2" y="212902"/>
            <a:ext cx="824625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2" y="5872013"/>
            <a:ext cx="856359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1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0930" y="1867959"/>
            <a:ext cx="722023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PE" dirty="0" smtClean="0"/>
              <a:t>RESULTADOS HISTORICOS  </a:t>
            </a:r>
            <a:endParaRPr lang="es-PE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50930" y="3008158"/>
            <a:ext cx="7175351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</a:rPr>
              <a:t>DREP PUNO</a:t>
            </a:r>
            <a:endParaRPr lang="es-E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7655" y="4823285"/>
            <a:ext cx="5420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400" dirty="0" smtClean="0">
                <a:latin typeface="Arial Black" pitchFamily="34" charset="0"/>
              </a:rPr>
              <a:t>NIVEL </a:t>
            </a:r>
            <a:r>
              <a:rPr lang="es-PE" sz="4400" dirty="0" smtClean="0">
                <a:latin typeface="Arial Black" pitchFamily="34" charset="0"/>
              </a:rPr>
              <a:t>PRIMARIA</a:t>
            </a:r>
            <a:endParaRPr lang="es-PE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98246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PE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stellano como segunda lengua</a:t>
            </a:r>
            <a:endParaRPr lang="es-PE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12" y="1916832"/>
            <a:ext cx="6838204" cy="395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1273" y="4943668"/>
            <a:ext cx="7571509" cy="1143000"/>
          </a:xfrm>
        </p:spPr>
        <p:txBody>
          <a:bodyPr/>
          <a:lstStyle/>
          <a:p>
            <a:r>
              <a:rPr lang="es-PE" dirty="0" smtClean="0">
                <a:solidFill>
                  <a:srgbClr val="C00000"/>
                </a:solidFill>
              </a:rPr>
              <a:t>ECELO 2016 DRE PUNO</a:t>
            </a:r>
            <a:endParaRPr lang="es-PE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71"/>
          <a:stretch/>
        </p:blipFill>
        <p:spPr bwMode="auto">
          <a:xfrm>
            <a:off x="585851" y="191678"/>
            <a:ext cx="8384968" cy="418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42272" y="2213927"/>
            <a:ext cx="7175351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</a:rPr>
              <a:t> NIVEL  SECUNDARIA</a:t>
            </a:r>
            <a:endParaRPr lang="es-E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383392"/>
              </p:ext>
            </p:extLst>
          </p:nvPr>
        </p:nvGraphicFramePr>
        <p:xfrm>
          <a:off x="96982" y="138545"/>
          <a:ext cx="9047018" cy="662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2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072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4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34575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1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189031"/>
              </p:ext>
            </p:extLst>
          </p:nvPr>
        </p:nvGraphicFramePr>
        <p:xfrm>
          <a:off x="1" y="0"/>
          <a:ext cx="9144000" cy="674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8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52944"/>
              </p:ext>
            </p:extLst>
          </p:nvPr>
        </p:nvGraphicFramePr>
        <p:xfrm>
          <a:off x="0" y="-40050"/>
          <a:ext cx="9143999" cy="689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5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405215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9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0230" y="251752"/>
            <a:ext cx="60381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48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MEJORA DE LOS APRENDIZAJES</a:t>
            </a:r>
            <a:endParaRPr lang="es-PE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739" y="4055084"/>
            <a:ext cx="2083252" cy="149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462" y="1249889"/>
            <a:ext cx="1837805" cy="2232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8" y="2560076"/>
            <a:ext cx="5663334" cy="398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0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mbo 16"/>
          <p:cNvSpPr/>
          <p:nvPr/>
        </p:nvSpPr>
        <p:spPr>
          <a:xfrm>
            <a:off x="663838" y="6155131"/>
            <a:ext cx="243236" cy="1814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837300" y="6085346"/>
            <a:ext cx="79543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INICIO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8" name="Rombo 17"/>
          <p:cNvSpPr/>
          <p:nvPr/>
        </p:nvSpPr>
        <p:spPr>
          <a:xfrm>
            <a:off x="3886339" y="6181918"/>
            <a:ext cx="243236" cy="181438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4065555" y="6099303"/>
            <a:ext cx="1226881" cy="417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PROCESO</a:t>
            </a:r>
            <a:endParaRPr lang="es-E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mbo 18"/>
          <p:cNvSpPr/>
          <p:nvPr/>
        </p:nvSpPr>
        <p:spPr>
          <a:xfrm>
            <a:off x="6536683" y="6194748"/>
            <a:ext cx="243236" cy="181438"/>
          </a:xfrm>
          <a:prstGeom prst="diamond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6668280" y="6099303"/>
            <a:ext cx="93167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8000"/>
                </a:solidFill>
              </a:rPr>
              <a:t>LOGRO</a:t>
            </a:r>
            <a:endParaRPr lang="es-ES" sz="1400" b="1" dirty="0">
              <a:solidFill>
                <a:srgbClr val="008000"/>
              </a:solidFill>
            </a:endParaRPr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647889"/>
              </p:ext>
            </p:extLst>
          </p:nvPr>
        </p:nvGraphicFramePr>
        <p:xfrm>
          <a:off x="-6680" y="0"/>
          <a:ext cx="9150680" cy="6112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275039"/>
              </p:ext>
            </p:extLst>
          </p:nvPr>
        </p:nvGraphicFramePr>
        <p:xfrm>
          <a:off x="0" y="1"/>
          <a:ext cx="9144000" cy="6112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883002"/>
              </p:ext>
            </p:extLst>
          </p:nvPr>
        </p:nvGraphicFramePr>
        <p:xfrm>
          <a:off x="0" y="2"/>
          <a:ext cx="9144000" cy="611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ángulo 26"/>
          <p:cNvSpPr/>
          <p:nvPr/>
        </p:nvSpPr>
        <p:spPr>
          <a:xfrm>
            <a:off x="2357172" y="5825072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2009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3194472" y="5825072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2010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4044621" y="5823945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2011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4894772" y="5836775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2012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5758877" y="5835648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2013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6622982" y="5834521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2014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473132" y="5819437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2015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8337237" y="5818310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660066"/>
                </a:solidFill>
              </a:rPr>
              <a:t>2016</a:t>
            </a:r>
            <a:endParaRPr lang="es-ES" sz="1200" b="1" dirty="0">
              <a:solidFill>
                <a:srgbClr val="660066"/>
              </a:solidFill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663837" y="5803669"/>
            <a:ext cx="533956" cy="287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2007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6358" y="6516303"/>
            <a:ext cx="46416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 Fuente: MINEDU- UMC. Muestra de Control de Evaluación 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4502374" y="6504974"/>
            <a:ext cx="4641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** </a:t>
            </a:r>
            <a:r>
              <a:rPr lang="es-ES" sz="1000" dirty="0"/>
              <a:t>Ayacucho, Cajamarca, Huancavelica y Puno no tienen resultados por no haber alcanzado la cobertura </a:t>
            </a:r>
            <a:r>
              <a:rPr lang="es-ES" sz="1000" dirty="0" smtClean="0"/>
              <a:t>requerida (</a:t>
            </a:r>
            <a:r>
              <a:rPr lang="es-ES" sz="1000" dirty="0" err="1" smtClean="0"/>
              <a:t>Result</a:t>
            </a:r>
            <a:r>
              <a:rPr lang="es-ES" sz="1000" dirty="0" smtClean="0"/>
              <a:t>. </a:t>
            </a:r>
            <a:r>
              <a:rPr lang="es-ES" sz="1000" dirty="0"/>
              <a:t>de </a:t>
            </a:r>
            <a:r>
              <a:rPr lang="es-ES" sz="1000" dirty="0" smtClean="0"/>
              <a:t>ECE </a:t>
            </a:r>
            <a:r>
              <a:rPr lang="es-ES" sz="1000" dirty="0"/>
              <a:t>2008 </a:t>
            </a:r>
            <a:r>
              <a:rPr lang="es-ES" sz="1000" dirty="0" smtClean="0"/>
              <a:t>). </a:t>
            </a:r>
            <a:endParaRPr lang="es-ES" sz="1000" dirty="0"/>
          </a:p>
        </p:txBody>
      </p:sp>
      <p:sp>
        <p:nvSpPr>
          <p:cNvPr id="48" name="Rectángulo 47"/>
          <p:cNvSpPr/>
          <p:nvPr/>
        </p:nvSpPr>
        <p:spPr>
          <a:xfrm>
            <a:off x="1507021" y="5830527"/>
            <a:ext cx="677379" cy="28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2008</a:t>
            </a:r>
            <a:r>
              <a:rPr lang="es-ES" sz="1050" dirty="0" smtClean="0">
                <a:solidFill>
                  <a:srgbClr val="000090"/>
                </a:solidFill>
              </a:rPr>
              <a:t>**</a:t>
            </a:r>
            <a:endParaRPr lang="es-ES" sz="1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19" grpId="0" animBg="1"/>
      <p:bldP spid="22" grpId="0"/>
      <p:bldGraphic spid="24" grpId="0">
        <p:bldAsOne/>
      </p:bldGraphic>
      <p:bldGraphic spid="2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77650"/>
              </p:ext>
            </p:extLst>
          </p:nvPr>
        </p:nvGraphicFramePr>
        <p:xfrm>
          <a:off x="110836" y="124694"/>
          <a:ext cx="8811491" cy="673330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8811491"/>
              </a:tblGrid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 dirty="0">
                          <a:effectLst/>
                        </a:rPr>
                        <a:t>ACTIVIDADES DEL PLAN DE MEJORA</a:t>
                      </a:r>
                      <a:endParaRPr lang="es-PE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>
                          <a:effectLst/>
                        </a:rPr>
                        <a:t>Jornada de reflexión de los resultados de la ECE</a:t>
                      </a:r>
                      <a:endParaRPr lang="es-PE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>
                          <a:effectLst/>
                        </a:rPr>
                        <a:t>Jornadas de reflexión con autoridades locales</a:t>
                      </a:r>
                      <a:endParaRPr lang="es-PE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>
                          <a:effectLst/>
                        </a:rPr>
                        <a:t>Micro talleres de estrategias pedagógicas  </a:t>
                      </a:r>
                      <a:endParaRPr lang="es-PE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>
                          <a:effectLst/>
                        </a:rPr>
                        <a:t>Reunión de sensibilización Con PPFF.</a:t>
                      </a:r>
                      <a:endParaRPr lang="es-PE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 dirty="0">
                          <a:effectLst/>
                        </a:rPr>
                        <a:t>Estudio de clases entre docentes</a:t>
                      </a:r>
                      <a:endParaRPr lang="es-PE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 dirty="0">
                          <a:effectLst/>
                        </a:rPr>
                        <a:t>Acompañamiento en aula a los docentes</a:t>
                      </a:r>
                      <a:endParaRPr lang="es-PE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53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es-PE" sz="2400" dirty="0">
                          <a:effectLst/>
                        </a:rPr>
                        <a:t>Monitoreo y acompañamiento a los Directores, Sub directores, coordinadores pedagógicos y Jefes de área.</a:t>
                      </a:r>
                      <a:endParaRPr lang="es-PE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3837" y="3086794"/>
            <a:ext cx="6400800" cy="1859280"/>
          </a:xfrm>
        </p:spPr>
        <p:txBody>
          <a:bodyPr>
            <a:normAutofit/>
          </a:bodyPr>
          <a:lstStyle/>
          <a:p>
            <a:pPr marL="640080" lvl="2" indent="0" algn="ctr">
              <a:buNone/>
            </a:pPr>
            <a:r>
              <a:rPr lang="es-PE" sz="5000" b="1" dirty="0" smtClean="0"/>
              <a:t>GRACIAS POR SU ATENCION </a:t>
            </a:r>
            <a:endParaRPr lang="es-PE" sz="5000" b="1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97" y="432471"/>
            <a:ext cx="1837805" cy="2232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339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mbo 16"/>
          <p:cNvSpPr/>
          <p:nvPr/>
        </p:nvSpPr>
        <p:spPr>
          <a:xfrm>
            <a:off x="663838" y="6188997"/>
            <a:ext cx="243236" cy="1814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837300" y="6119212"/>
            <a:ext cx="79543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INICIO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8" name="Rombo 17"/>
          <p:cNvSpPr/>
          <p:nvPr/>
        </p:nvSpPr>
        <p:spPr>
          <a:xfrm>
            <a:off x="3886339" y="6215784"/>
            <a:ext cx="243236" cy="181438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4065555" y="6133168"/>
            <a:ext cx="1213027" cy="4056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PROCESO</a:t>
            </a:r>
            <a:endParaRPr lang="es-E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mbo 18"/>
          <p:cNvSpPr/>
          <p:nvPr/>
        </p:nvSpPr>
        <p:spPr>
          <a:xfrm>
            <a:off x="6536683" y="6228614"/>
            <a:ext cx="243236" cy="181438"/>
          </a:xfrm>
          <a:prstGeom prst="diamond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6668280" y="6133169"/>
            <a:ext cx="93167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8000"/>
                </a:solidFill>
              </a:rPr>
              <a:t>LOGRO</a:t>
            </a:r>
            <a:endParaRPr lang="es-ES" sz="1400" b="1" dirty="0">
              <a:solidFill>
                <a:srgbClr val="008000"/>
              </a:solidFill>
            </a:endParaRPr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287925"/>
              </p:ext>
            </p:extLst>
          </p:nvPr>
        </p:nvGraphicFramePr>
        <p:xfrm>
          <a:off x="31707" y="0"/>
          <a:ext cx="8993760" cy="605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14158"/>
              </p:ext>
            </p:extLst>
          </p:nvPr>
        </p:nvGraphicFramePr>
        <p:xfrm>
          <a:off x="31706" y="0"/>
          <a:ext cx="9112293" cy="605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531755"/>
              </p:ext>
            </p:extLst>
          </p:nvPr>
        </p:nvGraphicFramePr>
        <p:xfrm>
          <a:off x="31708" y="-1"/>
          <a:ext cx="9112292" cy="605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Rectángulo 25"/>
          <p:cNvSpPr/>
          <p:nvPr/>
        </p:nvSpPr>
        <p:spPr>
          <a:xfrm>
            <a:off x="663837" y="5740265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2007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507021" y="5762795"/>
            <a:ext cx="677379" cy="28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2008</a:t>
            </a:r>
            <a:r>
              <a:rPr lang="es-ES" sz="1050" dirty="0" smtClean="0">
                <a:solidFill>
                  <a:srgbClr val="000090"/>
                </a:solidFill>
              </a:rPr>
              <a:t>**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2357172" y="5761668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2009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3194472" y="5761668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2010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4044621" y="5760541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2011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894772" y="5773371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2012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758877" y="5772244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2013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6622982" y="5771117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2014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7473132" y="5756033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2015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337237" y="5754906"/>
            <a:ext cx="533956" cy="289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660066"/>
                </a:solidFill>
              </a:rPr>
              <a:t>2016</a:t>
            </a:r>
            <a:endParaRPr lang="es-ES" sz="1200" b="1" dirty="0">
              <a:solidFill>
                <a:srgbClr val="660066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6358" y="6651765"/>
            <a:ext cx="46416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* Fuente: MINEDU- UMC. Muestra de Control de Evaluación 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4502374" y="6538840"/>
            <a:ext cx="464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** </a:t>
            </a:r>
            <a:r>
              <a:rPr lang="es-ES" sz="900" dirty="0"/>
              <a:t>Ayacucho, Cajamarca, Huancavelica y Puno no tienen resultados por no haber alcanzado la cobertura </a:t>
            </a:r>
            <a:r>
              <a:rPr lang="es-ES" sz="900" dirty="0" smtClean="0"/>
              <a:t>requerida (</a:t>
            </a:r>
            <a:r>
              <a:rPr lang="es-ES" sz="900" dirty="0" err="1" smtClean="0"/>
              <a:t>Result</a:t>
            </a:r>
            <a:r>
              <a:rPr lang="es-ES" sz="900" dirty="0" smtClean="0"/>
              <a:t>. </a:t>
            </a:r>
            <a:r>
              <a:rPr lang="es-ES" sz="900" dirty="0"/>
              <a:t>de </a:t>
            </a:r>
            <a:r>
              <a:rPr lang="es-ES" sz="900" dirty="0" smtClean="0"/>
              <a:t>ECE </a:t>
            </a:r>
            <a:r>
              <a:rPr lang="es-ES" sz="900" dirty="0"/>
              <a:t>2008 </a:t>
            </a:r>
            <a:r>
              <a:rPr lang="es-ES" sz="900" dirty="0" smtClean="0"/>
              <a:t>). 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95658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19" grpId="0" animBg="1"/>
      <p:bldP spid="22" grpId="0"/>
      <p:bldGraphic spid="24" grpId="0">
        <p:bldAsOne/>
      </p:bldGraphic>
      <p:bldGraphic spid="2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2272" y="2629563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</a:rPr>
              <a:t>UGEL PUNO</a:t>
            </a:r>
            <a:endParaRPr lang="es-E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43346" y="1296459"/>
            <a:ext cx="831272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s-PE" dirty="0" smtClean="0"/>
              <a:t>RESULTADOS HISTORICOS  </a:t>
            </a:r>
            <a:endParaRPr lang="es-PE" dirty="0"/>
          </a:p>
        </p:txBody>
      </p:sp>
      <p:sp>
        <p:nvSpPr>
          <p:cNvPr id="4" name="3 CuadroTexto"/>
          <p:cNvSpPr txBox="1"/>
          <p:nvPr/>
        </p:nvSpPr>
        <p:spPr>
          <a:xfrm>
            <a:off x="1977655" y="4823285"/>
            <a:ext cx="5420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400" dirty="0" smtClean="0">
                <a:latin typeface="Arial Black" pitchFamily="34" charset="0"/>
              </a:rPr>
              <a:t>NIVEL </a:t>
            </a:r>
            <a:r>
              <a:rPr lang="es-PE" sz="4400" dirty="0" smtClean="0">
                <a:latin typeface="Arial Black" pitchFamily="34" charset="0"/>
              </a:rPr>
              <a:t>PRIMARIA</a:t>
            </a:r>
            <a:endParaRPr lang="es-PE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837299" y="6322408"/>
            <a:ext cx="79543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INICIO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065554" y="6336365"/>
            <a:ext cx="1018075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PROCESO</a:t>
            </a:r>
            <a:endParaRPr lang="es-E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mbo 18"/>
          <p:cNvSpPr/>
          <p:nvPr/>
        </p:nvSpPr>
        <p:spPr>
          <a:xfrm>
            <a:off x="6536683" y="6431810"/>
            <a:ext cx="243236" cy="181438"/>
          </a:xfrm>
          <a:prstGeom prst="diamond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6668279" y="6336365"/>
            <a:ext cx="93167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8000"/>
                </a:solidFill>
              </a:rPr>
              <a:t>LOGRO</a:t>
            </a:r>
            <a:endParaRPr lang="es-ES" sz="1400" b="1" dirty="0">
              <a:solidFill>
                <a:srgbClr val="008000"/>
              </a:solidFill>
            </a:endParaRPr>
          </a:p>
        </p:txBody>
      </p:sp>
      <p:sp>
        <p:nvSpPr>
          <p:cNvPr id="26" name="Rombo 25"/>
          <p:cNvSpPr/>
          <p:nvPr/>
        </p:nvSpPr>
        <p:spPr>
          <a:xfrm>
            <a:off x="663838" y="6392193"/>
            <a:ext cx="243236" cy="1814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ombo 37"/>
          <p:cNvSpPr/>
          <p:nvPr/>
        </p:nvSpPr>
        <p:spPr>
          <a:xfrm>
            <a:off x="3886338" y="6418980"/>
            <a:ext cx="243236" cy="181438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31750"/>
              </p:ext>
            </p:extLst>
          </p:nvPr>
        </p:nvGraphicFramePr>
        <p:xfrm>
          <a:off x="14254" y="0"/>
          <a:ext cx="9129746" cy="619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897144"/>
              </p:ext>
            </p:extLst>
          </p:nvPr>
        </p:nvGraphicFramePr>
        <p:xfrm>
          <a:off x="14254" y="-1"/>
          <a:ext cx="9129746" cy="621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ángulo 28"/>
          <p:cNvSpPr/>
          <p:nvPr/>
        </p:nvSpPr>
        <p:spPr>
          <a:xfrm>
            <a:off x="663837" y="5935520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2007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507021" y="5958050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2008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357171" y="5956923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2009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3194471" y="5956923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2010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4044621" y="5955796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2011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894771" y="5968626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2012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5758876" y="5967499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2013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6622981" y="5966372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2014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7473131" y="5951288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2015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8337235" y="5950161"/>
            <a:ext cx="621707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660066"/>
                </a:solidFill>
              </a:rPr>
              <a:t>2016</a:t>
            </a:r>
            <a:endParaRPr lang="es-ES" sz="12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 animBg="1"/>
      <p:bldP spid="22" grpId="0"/>
      <p:bldP spid="38" grpId="0" animBg="1"/>
      <p:bldGraphic spid="2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mbo 16"/>
          <p:cNvSpPr/>
          <p:nvPr/>
        </p:nvSpPr>
        <p:spPr>
          <a:xfrm>
            <a:off x="663838" y="6392193"/>
            <a:ext cx="243236" cy="1814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837299" y="6322408"/>
            <a:ext cx="79543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INICIO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8" name="Rombo 17"/>
          <p:cNvSpPr/>
          <p:nvPr/>
        </p:nvSpPr>
        <p:spPr>
          <a:xfrm>
            <a:off x="3886338" y="6418980"/>
            <a:ext cx="243236" cy="181438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4065554" y="6336365"/>
            <a:ext cx="93167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PROCESO</a:t>
            </a:r>
            <a:endParaRPr lang="es-E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mbo 18"/>
          <p:cNvSpPr/>
          <p:nvPr/>
        </p:nvSpPr>
        <p:spPr>
          <a:xfrm>
            <a:off x="6536683" y="6431810"/>
            <a:ext cx="243236" cy="181438"/>
          </a:xfrm>
          <a:prstGeom prst="diamond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6668279" y="6336365"/>
            <a:ext cx="931673" cy="3210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008000"/>
                </a:solidFill>
              </a:rPr>
              <a:t>LOGRO</a:t>
            </a:r>
            <a:endParaRPr lang="es-ES" sz="1400" b="1" dirty="0">
              <a:solidFill>
                <a:srgbClr val="008000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647128" y="5945359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2007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490312" y="5967889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2008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2340462" y="5966762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2009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3177762" y="5966762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2010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4027912" y="5965635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2011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4878062" y="5978465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2012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5742167" y="5977338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2013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6606272" y="5976211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2014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7456422" y="5961127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000090"/>
                </a:solidFill>
              </a:rPr>
              <a:t>2015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8320527" y="5960000"/>
            <a:ext cx="533956" cy="360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660066"/>
                </a:solidFill>
              </a:rPr>
              <a:t>2016</a:t>
            </a:r>
            <a:endParaRPr lang="es-ES" sz="1200" b="1" dirty="0">
              <a:solidFill>
                <a:srgbClr val="660066"/>
              </a:solidFill>
            </a:endParaRPr>
          </a:p>
        </p:txBody>
      </p:sp>
      <p:graphicFrame>
        <p:nvGraphicFramePr>
          <p:cNvPr id="26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156626"/>
              </p:ext>
            </p:extLst>
          </p:nvPr>
        </p:nvGraphicFramePr>
        <p:xfrm>
          <a:off x="0" y="-1"/>
          <a:ext cx="9144000" cy="630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áfic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282937"/>
              </p:ext>
            </p:extLst>
          </p:nvPr>
        </p:nvGraphicFramePr>
        <p:xfrm>
          <a:off x="6258" y="-1"/>
          <a:ext cx="9137742" cy="630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660434"/>
              </p:ext>
            </p:extLst>
          </p:nvPr>
        </p:nvGraphicFramePr>
        <p:xfrm>
          <a:off x="6258" y="-1"/>
          <a:ext cx="9137741" cy="632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88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19" grpId="0" animBg="1"/>
      <p:bldP spid="22" grpId="0"/>
      <p:bldGraphic spid="28" grpId="0">
        <p:bldAsOne/>
      </p:bldGraphic>
      <p:bldGraphic spid="2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42272" y="1091709"/>
            <a:ext cx="7175351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</a:rPr>
              <a:t>RESULTADOS A NIVEL DE DISTRITOS</a:t>
            </a:r>
            <a:endParaRPr lang="es-E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77655" y="4823285"/>
            <a:ext cx="5420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400" dirty="0" smtClean="0">
                <a:latin typeface="Arial Black" pitchFamily="34" charset="0"/>
              </a:rPr>
              <a:t>NIVEL </a:t>
            </a:r>
            <a:r>
              <a:rPr lang="es-PE" sz="4400" dirty="0" smtClean="0">
                <a:latin typeface="Arial Black" pitchFamily="34" charset="0"/>
              </a:rPr>
              <a:t>PRIMARIA</a:t>
            </a:r>
            <a:endParaRPr lang="es-PE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sz="3600" dirty="0">
                <a:solidFill>
                  <a:srgbClr val="C00000"/>
                </a:solidFill>
                <a:latin typeface="Bernard MT Condensed"/>
                <a:ea typeface="Calibri"/>
                <a:cs typeface="Times New Roman"/>
              </a:rPr>
              <a:t>PARA LEER LOS RESULTADOS SEGUNDO DE PRIMARIA</a:t>
            </a:r>
            <a:r>
              <a:rPr lang="es-PE" sz="2000" dirty="0">
                <a:ea typeface="Calibri"/>
                <a:cs typeface="Times New Roman"/>
              </a:rPr>
              <a:t/>
            </a:r>
            <a:br>
              <a:rPr lang="es-PE" sz="2000" dirty="0">
                <a:ea typeface="Calibri"/>
                <a:cs typeface="Times New Roman"/>
              </a:rPr>
            </a:br>
            <a:endParaRPr lang="es-PE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04" y="449100"/>
            <a:ext cx="8712968" cy="1405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8" y="2155598"/>
            <a:ext cx="8240960" cy="2549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30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2509</TotalTime>
  <Words>467</Words>
  <Application>Microsoft Office PowerPoint</Application>
  <PresentationFormat>Presentación en pantalla (4:3)</PresentationFormat>
  <Paragraphs>171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Transmisión de listas</vt:lpstr>
      <vt:lpstr>UNIDAD DE GESTION EDUCATIVA LOCAL PUNO</vt:lpstr>
      <vt:lpstr>RESULTADOS HISTORICOS  </vt:lpstr>
      <vt:lpstr>Presentación de PowerPoint</vt:lpstr>
      <vt:lpstr>Presentación de PowerPoint</vt:lpstr>
      <vt:lpstr>UGEL PUNO</vt:lpstr>
      <vt:lpstr>Presentación de PowerPoint</vt:lpstr>
      <vt:lpstr>Presentación de PowerPoint</vt:lpstr>
      <vt:lpstr>Presentación de PowerPoint</vt:lpstr>
      <vt:lpstr>PARA LEER LOS RESULTADOS SEGUNDO DE PRIMARIA </vt:lpstr>
      <vt:lpstr>RESULTADOS POR DISTRITOS SEGUNDO GRADO DE PRIMARIA LECTURA ECE 2016</vt:lpstr>
      <vt:lpstr>RESULTADOS ECE 2016 SEGUNDO DE PRIMARIA</vt:lpstr>
      <vt:lpstr>RESULTADOS POR DISTRITOS SEGUNDO GRADO DE PRIMARIA MATEMÁTICA ECE 2016</vt:lpstr>
      <vt:lpstr>PARA LEER LOS RESULTADOS CUARTO DE PRIMARIA</vt:lpstr>
      <vt:lpstr>RESULTADOS ECE 2016 CUARTO DE PRIMARIA</vt:lpstr>
      <vt:lpstr>RESULTADOS POR DISTRITOS CUARTO GRADO DE PRIMARIA - LECTURA ECE 2016</vt:lpstr>
      <vt:lpstr>RESULTADOS ECE 2016 CUARTO DE PRIMARIA</vt:lpstr>
      <vt:lpstr>RESULTADOS POR DISTRITOS CUARTO GRADO PRIMARIA - MATEMÁTICA ECE 2016</vt:lpstr>
      <vt:lpstr>RESULTADOS ECELO 2016 CUARTO PRIMARIA</vt:lpstr>
      <vt:lpstr>RESULTADOS DE LA UGEL PUNO CUARTO GRADO PRIMARIA  ECELO 2016</vt:lpstr>
      <vt:lpstr>Presentación de PowerPoint</vt:lpstr>
      <vt:lpstr>ECELO 2016 DRE PUNO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SOL PER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UGEL AZANGARO</dc:title>
  <dc:creator>Elvis Ivan Solano Pereyra</dc:creator>
  <cp:lastModifiedBy>dayme</cp:lastModifiedBy>
  <cp:revision>250</cp:revision>
  <dcterms:created xsi:type="dcterms:W3CDTF">2017-04-10T21:49:14Z</dcterms:created>
  <dcterms:modified xsi:type="dcterms:W3CDTF">2017-05-05T11:59:38Z</dcterms:modified>
</cp:coreProperties>
</file>