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312" r:id="rId3"/>
    <p:sldId id="313" r:id="rId4"/>
    <p:sldId id="314" r:id="rId5"/>
    <p:sldId id="318" r:id="rId6"/>
    <p:sldId id="320" r:id="rId7"/>
    <p:sldId id="321" r:id="rId8"/>
    <p:sldId id="322" r:id="rId9"/>
    <p:sldId id="324" r:id="rId10"/>
    <p:sldId id="396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97" r:id="rId20"/>
    <p:sldId id="333" r:id="rId21"/>
    <p:sldId id="334" r:id="rId22"/>
    <p:sldId id="335" r:id="rId23"/>
    <p:sldId id="336" r:id="rId24"/>
    <p:sldId id="337" r:id="rId25"/>
    <p:sldId id="398" r:id="rId26"/>
    <p:sldId id="338" r:id="rId27"/>
    <p:sldId id="339" r:id="rId28"/>
    <p:sldId id="340" r:id="rId29"/>
    <p:sldId id="341" r:id="rId30"/>
    <p:sldId id="342" r:id="rId31"/>
    <p:sldId id="399" r:id="rId32"/>
    <p:sldId id="343" r:id="rId33"/>
    <p:sldId id="344" r:id="rId34"/>
    <p:sldId id="345" r:id="rId35"/>
    <p:sldId id="346" r:id="rId36"/>
    <p:sldId id="400" r:id="rId37"/>
    <p:sldId id="347" r:id="rId38"/>
    <p:sldId id="348" r:id="rId39"/>
    <p:sldId id="349" r:id="rId40"/>
    <p:sldId id="401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402" r:id="rId50"/>
    <p:sldId id="358" r:id="rId51"/>
    <p:sldId id="359" r:id="rId52"/>
    <p:sldId id="405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406" r:id="rId63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A7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7" autoAdjust="0"/>
    <p:restoredTop sz="94707" autoAdjust="0"/>
  </p:normalViewPr>
  <p:slideViewPr>
    <p:cSldViewPr snapToGrid="0">
      <p:cViewPr varScale="1">
        <p:scale>
          <a:sx n="118" d="100"/>
          <a:sy n="118" d="100"/>
        </p:scale>
        <p:origin x="-132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6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5D10B-86D8-44D4-83D3-7A0ECA3966B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40A5504-F4EC-4556-ABC3-BF2A550ECAF1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PE" dirty="0" smtClean="0">
              <a:solidFill>
                <a:srgbClr val="FF0000"/>
              </a:solidFill>
            </a:rPr>
            <a:t>SITUACIÓN DE LA EDUCACIÓN EN CADA DRE/UGEL</a:t>
          </a:r>
          <a:endParaRPr lang="es-PE" dirty="0">
            <a:solidFill>
              <a:srgbClr val="FF0000"/>
            </a:solidFill>
          </a:endParaRPr>
        </a:p>
      </dgm:t>
    </dgm:pt>
    <dgm:pt modelId="{B705FC5D-D764-4386-BB5B-5B5A374CABB5}" type="parTrans" cxnId="{C196E104-DB4E-47E7-8248-E956B57522D3}">
      <dgm:prSet/>
      <dgm:spPr/>
      <dgm:t>
        <a:bodyPr/>
        <a:lstStyle/>
        <a:p>
          <a:endParaRPr lang="es-PE"/>
        </a:p>
      </dgm:t>
    </dgm:pt>
    <dgm:pt modelId="{54223761-00A1-4CBC-9224-4054F2E8E161}" type="sibTrans" cxnId="{C196E104-DB4E-47E7-8248-E956B57522D3}">
      <dgm:prSet/>
      <dgm:spPr/>
      <dgm:t>
        <a:bodyPr/>
        <a:lstStyle/>
        <a:p>
          <a:endParaRPr lang="es-PE"/>
        </a:p>
      </dgm:t>
    </dgm:pt>
    <dgm:pt modelId="{373C855A-54B6-4AD2-AFBF-71D2FEC9186A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smtClean="0"/>
            <a:t>Indicadores educativos</a:t>
          </a:r>
          <a:endParaRPr lang="es-PE" sz="1800" b="0" dirty="0"/>
        </a:p>
      </dgm:t>
    </dgm:pt>
    <dgm:pt modelId="{225DAECC-CC71-490F-951D-2207F9B4BAE9}" type="parTrans" cxnId="{2EB64E75-5BEB-4414-A85F-5A835B532ACD}">
      <dgm:prSet/>
      <dgm:spPr/>
      <dgm:t>
        <a:bodyPr/>
        <a:lstStyle/>
        <a:p>
          <a:endParaRPr lang="es-PE"/>
        </a:p>
      </dgm:t>
    </dgm:pt>
    <dgm:pt modelId="{3A450C24-198C-47B8-B6FC-468ECF00BF17}" type="sibTrans" cxnId="{2EB64E75-5BEB-4414-A85F-5A835B532ACD}">
      <dgm:prSet/>
      <dgm:spPr/>
      <dgm:t>
        <a:bodyPr/>
        <a:lstStyle/>
        <a:p>
          <a:endParaRPr lang="es-PE"/>
        </a:p>
      </dgm:t>
    </dgm:pt>
    <dgm:pt modelId="{0183E9E6-37B2-4902-A0D8-2A6ED343934D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es-PE" dirty="0" smtClean="0">
              <a:solidFill>
                <a:srgbClr val="C00000"/>
              </a:solidFill>
            </a:rPr>
            <a:t>ASIGNACIÓN DE RECURSOS</a:t>
          </a:r>
          <a:endParaRPr lang="es-PE" dirty="0">
            <a:solidFill>
              <a:srgbClr val="C00000"/>
            </a:solidFill>
          </a:endParaRPr>
        </a:p>
      </dgm:t>
    </dgm:pt>
    <dgm:pt modelId="{669B5CBB-D865-47B3-8248-5CAED664A127}" type="parTrans" cxnId="{BA24FD25-FB22-4E2B-80DC-13DCC515779C}">
      <dgm:prSet/>
      <dgm:spPr/>
      <dgm:t>
        <a:bodyPr/>
        <a:lstStyle/>
        <a:p>
          <a:endParaRPr lang="es-PE"/>
        </a:p>
      </dgm:t>
    </dgm:pt>
    <dgm:pt modelId="{76975F66-4BEC-4E06-ACC1-01371358D0F5}" type="sibTrans" cxnId="{BA24FD25-FB22-4E2B-80DC-13DCC515779C}">
      <dgm:prSet/>
      <dgm:spPr/>
      <dgm:t>
        <a:bodyPr/>
        <a:lstStyle/>
        <a:p>
          <a:endParaRPr lang="es-PE"/>
        </a:p>
      </dgm:t>
    </dgm:pt>
    <dgm:pt modelId="{8BCF2FDE-D475-49BD-B289-97721AA2F5DF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smtClean="0"/>
            <a:t>Plazas docentes</a:t>
          </a:r>
          <a:endParaRPr lang="es-PE" sz="1800" b="0" dirty="0"/>
        </a:p>
      </dgm:t>
    </dgm:pt>
    <dgm:pt modelId="{37E81DE5-758D-496F-89CB-99F90C561364}" type="parTrans" cxnId="{F5764427-D402-438E-88D4-813E5DFE5483}">
      <dgm:prSet/>
      <dgm:spPr/>
      <dgm:t>
        <a:bodyPr/>
        <a:lstStyle/>
        <a:p>
          <a:endParaRPr lang="es-PE"/>
        </a:p>
      </dgm:t>
    </dgm:pt>
    <dgm:pt modelId="{E97B496C-460F-49D0-8313-C6417BB21970}" type="sibTrans" cxnId="{F5764427-D402-438E-88D4-813E5DFE5483}">
      <dgm:prSet/>
      <dgm:spPr/>
      <dgm:t>
        <a:bodyPr/>
        <a:lstStyle/>
        <a:p>
          <a:endParaRPr lang="es-PE"/>
        </a:p>
      </dgm:t>
    </dgm:pt>
    <dgm:pt modelId="{2A842544-1B09-43CF-9270-ABA5D06151AB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smtClean="0"/>
            <a:t>Materiales educativos y equipamiento</a:t>
          </a:r>
          <a:endParaRPr lang="es-PE" sz="1800" b="0" dirty="0"/>
        </a:p>
      </dgm:t>
    </dgm:pt>
    <dgm:pt modelId="{CC2224E1-834D-4979-A259-0641CBE9F210}" type="sibTrans" cxnId="{71400D8D-DC87-449D-BD7B-1D64D933C39F}">
      <dgm:prSet/>
      <dgm:spPr/>
      <dgm:t>
        <a:bodyPr/>
        <a:lstStyle/>
        <a:p>
          <a:endParaRPr lang="es-PE"/>
        </a:p>
      </dgm:t>
    </dgm:pt>
    <dgm:pt modelId="{818A0686-E0B7-4ECD-9664-A7DCD7FD8A21}" type="parTrans" cxnId="{71400D8D-DC87-449D-BD7B-1D64D933C39F}">
      <dgm:prSet/>
      <dgm:spPr/>
      <dgm:t>
        <a:bodyPr/>
        <a:lstStyle/>
        <a:p>
          <a:endParaRPr lang="es-PE"/>
        </a:p>
      </dgm:t>
    </dgm:pt>
    <dgm:pt modelId="{20C745A0-E387-468C-A343-D34CABE71077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es-PE" dirty="0" smtClean="0">
              <a:solidFill>
                <a:srgbClr val="C00000"/>
              </a:solidFill>
            </a:rPr>
            <a:t>PROGRAMAS SOCIALES</a:t>
          </a:r>
          <a:endParaRPr lang="es-PE" dirty="0">
            <a:solidFill>
              <a:srgbClr val="C00000"/>
            </a:solidFill>
          </a:endParaRPr>
        </a:p>
      </dgm:t>
    </dgm:pt>
    <dgm:pt modelId="{99A3B6E7-846D-439F-975F-26CBD8D12726}" type="parTrans" cxnId="{7A5A4EC8-AD68-4378-A7F7-FF7BA14FD3CF}">
      <dgm:prSet/>
      <dgm:spPr/>
      <dgm:t>
        <a:bodyPr/>
        <a:lstStyle/>
        <a:p>
          <a:endParaRPr lang="es-PE"/>
        </a:p>
      </dgm:t>
    </dgm:pt>
    <dgm:pt modelId="{18DA1112-B2B1-4D4C-94D8-DFF675EA4191}" type="sibTrans" cxnId="{7A5A4EC8-AD68-4378-A7F7-FF7BA14FD3CF}">
      <dgm:prSet/>
      <dgm:spPr/>
      <dgm:t>
        <a:bodyPr/>
        <a:lstStyle/>
        <a:p>
          <a:endParaRPr lang="es-PE"/>
        </a:p>
      </dgm:t>
    </dgm:pt>
    <dgm:pt modelId="{B45641A7-F4A1-4D6E-B767-218F46935755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es-PE" dirty="0" smtClean="0">
              <a:solidFill>
                <a:srgbClr val="C00000"/>
              </a:solidFill>
            </a:rPr>
            <a:t>PLANIFICACIÓN DE LAS POLÍTICAS EDUCATIVAS A NIVEL LOCAL, REGIONAL Y NACIONAL</a:t>
          </a:r>
          <a:endParaRPr lang="es-PE" dirty="0">
            <a:solidFill>
              <a:srgbClr val="C00000"/>
            </a:solidFill>
          </a:endParaRPr>
        </a:p>
      </dgm:t>
    </dgm:pt>
    <dgm:pt modelId="{21BB4E19-73FB-4F58-8C1B-20F8EF7871C8}" type="parTrans" cxnId="{317FBA62-69CA-4680-8C91-6733334CC203}">
      <dgm:prSet/>
      <dgm:spPr/>
      <dgm:t>
        <a:bodyPr/>
        <a:lstStyle/>
        <a:p>
          <a:endParaRPr lang="es-PE"/>
        </a:p>
      </dgm:t>
    </dgm:pt>
    <dgm:pt modelId="{097D3803-C40A-4B95-9519-C92E20F59AD2}" type="sibTrans" cxnId="{317FBA62-69CA-4680-8C91-6733334CC203}">
      <dgm:prSet/>
      <dgm:spPr/>
      <dgm:t>
        <a:bodyPr/>
        <a:lstStyle/>
        <a:p>
          <a:endParaRPr lang="es-PE"/>
        </a:p>
      </dgm:t>
    </dgm:pt>
    <dgm:pt modelId="{248D9854-FF02-4C71-B5AE-D08EB0A16310}">
      <dgm:prSet custT="1"/>
      <dgm:spPr>
        <a:solidFill>
          <a:schemeClr val="accent6">
            <a:lumMod val="20000"/>
            <a:lumOff val="8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smtClean="0"/>
            <a:t>Juntos</a:t>
          </a:r>
          <a:endParaRPr lang="es-PE" sz="1800" b="0" dirty="0"/>
        </a:p>
      </dgm:t>
    </dgm:pt>
    <dgm:pt modelId="{67C97DAB-C3CD-41AD-AC52-A324875C8082}" type="parTrans" cxnId="{4E360E15-3A00-4F92-A02B-970D171A663F}">
      <dgm:prSet/>
      <dgm:spPr/>
      <dgm:t>
        <a:bodyPr/>
        <a:lstStyle/>
        <a:p>
          <a:endParaRPr lang="es-PE"/>
        </a:p>
      </dgm:t>
    </dgm:pt>
    <dgm:pt modelId="{5A09D9A7-4DEE-4244-8D49-99743D22FA1F}" type="sibTrans" cxnId="{4E360E15-3A00-4F92-A02B-970D171A663F}">
      <dgm:prSet/>
      <dgm:spPr/>
      <dgm:t>
        <a:bodyPr/>
        <a:lstStyle/>
        <a:p>
          <a:endParaRPr lang="es-PE"/>
        </a:p>
      </dgm:t>
    </dgm:pt>
    <dgm:pt modelId="{EB497363-BFA5-4E1B-97F7-EF1F3703702B}">
      <dgm:prSet custT="1"/>
      <dgm:spPr>
        <a:solidFill>
          <a:schemeClr val="accent6">
            <a:lumMod val="20000"/>
            <a:lumOff val="8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err="1" smtClean="0"/>
            <a:t>Qali</a:t>
          </a:r>
          <a:r>
            <a:rPr lang="es-PE" sz="1800" b="0" dirty="0" smtClean="0"/>
            <a:t> </a:t>
          </a:r>
          <a:r>
            <a:rPr lang="es-PE" sz="1800" b="0" dirty="0" err="1" smtClean="0"/>
            <a:t>Warma</a:t>
          </a:r>
          <a:endParaRPr lang="es-PE" sz="1800" b="0" dirty="0"/>
        </a:p>
      </dgm:t>
    </dgm:pt>
    <dgm:pt modelId="{74B6A67E-48FC-4EF0-A1EA-CABDF623EC7E}" type="parTrans" cxnId="{10B1CCA4-FC75-4E82-9D7B-55BC04E4AA6C}">
      <dgm:prSet/>
      <dgm:spPr/>
      <dgm:t>
        <a:bodyPr/>
        <a:lstStyle/>
        <a:p>
          <a:endParaRPr lang="es-PE"/>
        </a:p>
      </dgm:t>
    </dgm:pt>
    <dgm:pt modelId="{087A63D9-ABB4-48C5-A4F3-B6A77A49F8F6}" type="sibTrans" cxnId="{10B1CCA4-FC75-4E82-9D7B-55BC04E4AA6C}">
      <dgm:prSet/>
      <dgm:spPr/>
      <dgm:t>
        <a:bodyPr/>
        <a:lstStyle/>
        <a:p>
          <a:endParaRPr lang="es-PE"/>
        </a:p>
      </dgm:t>
    </dgm:pt>
    <dgm:pt modelId="{EF9A5622-E2B3-4120-89BB-9119FDB9EF37}">
      <dgm:prSet custT="1"/>
      <dgm:spPr>
        <a:solidFill>
          <a:schemeClr val="bg2">
            <a:lumMod val="9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smtClean="0"/>
            <a:t>Analizar, diagnosticar proponer políticas de estado en sus tres niveles de gobierno</a:t>
          </a:r>
          <a:endParaRPr lang="es-PE" sz="1800" b="0" dirty="0"/>
        </a:p>
      </dgm:t>
    </dgm:pt>
    <dgm:pt modelId="{26A9FB02-F75D-4D8C-9DA8-CBFABACB30F0}" type="parTrans" cxnId="{2CCA5048-C522-4E97-8E7D-F982770765E4}">
      <dgm:prSet/>
      <dgm:spPr/>
      <dgm:t>
        <a:bodyPr/>
        <a:lstStyle/>
        <a:p>
          <a:endParaRPr lang="es-PE"/>
        </a:p>
      </dgm:t>
    </dgm:pt>
    <dgm:pt modelId="{35451844-CC6E-45E1-A4C5-146D51883E8B}" type="sibTrans" cxnId="{2CCA5048-C522-4E97-8E7D-F982770765E4}">
      <dgm:prSet/>
      <dgm:spPr/>
      <dgm:t>
        <a:bodyPr/>
        <a:lstStyle/>
        <a:p>
          <a:endParaRPr lang="es-PE"/>
        </a:p>
      </dgm:t>
    </dgm:pt>
    <dgm:pt modelId="{858E6F7C-ACB7-45C1-83BB-7203FF934FD6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smtClean="0"/>
            <a:t>Mantenimiento de Locales Escolares</a:t>
          </a:r>
          <a:endParaRPr lang="es-PE" sz="1800" b="0" dirty="0"/>
        </a:p>
      </dgm:t>
    </dgm:pt>
    <dgm:pt modelId="{CD415B09-71E8-49C0-B9B2-1EAE527D1DC4}" type="parTrans" cxnId="{6A36BEF3-F5F1-4C6F-8880-E6DA7731B9B1}">
      <dgm:prSet/>
      <dgm:spPr/>
      <dgm:t>
        <a:bodyPr/>
        <a:lstStyle/>
        <a:p>
          <a:endParaRPr lang="es-PE"/>
        </a:p>
      </dgm:t>
    </dgm:pt>
    <dgm:pt modelId="{9B084D10-6FA7-4B1E-A2E5-7306BE809D7E}" type="sibTrans" cxnId="{6A36BEF3-F5F1-4C6F-8880-E6DA7731B9B1}">
      <dgm:prSet/>
      <dgm:spPr/>
      <dgm:t>
        <a:bodyPr/>
        <a:lstStyle/>
        <a:p>
          <a:endParaRPr lang="es-PE"/>
        </a:p>
      </dgm:t>
    </dgm:pt>
    <dgm:pt modelId="{BD088040-F240-4F49-B551-F145FB7EB1FA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smtClean="0"/>
            <a:t>Series históricas</a:t>
          </a:r>
          <a:endParaRPr lang="es-PE" sz="1800" b="0" dirty="0"/>
        </a:p>
      </dgm:t>
    </dgm:pt>
    <dgm:pt modelId="{E37E90A6-2076-4560-8BA5-111308BF8A0D}" type="parTrans" cxnId="{530FF3ED-1F2B-473C-B18F-2F6570AECEF5}">
      <dgm:prSet/>
      <dgm:spPr/>
      <dgm:t>
        <a:bodyPr/>
        <a:lstStyle/>
        <a:p>
          <a:endParaRPr lang="es-PE"/>
        </a:p>
      </dgm:t>
    </dgm:pt>
    <dgm:pt modelId="{4CF2EE97-9075-44C8-B899-31635A2A6FE0}" type="sibTrans" cxnId="{530FF3ED-1F2B-473C-B18F-2F6570AECEF5}">
      <dgm:prSet/>
      <dgm:spPr/>
      <dgm:t>
        <a:bodyPr/>
        <a:lstStyle/>
        <a:p>
          <a:endParaRPr lang="es-PE"/>
        </a:p>
      </dgm:t>
    </dgm:pt>
    <dgm:pt modelId="{608FAACC-678E-4012-A950-D4C3319A2105}">
      <dgm:prSet custT="1"/>
      <dgm:spPr>
        <a:solidFill>
          <a:schemeClr val="accent6">
            <a:lumMod val="20000"/>
            <a:lumOff val="8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smtClean="0"/>
            <a:t>Aprende saludable</a:t>
          </a:r>
          <a:endParaRPr lang="es-PE" sz="1800" b="0" dirty="0"/>
        </a:p>
      </dgm:t>
    </dgm:pt>
    <dgm:pt modelId="{B71B9613-758C-4E10-B1CA-621F6EADAC46}" type="parTrans" cxnId="{3B0B2E73-9876-4528-A58E-858629BB19CF}">
      <dgm:prSet/>
      <dgm:spPr/>
      <dgm:t>
        <a:bodyPr/>
        <a:lstStyle/>
        <a:p>
          <a:endParaRPr lang="es-PE"/>
        </a:p>
      </dgm:t>
    </dgm:pt>
    <dgm:pt modelId="{5A565DDC-8B4B-4430-A701-908C8CA99C78}" type="sibTrans" cxnId="{3B0B2E73-9876-4528-A58E-858629BB19CF}">
      <dgm:prSet/>
      <dgm:spPr/>
      <dgm:t>
        <a:bodyPr/>
        <a:lstStyle/>
        <a:p>
          <a:endParaRPr lang="es-PE"/>
        </a:p>
      </dgm:t>
    </dgm:pt>
    <dgm:pt modelId="{BF3F790C-B746-488F-B2BE-3406D3277903}">
      <dgm:prSet custT="1"/>
      <dgm:spPr>
        <a:solidFill>
          <a:schemeClr val="bg2">
            <a:lumMod val="90000"/>
            <a:alpha val="90000"/>
          </a:schemeClr>
        </a:solidFill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sz="1800" b="0" dirty="0" smtClean="0"/>
            <a:t>Toma de decisiones</a:t>
          </a:r>
          <a:endParaRPr lang="es-PE" sz="1800" b="0" dirty="0"/>
        </a:p>
      </dgm:t>
    </dgm:pt>
    <dgm:pt modelId="{EAFBBCA5-B637-4E9C-8CE8-CF6A5C25DA64}" type="parTrans" cxnId="{4FB3C7B2-0026-49FF-80CE-A89B503737C4}">
      <dgm:prSet/>
      <dgm:spPr/>
      <dgm:t>
        <a:bodyPr/>
        <a:lstStyle/>
        <a:p>
          <a:endParaRPr lang="es-PE"/>
        </a:p>
      </dgm:t>
    </dgm:pt>
    <dgm:pt modelId="{B48063AD-06C6-45FC-BD81-FCB057CD5DAE}" type="sibTrans" cxnId="{4FB3C7B2-0026-49FF-80CE-A89B503737C4}">
      <dgm:prSet/>
      <dgm:spPr/>
      <dgm:t>
        <a:bodyPr/>
        <a:lstStyle/>
        <a:p>
          <a:endParaRPr lang="es-PE"/>
        </a:p>
      </dgm:t>
    </dgm:pt>
    <dgm:pt modelId="{59507EA5-E4C9-4AB6-982F-6CEF769569C6}" type="pres">
      <dgm:prSet presAssocID="{F375D10B-86D8-44D4-83D3-7A0ECA3966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B1F8EB5F-59EE-44DE-AB1A-06EAFD2405D8}" type="pres">
      <dgm:prSet presAssocID="{F40A5504-F4EC-4556-ABC3-BF2A550ECAF1}" presName="linNode" presStyleCnt="0"/>
      <dgm:spPr/>
    </dgm:pt>
    <dgm:pt modelId="{4F162E24-EE02-44A9-90A0-36090BD9CA95}" type="pres">
      <dgm:prSet presAssocID="{F40A5504-F4EC-4556-ABC3-BF2A550ECAF1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9F68312-9B63-42FC-9128-4643466F5108}" type="pres">
      <dgm:prSet presAssocID="{F40A5504-F4EC-4556-ABC3-BF2A550ECAF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BA96F2F-3F8C-4328-AD40-216D7CE2B1E9}" type="pres">
      <dgm:prSet presAssocID="{54223761-00A1-4CBC-9224-4054F2E8E161}" presName="spacing" presStyleCnt="0"/>
      <dgm:spPr/>
    </dgm:pt>
    <dgm:pt modelId="{41BEA780-E236-4A9C-A68E-BD8EC1F0C974}" type="pres">
      <dgm:prSet presAssocID="{0183E9E6-37B2-4902-A0D8-2A6ED343934D}" presName="linNode" presStyleCnt="0"/>
      <dgm:spPr/>
    </dgm:pt>
    <dgm:pt modelId="{D2803649-D9D9-4DE0-88D9-AD85EE6A2FE5}" type="pres">
      <dgm:prSet presAssocID="{0183E9E6-37B2-4902-A0D8-2A6ED343934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F447E2A-F409-4DAF-9D5E-51020958F1A1}" type="pres">
      <dgm:prSet presAssocID="{0183E9E6-37B2-4902-A0D8-2A6ED343934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970B24-879A-4EC7-A869-47BA56699572}" type="pres">
      <dgm:prSet presAssocID="{76975F66-4BEC-4E06-ACC1-01371358D0F5}" presName="spacing" presStyleCnt="0"/>
      <dgm:spPr/>
    </dgm:pt>
    <dgm:pt modelId="{9682666A-E891-4A6F-B4C0-A2391F4F987F}" type="pres">
      <dgm:prSet presAssocID="{20C745A0-E387-468C-A343-D34CABE71077}" presName="linNode" presStyleCnt="0"/>
      <dgm:spPr/>
    </dgm:pt>
    <dgm:pt modelId="{3BD78036-3956-42EB-A178-105B9DA5251D}" type="pres">
      <dgm:prSet presAssocID="{20C745A0-E387-468C-A343-D34CABE7107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C09A4F-A265-4227-8BDF-574C46FD1404}" type="pres">
      <dgm:prSet presAssocID="{20C745A0-E387-468C-A343-D34CABE7107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4815D4A-EAD0-4E5C-A091-4BF84BD9368A}" type="pres">
      <dgm:prSet presAssocID="{18DA1112-B2B1-4D4C-94D8-DFF675EA4191}" presName="spacing" presStyleCnt="0"/>
      <dgm:spPr/>
    </dgm:pt>
    <dgm:pt modelId="{49816286-B298-4E77-8E6F-F09AA4BD0A64}" type="pres">
      <dgm:prSet presAssocID="{B45641A7-F4A1-4D6E-B767-218F46935755}" presName="linNode" presStyleCnt="0"/>
      <dgm:spPr/>
    </dgm:pt>
    <dgm:pt modelId="{518A9468-FB09-4A41-8246-1B0E25ACB078}" type="pres">
      <dgm:prSet presAssocID="{B45641A7-F4A1-4D6E-B767-218F46935755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7D558F6-1213-44CB-B9E9-A722DC30F7F8}" type="pres">
      <dgm:prSet presAssocID="{B45641A7-F4A1-4D6E-B767-218F46935755}" presName="childShp" presStyleLbl="bgAccFollowNode1" presStyleIdx="3" presStyleCnt="4" custLinFactNeighborX="347" custLinFactNeighborY="-1229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D1542CD-18E0-4CE2-94D6-F6FA2D6453EA}" type="presOf" srcId="{EB497363-BFA5-4E1B-97F7-EF1F3703702B}" destId="{40C09A4F-A265-4227-8BDF-574C46FD1404}" srcOrd="0" destOrd="1" presId="urn:microsoft.com/office/officeart/2005/8/layout/vList6"/>
    <dgm:cxn modelId="{4FB3C7B2-0026-49FF-80CE-A89B503737C4}" srcId="{B45641A7-F4A1-4D6E-B767-218F46935755}" destId="{BF3F790C-B746-488F-B2BE-3406D3277903}" srcOrd="1" destOrd="0" parTransId="{EAFBBCA5-B637-4E9C-8CE8-CF6A5C25DA64}" sibTransId="{B48063AD-06C6-45FC-BD81-FCB057CD5DAE}"/>
    <dgm:cxn modelId="{3B0B2E73-9876-4528-A58E-858629BB19CF}" srcId="{20C745A0-E387-468C-A343-D34CABE71077}" destId="{608FAACC-678E-4012-A950-D4C3319A2105}" srcOrd="2" destOrd="0" parTransId="{B71B9613-758C-4E10-B1CA-621F6EADAC46}" sibTransId="{5A565DDC-8B4B-4430-A701-908C8CA99C78}"/>
    <dgm:cxn modelId="{2EB64E75-5BEB-4414-A85F-5A835B532ACD}" srcId="{F40A5504-F4EC-4556-ABC3-BF2A550ECAF1}" destId="{373C855A-54B6-4AD2-AFBF-71D2FEC9186A}" srcOrd="0" destOrd="0" parTransId="{225DAECC-CC71-490F-951D-2207F9B4BAE9}" sibTransId="{3A450C24-198C-47B8-B6FC-468ECF00BF17}"/>
    <dgm:cxn modelId="{BA24FD25-FB22-4E2B-80DC-13DCC515779C}" srcId="{F375D10B-86D8-44D4-83D3-7A0ECA3966BF}" destId="{0183E9E6-37B2-4902-A0D8-2A6ED343934D}" srcOrd="1" destOrd="0" parTransId="{669B5CBB-D865-47B3-8248-5CAED664A127}" sibTransId="{76975F66-4BEC-4E06-ACC1-01371358D0F5}"/>
    <dgm:cxn modelId="{B5299A1E-4EDB-440D-BCE4-83F5D4E64775}" type="presOf" srcId="{F375D10B-86D8-44D4-83D3-7A0ECA3966BF}" destId="{59507EA5-E4C9-4AB6-982F-6CEF769569C6}" srcOrd="0" destOrd="0" presId="urn:microsoft.com/office/officeart/2005/8/layout/vList6"/>
    <dgm:cxn modelId="{E730F745-E6FF-4B6D-BF14-7CACD7997A24}" type="presOf" srcId="{20C745A0-E387-468C-A343-D34CABE71077}" destId="{3BD78036-3956-42EB-A178-105B9DA5251D}" srcOrd="0" destOrd="0" presId="urn:microsoft.com/office/officeart/2005/8/layout/vList6"/>
    <dgm:cxn modelId="{C196E104-DB4E-47E7-8248-E956B57522D3}" srcId="{F375D10B-86D8-44D4-83D3-7A0ECA3966BF}" destId="{F40A5504-F4EC-4556-ABC3-BF2A550ECAF1}" srcOrd="0" destOrd="0" parTransId="{B705FC5D-D764-4386-BB5B-5B5A374CABB5}" sibTransId="{54223761-00A1-4CBC-9224-4054F2E8E161}"/>
    <dgm:cxn modelId="{6A36BEF3-F5F1-4C6F-8880-E6DA7731B9B1}" srcId="{0183E9E6-37B2-4902-A0D8-2A6ED343934D}" destId="{858E6F7C-ACB7-45C1-83BB-7203FF934FD6}" srcOrd="2" destOrd="0" parTransId="{CD415B09-71E8-49C0-B9B2-1EAE527D1DC4}" sibTransId="{9B084D10-6FA7-4B1E-A2E5-7306BE809D7E}"/>
    <dgm:cxn modelId="{17CED087-6D6C-4A7B-94FC-D79F70AEDCF4}" type="presOf" srcId="{248D9854-FF02-4C71-B5AE-D08EB0A16310}" destId="{40C09A4F-A265-4227-8BDF-574C46FD1404}" srcOrd="0" destOrd="0" presId="urn:microsoft.com/office/officeart/2005/8/layout/vList6"/>
    <dgm:cxn modelId="{10B1CCA4-FC75-4E82-9D7B-55BC04E4AA6C}" srcId="{20C745A0-E387-468C-A343-D34CABE71077}" destId="{EB497363-BFA5-4E1B-97F7-EF1F3703702B}" srcOrd="1" destOrd="0" parTransId="{74B6A67E-48FC-4EF0-A1EA-CABDF623EC7E}" sibTransId="{087A63D9-ABB4-48C5-A4F3-B6A77A49F8F6}"/>
    <dgm:cxn modelId="{317FBA62-69CA-4680-8C91-6733334CC203}" srcId="{F375D10B-86D8-44D4-83D3-7A0ECA3966BF}" destId="{B45641A7-F4A1-4D6E-B767-218F46935755}" srcOrd="3" destOrd="0" parTransId="{21BB4E19-73FB-4F58-8C1B-20F8EF7871C8}" sibTransId="{097D3803-C40A-4B95-9519-C92E20F59AD2}"/>
    <dgm:cxn modelId="{284161A4-4BA7-4067-8F70-CBA7BC587905}" type="presOf" srcId="{BF3F790C-B746-488F-B2BE-3406D3277903}" destId="{27D558F6-1213-44CB-B9E9-A722DC30F7F8}" srcOrd="0" destOrd="1" presId="urn:microsoft.com/office/officeart/2005/8/layout/vList6"/>
    <dgm:cxn modelId="{5DB93D7E-4614-452D-9065-E32CBC96AE9D}" type="presOf" srcId="{BD088040-F240-4F49-B551-F145FB7EB1FA}" destId="{B9F68312-9B63-42FC-9128-4643466F5108}" srcOrd="0" destOrd="1" presId="urn:microsoft.com/office/officeart/2005/8/layout/vList6"/>
    <dgm:cxn modelId="{7A5A4EC8-AD68-4378-A7F7-FF7BA14FD3CF}" srcId="{F375D10B-86D8-44D4-83D3-7A0ECA3966BF}" destId="{20C745A0-E387-468C-A343-D34CABE71077}" srcOrd="2" destOrd="0" parTransId="{99A3B6E7-846D-439F-975F-26CBD8D12726}" sibTransId="{18DA1112-B2B1-4D4C-94D8-DFF675EA4191}"/>
    <dgm:cxn modelId="{6AC17899-B73F-416A-BE46-0235BF8DDE65}" type="presOf" srcId="{2A842544-1B09-43CF-9270-ABA5D06151AB}" destId="{BF447E2A-F409-4DAF-9D5E-51020958F1A1}" srcOrd="0" destOrd="1" presId="urn:microsoft.com/office/officeart/2005/8/layout/vList6"/>
    <dgm:cxn modelId="{85697881-1B3E-474C-8867-BCAADEB4CCB3}" type="presOf" srcId="{373C855A-54B6-4AD2-AFBF-71D2FEC9186A}" destId="{B9F68312-9B63-42FC-9128-4643466F5108}" srcOrd="0" destOrd="0" presId="urn:microsoft.com/office/officeart/2005/8/layout/vList6"/>
    <dgm:cxn modelId="{4756BD6B-A83E-4F7D-B064-322FB8892108}" type="presOf" srcId="{EF9A5622-E2B3-4120-89BB-9119FDB9EF37}" destId="{27D558F6-1213-44CB-B9E9-A722DC30F7F8}" srcOrd="0" destOrd="0" presId="urn:microsoft.com/office/officeart/2005/8/layout/vList6"/>
    <dgm:cxn modelId="{FCA26D89-FD90-410E-994F-AC5DBB0614BC}" type="presOf" srcId="{B45641A7-F4A1-4D6E-B767-218F46935755}" destId="{518A9468-FB09-4A41-8246-1B0E25ACB078}" srcOrd="0" destOrd="0" presId="urn:microsoft.com/office/officeart/2005/8/layout/vList6"/>
    <dgm:cxn modelId="{11B843F2-4D1C-4122-AB62-B769DBEE6E51}" type="presOf" srcId="{8BCF2FDE-D475-49BD-B289-97721AA2F5DF}" destId="{BF447E2A-F409-4DAF-9D5E-51020958F1A1}" srcOrd="0" destOrd="0" presId="urn:microsoft.com/office/officeart/2005/8/layout/vList6"/>
    <dgm:cxn modelId="{4E360E15-3A00-4F92-A02B-970D171A663F}" srcId="{20C745A0-E387-468C-A343-D34CABE71077}" destId="{248D9854-FF02-4C71-B5AE-D08EB0A16310}" srcOrd="0" destOrd="0" parTransId="{67C97DAB-C3CD-41AD-AC52-A324875C8082}" sibTransId="{5A09D9A7-4DEE-4244-8D49-99743D22FA1F}"/>
    <dgm:cxn modelId="{F5764427-D402-438E-88D4-813E5DFE5483}" srcId="{0183E9E6-37B2-4902-A0D8-2A6ED343934D}" destId="{8BCF2FDE-D475-49BD-B289-97721AA2F5DF}" srcOrd="0" destOrd="0" parTransId="{37E81DE5-758D-496F-89CB-99F90C561364}" sibTransId="{E97B496C-460F-49D0-8313-C6417BB21970}"/>
    <dgm:cxn modelId="{77C1808D-C656-413A-AE0E-681A5295DBFA}" type="presOf" srcId="{858E6F7C-ACB7-45C1-83BB-7203FF934FD6}" destId="{BF447E2A-F409-4DAF-9D5E-51020958F1A1}" srcOrd="0" destOrd="2" presId="urn:microsoft.com/office/officeart/2005/8/layout/vList6"/>
    <dgm:cxn modelId="{71400D8D-DC87-449D-BD7B-1D64D933C39F}" srcId="{0183E9E6-37B2-4902-A0D8-2A6ED343934D}" destId="{2A842544-1B09-43CF-9270-ABA5D06151AB}" srcOrd="1" destOrd="0" parTransId="{818A0686-E0B7-4ECD-9664-A7DCD7FD8A21}" sibTransId="{CC2224E1-834D-4979-A259-0641CBE9F210}"/>
    <dgm:cxn modelId="{530FF3ED-1F2B-473C-B18F-2F6570AECEF5}" srcId="{F40A5504-F4EC-4556-ABC3-BF2A550ECAF1}" destId="{BD088040-F240-4F49-B551-F145FB7EB1FA}" srcOrd="1" destOrd="0" parTransId="{E37E90A6-2076-4560-8BA5-111308BF8A0D}" sibTransId="{4CF2EE97-9075-44C8-B899-31635A2A6FE0}"/>
    <dgm:cxn modelId="{5F084F0B-4A8C-4624-B1F2-9D740E4624B1}" type="presOf" srcId="{0183E9E6-37B2-4902-A0D8-2A6ED343934D}" destId="{D2803649-D9D9-4DE0-88D9-AD85EE6A2FE5}" srcOrd="0" destOrd="0" presId="urn:microsoft.com/office/officeart/2005/8/layout/vList6"/>
    <dgm:cxn modelId="{2CCA5048-C522-4E97-8E7D-F982770765E4}" srcId="{B45641A7-F4A1-4D6E-B767-218F46935755}" destId="{EF9A5622-E2B3-4120-89BB-9119FDB9EF37}" srcOrd="0" destOrd="0" parTransId="{26A9FB02-F75D-4D8C-9DA8-CBFABACB30F0}" sibTransId="{35451844-CC6E-45E1-A4C5-146D51883E8B}"/>
    <dgm:cxn modelId="{A66093E8-4391-4121-8062-232B49E97087}" type="presOf" srcId="{608FAACC-678E-4012-A950-D4C3319A2105}" destId="{40C09A4F-A265-4227-8BDF-574C46FD1404}" srcOrd="0" destOrd="2" presId="urn:microsoft.com/office/officeart/2005/8/layout/vList6"/>
    <dgm:cxn modelId="{1FCA32C9-348A-4559-BEC4-8CC518C683B1}" type="presOf" srcId="{F40A5504-F4EC-4556-ABC3-BF2A550ECAF1}" destId="{4F162E24-EE02-44A9-90A0-36090BD9CA95}" srcOrd="0" destOrd="0" presId="urn:microsoft.com/office/officeart/2005/8/layout/vList6"/>
    <dgm:cxn modelId="{27D49920-0F60-4325-8BAD-C6930148393A}" type="presParOf" srcId="{59507EA5-E4C9-4AB6-982F-6CEF769569C6}" destId="{B1F8EB5F-59EE-44DE-AB1A-06EAFD2405D8}" srcOrd="0" destOrd="0" presId="urn:microsoft.com/office/officeart/2005/8/layout/vList6"/>
    <dgm:cxn modelId="{9AD53BDF-91C2-4ECF-BC9A-DD252B4AA2D7}" type="presParOf" srcId="{B1F8EB5F-59EE-44DE-AB1A-06EAFD2405D8}" destId="{4F162E24-EE02-44A9-90A0-36090BD9CA95}" srcOrd="0" destOrd="0" presId="urn:microsoft.com/office/officeart/2005/8/layout/vList6"/>
    <dgm:cxn modelId="{3F64286F-77EA-462B-98F3-E0062A9048D2}" type="presParOf" srcId="{B1F8EB5F-59EE-44DE-AB1A-06EAFD2405D8}" destId="{B9F68312-9B63-42FC-9128-4643466F5108}" srcOrd="1" destOrd="0" presId="urn:microsoft.com/office/officeart/2005/8/layout/vList6"/>
    <dgm:cxn modelId="{CA60EC67-3FE2-48FE-8011-F83D118F5D94}" type="presParOf" srcId="{59507EA5-E4C9-4AB6-982F-6CEF769569C6}" destId="{DBA96F2F-3F8C-4328-AD40-216D7CE2B1E9}" srcOrd="1" destOrd="0" presId="urn:microsoft.com/office/officeart/2005/8/layout/vList6"/>
    <dgm:cxn modelId="{2752D5FB-4DA1-41C9-914F-5C852D0C2C62}" type="presParOf" srcId="{59507EA5-E4C9-4AB6-982F-6CEF769569C6}" destId="{41BEA780-E236-4A9C-A68E-BD8EC1F0C974}" srcOrd="2" destOrd="0" presId="urn:microsoft.com/office/officeart/2005/8/layout/vList6"/>
    <dgm:cxn modelId="{A1DEB292-49C2-4464-90D7-7298FF33B426}" type="presParOf" srcId="{41BEA780-E236-4A9C-A68E-BD8EC1F0C974}" destId="{D2803649-D9D9-4DE0-88D9-AD85EE6A2FE5}" srcOrd="0" destOrd="0" presId="urn:microsoft.com/office/officeart/2005/8/layout/vList6"/>
    <dgm:cxn modelId="{11438747-266F-4D97-87B6-C10B19013CC7}" type="presParOf" srcId="{41BEA780-E236-4A9C-A68E-BD8EC1F0C974}" destId="{BF447E2A-F409-4DAF-9D5E-51020958F1A1}" srcOrd="1" destOrd="0" presId="urn:microsoft.com/office/officeart/2005/8/layout/vList6"/>
    <dgm:cxn modelId="{829135A1-5DF7-4332-8EB9-B4CEEEF00BD9}" type="presParOf" srcId="{59507EA5-E4C9-4AB6-982F-6CEF769569C6}" destId="{53970B24-879A-4EC7-A869-47BA56699572}" srcOrd="3" destOrd="0" presId="urn:microsoft.com/office/officeart/2005/8/layout/vList6"/>
    <dgm:cxn modelId="{19BE684F-56CF-4C1E-9AB2-DFEDA68ACFD5}" type="presParOf" srcId="{59507EA5-E4C9-4AB6-982F-6CEF769569C6}" destId="{9682666A-E891-4A6F-B4C0-A2391F4F987F}" srcOrd="4" destOrd="0" presId="urn:microsoft.com/office/officeart/2005/8/layout/vList6"/>
    <dgm:cxn modelId="{68DC9AA0-4C9E-4847-8782-605381A95D11}" type="presParOf" srcId="{9682666A-E891-4A6F-B4C0-A2391F4F987F}" destId="{3BD78036-3956-42EB-A178-105B9DA5251D}" srcOrd="0" destOrd="0" presId="urn:microsoft.com/office/officeart/2005/8/layout/vList6"/>
    <dgm:cxn modelId="{1684257D-047A-47F6-9C15-8758C6708F30}" type="presParOf" srcId="{9682666A-E891-4A6F-B4C0-A2391F4F987F}" destId="{40C09A4F-A265-4227-8BDF-574C46FD1404}" srcOrd="1" destOrd="0" presId="urn:microsoft.com/office/officeart/2005/8/layout/vList6"/>
    <dgm:cxn modelId="{72AB6F80-B207-4B16-AC4E-733278ACDE70}" type="presParOf" srcId="{59507EA5-E4C9-4AB6-982F-6CEF769569C6}" destId="{14815D4A-EAD0-4E5C-A091-4BF84BD9368A}" srcOrd="5" destOrd="0" presId="urn:microsoft.com/office/officeart/2005/8/layout/vList6"/>
    <dgm:cxn modelId="{5E62F4F3-639E-49C2-9FBB-087EDAD5149C}" type="presParOf" srcId="{59507EA5-E4C9-4AB6-982F-6CEF769569C6}" destId="{49816286-B298-4E77-8E6F-F09AA4BD0A64}" srcOrd="6" destOrd="0" presId="urn:microsoft.com/office/officeart/2005/8/layout/vList6"/>
    <dgm:cxn modelId="{9A363268-6D10-46BA-B4D7-3EF767B2AFA6}" type="presParOf" srcId="{49816286-B298-4E77-8E6F-F09AA4BD0A64}" destId="{518A9468-FB09-4A41-8246-1B0E25ACB078}" srcOrd="0" destOrd="0" presId="urn:microsoft.com/office/officeart/2005/8/layout/vList6"/>
    <dgm:cxn modelId="{754A31F0-C9BD-432E-B288-C6F6A263A4A9}" type="presParOf" srcId="{49816286-B298-4E77-8E6F-F09AA4BD0A64}" destId="{27D558F6-1213-44CB-B9E9-A722DC30F7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D2A5A-E37B-4BD9-B2EE-FB207E43B5D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0089B9E-2AD9-4B0D-A6C0-B574D358FD9B}">
      <dgm:prSet phldrT="[Texto]" custT="1"/>
      <dgm:spPr/>
      <dgm:t>
        <a:bodyPr/>
        <a:lstStyle/>
        <a:p>
          <a:pPr algn="ctr"/>
          <a:r>
            <a:rPr lang="es-MX" sz="2000" b="1" dirty="0" smtClean="0">
              <a:solidFill>
                <a:srgbClr val="BD0512"/>
              </a:solidFill>
            </a:rPr>
            <a:t>INSTITUCIÓN EDUCATIVA</a:t>
          </a:r>
          <a:endParaRPr lang="es-PE" sz="2000" dirty="0"/>
        </a:p>
      </dgm:t>
    </dgm:pt>
    <dgm:pt modelId="{DE97651F-0179-45F5-B29D-698D83F229F2}" type="parTrans" cxnId="{FFE0F0A2-99EE-430A-A0D7-6EC85E7C0140}">
      <dgm:prSet/>
      <dgm:spPr/>
      <dgm:t>
        <a:bodyPr/>
        <a:lstStyle/>
        <a:p>
          <a:endParaRPr lang="es-PE"/>
        </a:p>
      </dgm:t>
    </dgm:pt>
    <dgm:pt modelId="{DCB84A14-FC69-4B3C-8617-B1A876FD9013}" type="sibTrans" cxnId="{FFE0F0A2-99EE-430A-A0D7-6EC85E7C0140}">
      <dgm:prSet/>
      <dgm:spPr/>
      <dgm:t>
        <a:bodyPr/>
        <a:lstStyle/>
        <a:p>
          <a:endParaRPr lang="es-PE"/>
        </a:p>
      </dgm:t>
    </dgm:pt>
    <dgm:pt modelId="{C70089FD-788B-4FE2-A4B5-0BF98214A634}">
      <dgm:prSet phldrT="[Texto]"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PE" dirty="0"/>
        </a:p>
      </dgm:t>
    </dgm:pt>
    <dgm:pt modelId="{21617F1F-CF5F-410B-821C-96C19E162049}" type="parTrans" cxnId="{38488AE6-EBE2-4A7B-A5DB-95038F014465}">
      <dgm:prSet/>
      <dgm:spPr/>
      <dgm:t>
        <a:bodyPr/>
        <a:lstStyle/>
        <a:p>
          <a:endParaRPr lang="es-PE"/>
        </a:p>
      </dgm:t>
    </dgm:pt>
    <dgm:pt modelId="{FD26C0B1-D013-4D4E-95F3-5A554FD2D61A}" type="sibTrans" cxnId="{38488AE6-EBE2-4A7B-A5DB-95038F014465}">
      <dgm:prSet/>
      <dgm:spPr/>
      <dgm:t>
        <a:bodyPr/>
        <a:lstStyle/>
        <a:p>
          <a:endParaRPr lang="es-PE"/>
        </a:p>
      </dgm:t>
    </dgm:pt>
    <dgm:pt modelId="{4352AE68-F905-4EF4-B595-40D3977FB3C4}">
      <dgm:prSet phldrT="[Texto]" custT="1"/>
      <dgm:spPr/>
      <dgm:t>
        <a:bodyPr/>
        <a:lstStyle/>
        <a:p>
          <a:pPr algn="ctr"/>
          <a:r>
            <a:rPr lang="es-MX" sz="2000" b="1" dirty="0" smtClean="0">
              <a:solidFill>
                <a:srgbClr val="BD0512"/>
              </a:solidFill>
            </a:rPr>
            <a:t>INSTANCIA DE GESTIÓN EDUCATIVA  DESCENTRALIZADA</a:t>
          </a:r>
          <a:endParaRPr lang="es-PE" sz="2000" dirty="0"/>
        </a:p>
      </dgm:t>
    </dgm:pt>
    <dgm:pt modelId="{08813B12-FE69-47EA-8953-90ECD795C705}" type="parTrans" cxnId="{21BD199E-9B0A-4EFD-811D-684066DA5FE3}">
      <dgm:prSet/>
      <dgm:spPr/>
      <dgm:t>
        <a:bodyPr/>
        <a:lstStyle/>
        <a:p>
          <a:endParaRPr lang="es-PE"/>
        </a:p>
      </dgm:t>
    </dgm:pt>
    <dgm:pt modelId="{93CACF4D-25D1-4A5B-9565-73C41A6DD20B}" type="sibTrans" cxnId="{21BD199E-9B0A-4EFD-811D-684066DA5FE3}">
      <dgm:prSet/>
      <dgm:spPr/>
      <dgm:t>
        <a:bodyPr/>
        <a:lstStyle/>
        <a:p>
          <a:endParaRPr lang="es-PE"/>
        </a:p>
      </dgm:t>
    </dgm:pt>
    <dgm:pt modelId="{7D1268E4-FBE0-4137-90FE-55756ECDBFB4}">
      <dgm:prSet phldrT="[Texto]"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PE" dirty="0"/>
        </a:p>
      </dgm:t>
    </dgm:pt>
    <dgm:pt modelId="{CF92D578-904F-49A8-8329-FD1ED58BCE96}" type="parTrans" cxnId="{5A8784E7-A33B-4B73-AAFE-D0B082A4F7AC}">
      <dgm:prSet/>
      <dgm:spPr/>
      <dgm:t>
        <a:bodyPr/>
        <a:lstStyle/>
        <a:p>
          <a:endParaRPr lang="es-PE"/>
        </a:p>
      </dgm:t>
    </dgm:pt>
    <dgm:pt modelId="{190F71C2-661A-458C-8008-8B16F1807233}" type="sibTrans" cxnId="{5A8784E7-A33B-4B73-AAFE-D0B082A4F7AC}">
      <dgm:prSet/>
      <dgm:spPr/>
      <dgm:t>
        <a:bodyPr/>
        <a:lstStyle/>
        <a:p>
          <a:endParaRPr lang="es-PE"/>
        </a:p>
      </dgm:t>
    </dgm:pt>
    <dgm:pt modelId="{D6820FFD-D972-4F80-9152-668A7780C4CD}">
      <dgm:prSet phldrT="[Texto]" custT="1"/>
      <dgm:spPr/>
      <dgm:t>
        <a:bodyPr/>
        <a:lstStyle/>
        <a:p>
          <a:pPr algn="ctr"/>
          <a:r>
            <a:rPr lang="es-MX" sz="2000" b="1" dirty="0" smtClean="0">
              <a:solidFill>
                <a:srgbClr val="BD0512"/>
              </a:solidFill>
            </a:rPr>
            <a:t>UNIDAD DE ESTADÍSTICA</a:t>
          </a:r>
        </a:p>
      </dgm:t>
    </dgm:pt>
    <dgm:pt modelId="{5862CEDD-60BD-4506-BE23-08D084FF5DF7}" type="parTrans" cxnId="{E8B73AE3-9DDE-4095-AF3E-7F0688282296}">
      <dgm:prSet/>
      <dgm:spPr/>
      <dgm:t>
        <a:bodyPr/>
        <a:lstStyle/>
        <a:p>
          <a:endParaRPr lang="es-PE"/>
        </a:p>
      </dgm:t>
    </dgm:pt>
    <dgm:pt modelId="{F2349937-28C3-4D72-A486-5C971E73CD88}" type="sibTrans" cxnId="{E8B73AE3-9DDE-4095-AF3E-7F0688282296}">
      <dgm:prSet/>
      <dgm:spPr/>
      <dgm:t>
        <a:bodyPr/>
        <a:lstStyle/>
        <a:p>
          <a:endParaRPr lang="es-PE"/>
        </a:p>
      </dgm:t>
    </dgm:pt>
    <dgm:pt modelId="{AB8DF4D2-9A65-4554-A47C-C265A05D9857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Consolida</a:t>
          </a:r>
        </a:p>
      </dgm:t>
    </dgm:pt>
    <dgm:pt modelId="{1E13D11F-849B-432D-BA02-ACC26E332E8A}" type="parTrans" cxnId="{C0D0AE9B-5467-4FC4-AE21-CAFAD13240DC}">
      <dgm:prSet/>
      <dgm:spPr/>
      <dgm:t>
        <a:bodyPr/>
        <a:lstStyle/>
        <a:p>
          <a:endParaRPr lang="es-PE"/>
        </a:p>
      </dgm:t>
    </dgm:pt>
    <dgm:pt modelId="{A1C47A8A-5C56-4A35-9C6A-C7F50C3DC25F}" type="sibTrans" cxnId="{C0D0AE9B-5467-4FC4-AE21-CAFAD13240DC}">
      <dgm:prSet/>
      <dgm:spPr/>
      <dgm:t>
        <a:bodyPr/>
        <a:lstStyle/>
        <a:p>
          <a:endParaRPr lang="es-PE"/>
        </a:p>
      </dgm:t>
    </dgm:pt>
    <dgm:pt modelId="{E80C8DAA-595A-44CB-A450-8D3882C1EA3F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Registra</a:t>
          </a:r>
        </a:p>
      </dgm:t>
    </dgm:pt>
    <dgm:pt modelId="{5933C387-618E-4AA2-8AD9-EEAE32329838}" type="parTrans" cxnId="{48A11CEC-3D12-4604-B225-B5E434C0495B}">
      <dgm:prSet/>
      <dgm:spPr/>
      <dgm:t>
        <a:bodyPr/>
        <a:lstStyle/>
        <a:p>
          <a:endParaRPr lang="es-PE"/>
        </a:p>
      </dgm:t>
    </dgm:pt>
    <dgm:pt modelId="{2B3ACEA7-1585-4358-B355-60EB59720B4F}" type="sibTrans" cxnId="{48A11CEC-3D12-4604-B225-B5E434C0495B}">
      <dgm:prSet/>
      <dgm:spPr/>
      <dgm:t>
        <a:bodyPr/>
        <a:lstStyle/>
        <a:p>
          <a:endParaRPr lang="es-PE"/>
        </a:p>
      </dgm:t>
    </dgm:pt>
    <dgm:pt modelId="{DBBA5D43-EF38-49A3-BF42-B1D071240A08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Remite</a:t>
          </a:r>
        </a:p>
      </dgm:t>
    </dgm:pt>
    <dgm:pt modelId="{E42A508C-9BFB-4A86-8A2D-733D37923D4D}" type="parTrans" cxnId="{735D337F-1EED-4E57-B361-2F5F88680F2A}">
      <dgm:prSet/>
      <dgm:spPr/>
      <dgm:t>
        <a:bodyPr/>
        <a:lstStyle/>
        <a:p>
          <a:endParaRPr lang="es-PE"/>
        </a:p>
      </dgm:t>
    </dgm:pt>
    <dgm:pt modelId="{D42380CB-B98C-4967-8C92-354BAF13FE95}" type="sibTrans" cxnId="{735D337F-1EED-4E57-B361-2F5F88680F2A}">
      <dgm:prSet/>
      <dgm:spPr/>
      <dgm:t>
        <a:bodyPr/>
        <a:lstStyle/>
        <a:p>
          <a:endParaRPr lang="es-PE"/>
        </a:p>
      </dgm:t>
    </dgm:pt>
    <dgm:pt modelId="{CED6CF8B-F07E-4C17-B809-B75D029FA840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Monitoreo IE</a:t>
          </a:r>
        </a:p>
      </dgm:t>
    </dgm:pt>
    <dgm:pt modelId="{3CEFD08B-F491-4A11-A3FB-61F631471CAA}" type="parTrans" cxnId="{43B029BA-10B2-4272-A077-95CCDC41CECD}">
      <dgm:prSet/>
      <dgm:spPr/>
      <dgm:t>
        <a:bodyPr/>
        <a:lstStyle/>
        <a:p>
          <a:endParaRPr lang="es-PE"/>
        </a:p>
      </dgm:t>
    </dgm:pt>
    <dgm:pt modelId="{93C3F8BB-81BF-4749-8C70-4FF2C3B1F5EF}" type="sibTrans" cxnId="{43B029BA-10B2-4272-A077-95CCDC41CECD}">
      <dgm:prSet/>
      <dgm:spPr/>
      <dgm:t>
        <a:bodyPr/>
        <a:lstStyle/>
        <a:p>
          <a:endParaRPr lang="es-PE"/>
        </a:p>
      </dgm:t>
    </dgm:pt>
    <dgm:pt modelId="{1CE45E2B-3B2C-4A33-97F2-6F335AC21CE6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Cobertura</a:t>
          </a:r>
        </a:p>
      </dgm:t>
    </dgm:pt>
    <dgm:pt modelId="{6D2423A4-1E5F-456E-85A9-B5786A15FCE9}" type="parTrans" cxnId="{8451EC0C-17C4-4340-9641-D47390356F83}">
      <dgm:prSet/>
      <dgm:spPr/>
      <dgm:t>
        <a:bodyPr/>
        <a:lstStyle/>
        <a:p>
          <a:endParaRPr lang="es-PE"/>
        </a:p>
      </dgm:t>
    </dgm:pt>
    <dgm:pt modelId="{F458E83E-7C4B-4776-9BD6-09D40C8D957A}" type="sibTrans" cxnId="{8451EC0C-17C4-4340-9641-D47390356F83}">
      <dgm:prSet/>
      <dgm:spPr/>
      <dgm:t>
        <a:bodyPr/>
        <a:lstStyle/>
        <a:p>
          <a:endParaRPr lang="es-PE"/>
        </a:p>
      </dgm:t>
    </dgm:pt>
    <dgm:pt modelId="{88908411-73A8-4B13-B62F-DAEBBE9FF081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Verifica omisión</a:t>
          </a:r>
        </a:p>
      </dgm:t>
    </dgm:pt>
    <dgm:pt modelId="{32928BE7-DE68-464A-9482-6B9D445A79B3}" type="parTrans" cxnId="{D2C3F6E4-A4E9-4B4A-B7BF-8F87DCC9CB72}">
      <dgm:prSet/>
      <dgm:spPr/>
      <dgm:t>
        <a:bodyPr/>
        <a:lstStyle/>
        <a:p>
          <a:endParaRPr lang="es-PE"/>
        </a:p>
      </dgm:t>
    </dgm:pt>
    <dgm:pt modelId="{4AAD0AAB-9CD0-4FAF-A084-68A5D55A19FF}" type="sibTrans" cxnId="{D2C3F6E4-A4E9-4B4A-B7BF-8F87DCC9CB72}">
      <dgm:prSet/>
      <dgm:spPr/>
      <dgm:t>
        <a:bodyPr/>
        <a:lstStyle/>
        <a:p>
          <a:endParaRPr lang="es-PE"/>
        </a:p>
      </dgm:t>
    </dgm:pt>
    <dgm:pt modelId="{3684113A-8D2A-4DD2-89F7-1C872D4C3690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Depuración</a:t>
          </a:r>
        </a:p>
      </dgm:t>
    </dgm:pt>
    <dgm:pt modelId="{E73A6232-ECE2-4806-BFB1-154D0FC6BB90}" type="parTrans" cxnId="{732CB4F5-3D40-40DB-8396-9570B2EAC324}">
      <dgm:prSet/>
      <dgm:spPr/>
      <dgm:t>
        <a:bodyPr/>
        <a:lstStyle/>
        <a:p>
          <a:endParaRPr lang="es-PE"/>
        </a:p>
      </dgm:t>
    </dgm:pt>
    <dgm:pt modelId="{1B5518B0-A062-4E08-9618-A02E5BF653B9}" type="sibTrans" cxnId="{732CB4F5-3D40-40DB-8396-9570B2EAC324}">
      <dgm:prSet/>
      <dgm:spPr/>
      <dgm:t>
        <a:bodyPr/>
        <a:lstStyle/>
        <a:p>
          <a:endParaRPr lang="es-PE"/>
        </a:p>
      </dgm:t>
    </dgm:pt>
    <dgm:pt modelId="{A5D43589-D53C-46A8-A277-4E35F7F0A116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Difusión</a:t>
          </a:r>
          <a:endParaRPr lang="es-PE" dirty="0"/>
        </a:p>
      </dgm:t>
    </dgm:pt>
    <dgm:pt modelId="{A431FE6C-AF76-4984-9E78-3BBAE3E725DB}" type="parTrans" cxnId="{5A6D69ED-3F6C-4E2A-A42C-B65CA89A8F84}">
      <dgm:prSet/>
      <dgm:spPr/>
      <dgm:t>
        <a:bodyPr/>
        <a:lstStyle/>
        <a:p>
          <a:endParaRPr lang="es-PE"/>
        </a:p>
      </dgm:t>
    </dgm:pt>
    <dgm:pt modelId="{2A1337D3-EC64-4470-9545-FACC8E70C3BD}" type="sibTrans" cxnId="{5A6D69ED-3F6C-4E2A-A42C-B65CA89A8F84}">
      <dgm:prSet/>
      <dgm:spPr/>
      <dgm:t>
        <a:bodyPr/>
        <a:lstStyle/>
        <a:p>
          <a:endParaRPr lang="es-PE"/>
        </a:p>
      </dgm:t>
    </dgm:pt>
    <dgm:pt modelId="{CEFCAE7C-EDF7-45B9-AD2A-5107763242C7}">
      <dgm:prSet phldrT="[Texto]"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PE" dirty="0"/>
        </a:p>
      </dgm:t>
    </dgm:pt>
    <dgm:pt modelId="{1AF05826-8A0D-491D-98DB-889AE05B673C}" type="sibTrans" cxnId="{5EB44EF5-CD87-44DC-A8DB-9CD81FC0D961}">
      <dgm:prSet/>
      <dgm:spPr/>
      <dgm:t>
        <a:bodyPr/>
        <a:lstStyle/>
        <a:p>
          <a:endParaRPr lang="es-PE"/>
        </a:p>
      </dgm:t>
    </dgm:pt>
    <dgm:pt modelId="{11CDF990-494A-43DC-88EA-7EE4975827B4}" type="parTrans" cxnId="{5EB44EF5-CD87-44DC-A8DB-9CD81FC0D961}">
      <dgm:prSet/>
      <dgm:spPr/>
      <dgm:t>
        <a:bodyPr/>
        <a:lstStyle/>
        <a:p>
          <a:endParaRPr lang="es-PE"/>
        </a:p>
      </dgm:t>
    </dgm:pt>
    <dgm:pt modelId="{F4C46589-0842-4F6D-8920-A74B8AA054D5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Consistencia</a:t>
          </a:r>
        </a:p>
      </dgm:t>
    </dgm:pt>
    <dgm:pt modelId="{884FCA1D-55FE-4503-8443-C361C8A88CB8}" type="sibTrans" cxnId="{8D2D2722-EE40-47E9-9406-FF281933086A}">
      <dgm:prSet/>
      <dgm:spPr/>
      <dgm:t>
        <a:bodyPr/>
        <a:lstStyle/>
        <a:p>
          <a:endParaRPr lang="es-PE"/>
        </a:p>
      </dgm:t>
    </dgm:pt>
    <dgm:pt modelId="{CABC2BEA-655F-47F4-96DC-0135359E27B1}" type="parTrans" cxnId="{8D2D2722-EE40-47E9-9406-FF281933086A}">
      <dgm:prSet/>
      <dgm:spPr/>
      <dgm:t>
        <a:bodyPr/>
        <a:lstStyle/>
        <a:p>
          <a:endParaRPr lang="es-PE"/>
        </a:p>
      </dgm:t>
    </dgm:pt>
    <dgm:pt modelId="{E96F85FD-EFA9-4770-84E9-F470C6DCDAF2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PE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Monitoreo UGEL/DRE</a:t>
          </a:r>
          <a:endParaRPr lang="es-PE" dirty="0">
            <a:ln w="0"/>
            <a:solidFill>
              <a:srgbClr val="245A8C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2DE789F-F176-49C0-A617-3E0C26708037}" type="parTrans" cxnId="{F8FC511A-3AC8-429D-BDCC-F23DB2A6E2CF}">
      <dgm:prSet/>
      <dgm:spPr/>
      <dgm:t>
        <a:bodyPr/>
        <a:lstStyle/>
        <a:p>
          <a:endParaRPr lang="es-PE"/>
        </a:p>
      </dgm:t>
    </dgm:pt>
    <dgm:pt modelId="{DC0C4FEF-5D59-4674-B387-2EED0A6E676A}" type="sibTrans" cxnId="{F8FC511A-3AC8-429D-BDCC-F23DB2A6E2CF}">
      <dgm:prSet/>
      <dgm:spPr/>
      <dgm:t>
        <a:bodyPr/>
        <a:lstStyle/>
        <a:p>
          <a:endParaRPr lang="es-PE"/>
        </a:p>
      </dgm:t>
    </dgm:pt>
    <dgm:pt modelId="{847E733C-5159-4C3B-A3D3-AF5D2C81E6EA}">
      <dgm:prSet/>
      <dgm:spPr>
        <a:effectLst>
          <a:outerShdw blurRad="50800" dist="1270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Informa</a:t>
          </a:r>
        </a:p>
      </dgm:t>
    </dgm:pt>
    <dgm:pt modelId="{32A58CE2-71E8-4907-A539-BF4E64348306}" type="parTrans" cxnId="{24419A6B-3771-46EF-A8CA-3CC3085C8095}">
      <dgm:prSet/>
      <dgm:spPr/>
      <dgm:t>
        <a:bodyPr/>
        <a:lstStyle/>
        <a:p>
          <a:endParaRPr lang="es-PE"/>
        </a:p>
      </dgm:t>
    </dgm:pt>
    <dgm:pt modelId="{75DA0E77-3BA9-4247-B595-66616D10D169}" type="sibTrans" cxnId="{24419A6B-3771-46EF-A8CA-3CC3085C8095}">
      <dgm:prSet/>
      <dgm:spPr/>
      <dgm:t>
        <a:bodyPr/>
        <a:lstStyle/>
        <a:p>
          <a:endParaRPr lang="es-PE"/>
        </a:p>
      </dgm:t>
    </dgm:pt>
    <dgm:pt modelId="{698000DE-F270-4550-ACCD-81DF4FC81B1B}" type="pres">
      <dgm:prSet presAssocID="{BEBD2A5A-E37B-4BD9-B2EE-FB207E43B5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B24B4ED-60CE-40AC-BBFB-CB6FA5CCCCDC}" type="pres">
      <dgm:prSet presAssocID="{10089B9E-2AD9-4B0D-A6C0-B574D358FD9B}" presName="composite" presStyleCnt="0"/>
      <dgm:spPr/>
    </dgm:pt>
    <dgm:pt modelId="{BFB403C9-D7E7-43E8-A86C-FFD0A53FBD29}" type="pres">
      <dgm:prSet presAssocID="{10089B9E-2AD9-4B0D-A6C0-B574D358FD9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CCCB4D0-D44F-4916-956D-D8ADE2D029BD}" type="pres">
      <dgm:prSet presAssocID="{10089B9E-2AD9-4B0D-A6C0-B574D358FD9B}" presName="parSh" presStyleLbl="node1" presStyleIdx="0" presStyleCnt="3" custScaleY="121913"/>
      <dgm:spPr/>
      <dgm:t>
        <a:bodyPr/>
        <a:lstStyle/>
        <a:p>
          <a:endParaRPr lang="es-PE"/>
        </a:p>
      </dgm:t>
    </dgm:pt>
    <dgm:pt modelId="{39C52F86-52D5-46F2-93BD-1116E17591A3}" type="pres">
      <dgm:prSet presAssocID="{10089B9E-2AD9-4B0D-A6C0-B574D358FD9B}" presName="desTx" presStyleLbl="fgAcc1" presStyleIdx="0" presStyleCnt="3" custLinFactNeighborX="4579" custLinFactNeighborY="1222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9A153A-8C35-4D7C-B05F-0DBA86D23BF1}" type="pres">
      <dgm:prSet presAssocID="{DCB84A14-FC69-4B3C-8617-B1A876FD9013}" presName="sibTrans" presStyleLbl="sibTrans2D1" presStyleIdx="0" presStyleCnt="2" custLinFactNeighborY="28140"/>
      <dgm:spPr/>
      <dgm:t>
        <a:bodyPr/>
        <a:lstStyle/>
        <a:p>
          <a:endParaRPr lang="es-PE"/>
        </a:p>
      </dgm:t>
    </dgm:pt>
    <dgm:pt modelId="{17A8235F-7CD9-431A-AA68-44997808637E}" type="pres">
      <dgm:prSet presAssocID="{DCB84A14-FC69-4B3C-8617-B1A876FD9013}" presName="connTx" presStyleLbl="sibTrans2D1" presStyleIdx="0" presStyleCnt="2"/>
      <dgm:spPr/>
      <dgm:t>
        <a:bodyPr/>
        <a:lstStyle/>
        <a:p>
          <a:endParaRPr lang="es-PE"/>
        </a:p>
      </dgm:t>
    </dgm:pt>
    <dgm:pt modelId="{F36A53D0-42D6-4304-A976-39435F0F65FF}" type="pres">
      <dgm:prSet presAssocID="{4352AE68-F905-4EF4-B595-40D3977FB3C4}" presName="composite" presStyleCnt="0"/>
      <dgm:spPr/>
    </dgm:pt>
    <dgm:pt modelId="{B0851678-852D-4760-BE72-49D54849750B}" type="pres">
      <dgm:prSet presAssocID="{4352AE68-F905-4EF4-B595-40D3977FB3C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618652-5DAD-4F2E-A361-8855332555A1}" type="pres">
      <dgm:prSet presAssocID="{4352AE68-F905-4EF4-B595-40D3977FB3C4}" presName="parSh" presStyleLbl="node1" presStyleIdx="1" presStyleCnt="3" custScaleX="146120" custScaleY="134499"/>
      <dgm:spPr/>
      <dgm:t>
        <a:bodyPr/>
        <a:lstStyle/>
        <a:p>
          <a:endParaRPr lang="es-PE"/>
        </a:p>
      </dgm:t>
    </dgm:pt>
    <dgm:pt modelId="{CF53BA70-F945-4DE1-9E20-C32B2D5E5293}" type="pres">
      <dgm:prSet presAssocID="{4352AE68-F905-4EF4-B595-40D3977FB3C4}" presName="desTx" presStyleLbl="fgAcc1" presStyleIdx="1" presStyleCnt="3" custScaleX="113650" custLinFactNeighborX="6141" custLinFactNeighborY="144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BAE32E-4FB8-4479-B05C-8505000CB42B}" type="pres">
      <dgm:prSet presAssocID="{93CACF4D-25D1-4A5B-9565-73C41A6DD20B}" presName="sibTrans" presStyleLbl="sibTrans2D1" presStyleIdx="1" presStyleCnt="2"/>
      <dgm:spPr/>
      <dgm:t>
        <a:bodyPr/>
        <a:lstStyle/>
        <a:p>
          <a:endParaRPr lang="es-PE"/>
        </a:p>
      </dgm:t>
    </dgm:pt>
    <dgm:pt modelId="{D142C127-1131-4A4B-8CDA-A272D12180D8}" type="pres">
      <dgm:prSet presAssocID="{93CACF4D-25D1-4A5B-9565-73C41A6DD20B}" presName="connTx" presStyleLbl="sibTrans2D1" presStyleIdx="1" presStyleCnt="2"/>
      <dgm:spPr/>
      <dgm:t>
        <a:bodyPr/>
        <a:lstStyle/>
        <a:p>
          <a:endParaRPr lang="es-PE"/>
        </a:p>
      </dgm:t>
    </dgm:pt>
    <dgm:pt modelId="{8CA75E49-A41D-4E60-8A9C-4D20DB54F6A5}" type="pres">
      <dgm:prSet presAssocID="{D6820FFD-D972-4F80-9152-668A7780C4CD}" presName="composite" presStyleCnt="0"/>
      <dgm:spPr/>
    </dgm:pt>
    <dgm:pt modelId="{37575EB7-B289-42D7-A1E8-E099EB088CBA}" type="pres">
      <dgm:prSet presAssocID="{D6820FFD-D972-4F80-9152-668A7780C4C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ABBB5B-A979-4D7F-AC81-DD5517D7079D}" type="pres">
      <dgm:prSet presAssocID="{D6820FFD-D972-4F80-9152-668A7780C4CD}" presName="parSh" presStyleLbl="node1" presStyleIdx="2" presStyleCnt="3" custScaleY="132515" custLinFactNeighborY="0"/>
      <dgm:spPr/>
      <dgm:t>
        <a:bodyPr/>
        <a:lstStyle/>
        <a:p>
          <a:endParaRPr lang="es-PE"/>
        </a:p>
      </dgm:t>
    </dgm:pt>
    <dgm:pt modelId="{C558CA98-FA11-4BA0-AD19-22D9F00023CC}" type="pres">
      <dgm:prSet presAssocID="{D6820FFD-D972-4F80-9152-668A7780C4CD}" presName="desTx" presStyleLbl="fgAcc1" presStyleIdx="2" presStyleCnt="3" custLinFactNeighborX="-200" custLinFactNeighborY="1197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246D2B3-D5D2-45B5-B1D7-A6CC7E7C0666}" type="presOf" srcId="{93CACF4D-25D1-4A5B-9565-73C41A6DD20B}" destId="{D142C127-1131-4A4B-8CDA-A272D12180D8}" srcOrd="1" destOrd="0" presId="urn:microsoft.com/office/officeart/2005/8/layout/process3"/>
    <dgm:cxn modelId="{5A6D69ED-3F6C-4E2A-A42C-B65CA89A8F84}" srcId="{CEFCAE7C-EDF7-45B9-AD2A-5107763242C7}" destId="{A5D43589-D53C-46A8-A277-4E35F7F0A116}" srcOrd="2" destOrd="0" parTransId="{A431FE6C-AF76-4984-9E78-3BBAE3E725DB}" sibTransId="{2A1337D3-EC64-4470-9545-FACC8E70C3BD}"/>
    <dgm:cxn modelId="{5EB44EF5-CD87-44DC-A8DB-9CD81FC0D961}" srcId="{D6820FFD-D972-4F80-9152-668A7780C4CD}" destId="{CEFCAE7C-EDF7-45B9-AD2A-5107763242C7}" srcOrd="0" destOrd="0" parTransId="{11CDF990-494A-43DC-88EA-7EE4975827B4}" sibTransId="{1AF05826-8A0D-491D-98DB-889AE05B673C}"/>
    <dgm:cxn modelId="{482E3FE2-EAC1-4C02-85F6-9651F953C3CE}" type="presOf" srcId="{C70089FD-788B-4FE2-A4B5-0BF98214A634}" destId="{39C52F86-52D5-46F2-93BD-1116E17591A3}" srcOrd="0" destOrd="0" presId="urn:microsoft.com/office/officeart/2005/8/layout/process3"/>
    <dgm:cxn modelId="{DF7A906F-8FAD-4F5E-88CA-6DCF7304B12A}" type="presOf" srcId="{1CE45E2B-3B2C-4A33-97F2-6F335AC21CE6}" destId="{CF53BA70-F945-4DE1-9E20-C32B2D5E5293}" srcOrd="0" destOrd="2" presId="urn:microsoft.com/office/officeart/2005/8/layout/process3"/>
    <dgm:cxn modelId="{8B53F64F-6F71-47DC-9AB3-76BA30167725}" type="presOf" srcId="{93CACF4D-25D1-4A5B-9565-73C41A6DD20B}" destId="{BDBAE32E-4FB8-4479-B05C-8505000CB42B}" srcOrd="0" destOrd="0" presId="urn:microsoft.com/office/officeart/2005/8/layout/process3"/>
    <dgm:cxn modelId="{29925DE3-E110-45C0-8C87-034563F49E45}" type="presOf" srcId="{AB8DF4D2-9A65-4554-A47C-C265A05D9857}" destId="{39C52F86-52D5-46F2-93BD-1116E17591A3}" srcOrd="0" destOrd="2" presId="urn:microsoft.com/office/officeart/2005/8/layout/process3"/>
    <dgm:cxn modelId="{8D2D2722-EE40-47E9-9406-FF281933086A}" srcId="{CEFCAE7C-EDF7-45B9-AD2A-5107763242C7}" destId="{F4C46589-0842-4F6D-8920-A74B8AA054D5}" srcOrd="0" destOrd="0" parTransId="{CABC2BEA-655F-47F4-96DC-0135359E27B1}" sibTransId="{884FCA1D-55FE-4503-8443-C361C8A88CB8}"/>
    <dgm:cxn modelId="{C0D0AE9B-5467-4FC4-AE21-CAFAD13240DC}" srcId="{C70089FD-788B-4FE2-A4B5-0BF98214A634}" destId="{AB8DF4D2-9A65-4554-A47C-C265A05D9857}" srcOrd="1" destOrd="0" parTransId="{1E13D11F-849B-432D-BA02-ACC26E332E8A}" sibTransId="{A1C47A8A-5C56-4A35-9C6A-C7F50C3DC25F}"/>
    <dgm:cxn modelId="{767AAD85-E32F-46BB-A7DB-38533D1778FF}" type="presOf" srcId="{847E733C-5159-4C3B-A3D3-AF5D2C81E6EA}" destId="{39C52F86-52D5-46F2-93BD-1116E17591A3}" srcOrd="0" destOrd="1" presId="urn:microsoft.com/office/officeart/2005/8/layout/process3"/>
    <dgm:cxn modelId="{C1428556-14A5-4CD6-B02C-4EE532BBA82C}" type="presOf" srcId="{F4C46589-0842-4F6D-8920-A74B8AA054D5}" destId="{C558CA98-FA11-4BA0-AD19-22D9F00023CC}" srcOrd="0" destOrd="1" presId="urn:microsoft.com/office/officeart/2005/8/layout/process3"/>
    <dgm:cxn modelId="{C7C44EDE-D283-44B7-9B10-17A78BCF717A}" type="presOf" srcId="{CEFCAE7C-EDF7-45B9-AD2A-5107763242C7}" destId="{C558CA98-FA11-4BA0-AD19-22D9F00023CC}" srcOrd="0" destOrd="0" presId="urn:microsoft.com/office/officeart/2005/8/layout/process3"/>
    <dgm:cxn modelId="{8C972F8F-6DD9-4BC4-94CB-093798D13822}" type="presOf" srcId="{E96F85FD-EFA9-4770-84E9-F470C6DCDAF2}" destId="{C558CA98-FA11-4BA0-AD19-22D9F00023CC}" srcOrd="0" destOrd="4" presId="urn:microsoft.com/office/officeart/2005/8/layout/process3"/>
    <dgm:cxn modelId="{1D449403-4F5B-4666-ADC0-6805951311DC}" type="presOf" srcId="{E80C8DAA-595A-44CB-A450-8D3882C1EA3F}" destId="{39C52F86-52D5-46F2-93BD-1116E17591A3}" srcOrd="0" destOrd="3" presId="urn:microsoft.com/office/officeart/2005/8/layout/process3"/>
    <dgm:cxn modelId="{D372DA49-98E6-4B82-AF9C-4CCA453F99A1}" type="presOf" srcId="{4352AE68-F905-4EF4-B595-40D3977FB3C4}" destId="{BE618652-5DAD-4F2E-A361-8855332555A1}" srcOrd="1" destOrd="0" presId="urn:microsoft.com/office/officeart/2005/8/layout/process3"/>
    <dgm:cxn modelId="{732CB4F5-3D40-40DB-8396-9570B2EAC324}" srcId="{CEFCAE7C-EDF7-45B9-AD2A-5107763242C7}" destId="{3684113A-8D2A-4DD2-89F7-1C872D4C3690}" srcOrd="1" destOrd="0" parTransId="{E73A6232-ECE2-4806-BFB1-154D0FC6BB90}" sibTransId="{1B5518B0-A062-4E08-9618-A02E5BF653B9}"/>
    <dgm:cxn modelId="{21BD199E-9B0A-4EFD-811D-684066DA5FE3}" srcId="{BEBD2A5A-E37B-4BD9-B2EE-FB207E43B5D2}" destId="{4352AE68-F905-4EF4-B595-40D3977FB3C4}" srcOrd="1" destOrd="0" parTransId="{08813B12-FE69-47EA-8953-90ECD795C705}" sibTransId="{93CACF4D-25D1-4A5B-9565-73C41A6DD20B}"/>
    <dgm:cxn modelId="{E7E8F375-FB2C-4462-992E-C3982FDC7131}" type="presOf" srcId="{4352AE68-F905-4EF4-B595-40D3977FB3C4}" destId="{B0851678-852D-4760-BE72-49D54849750B}" srcOrd="0" destOrd="0" presId="urn:microsoft.com/office/officeart/2005/8/layout/process3"/>
    <dgm:cxn modelId="{8451EC0C-17C4-4340-9641-D47390356F83}" srcId="{7D1268E4-FBE0-4137-90FE-55756ECDBFB4}" destId="{1CE45E2B-3B2C-4A33-97F2-6F335AC21CE6}" srcOrd="1" destOrd="0" parTransId="{6D2423A4-1E5F-456E-85A9-B5786A15FCE9}" sibTransId="{F458E83E-7C4B-4776-9BD6-09D40C8D957A}"/>
    <dgm:cxn modelId="{59BE19F7-8D98-4D12-887F-FD5F5D7247A1}" type="presOf" srcId="{3684113A-8D2A-4DD2-89F7-1C872D4C3690}" destId="{C558CA98-FA11-4BA0-AD19-22D9F00023CC}" srcOrd="0" destOrd="2" presId="urn:microsoft.com/office/officeart/2005/8/layout/process3"/>
    <dgm:cxn modelId="{594F2D93-3D78-4C35-9D57-1A6CF7B975A1}" type="presOf" srcId="{BEBD2A5A-E37B-4BD9-B2EE-FB207E43B5D2}" destId="{698000DE-F270-4550-ACCD-81DF4FC81B1B}" srcOrd="0" destOrd="0" presId="urn:microsoft.com/office/officeart/2005/8/layout/process3"/>
    <dgm:cxn modelId="{FFE0F0A2-99EE-430A-A0D7-6EC85E7C0140}" srcId="{BEBD2A5A-E37B-4BD9-B2EE-FB207E43B5D2}" destId="{10089B9E-2AD9-4B0D-A6C0-B574D358FD9B}" srcOrd="0" destOrd="0" parTransId="{DE97651F-0179-45F5-B29D-698D83F229F2}" sibTransId="{DCB84A14-FC69-4B3C-8617-B1A876FD9013}"/>
    <dgm:cxn modelId="{5A8784E7-A33B-4B73-AAFE-D0B082A4F7AC}" srcId="{4352AE68-F905-4EF4-B595-40D3977FB3C4}" destId="{7D1268E4-FBE0-4137-90FE-55756ECDBFB4}" srcOrd="0" destOrd="0" parTransId="{CF92D578-904F-49A8-8329-FD1ED58BCE96}" sibTransId="{190F71C2-661A-458C-8008-8B16F1807233}"/>
    <dgm:cxn modelId="{735D337F-1EED-4E57-B361-2F5F88680F2A}" srcId="{C70089FD-788B-4FE2-A4B5-0BF98214A634}" destId="{DBBA5D43-EF38-49A3-BF42-B1D071240A08}" srcOrd="3" destOrd="0" parTransId="{E42A508C-9BFB-4A86-8A2D-733D37923D4D}" sibTransId="{D42380CB-B98C-4967-8C92-354BAF13FE95}"/>
    <dgm:cxn modelId="{EDDE89B9-B2B5-43F1-AF55-CBBE673377B8}" type="presOf" srcId="{D6820FFD-D972-4F80-9152-668A7780C4CD}" destId="{1DABBB5B-A979-4D7F-AC81-DD5517D7079D}" srcOrd="1" destOrd="0" presId="urn:microsoft.com/office/officeart/2005/8/layout/process3"/>
    <dgm:cxn modelId="{E8B73AE3-9DDE-4095-AF3E-7F0688282296}" srcId="{BEBD2A5A-E37B-4BD9-B2EE-FB207E43B5D2}" destId="{D6820FFD-D972-4F80-9152-668A7780C4CD}" srcOrd="2" destOrd="0" parTransId="{5862CEDD-60BD-4506-BE23-08D084FF5DF7}" sibTransId="{F2349937-28C3-4D72-A486-5C971E73CD88}"/>
    <dgm:cxn modelId="{38488AE6-EBE2-4A7B-A5DB-95038F014465}" srcId="{10089B9E-2AD9-4B0D-A6C0-B574D358FD9B}" destId="{C70089FD-788B-4FE2-A4B5-0BF98214A634}" srcOrd="0" destOrd="0" parTransId="{21617F1F-CF5F-410B-821C-96C19E162049}" sibTransId="{FD26C0B1-D013-4D4E-95F3-5A554FD2D61A}"/>
    <dgm:cxn modelId="{43B029BA-10B2-4272-A077-95CCDC41CECD}" srcId="{7D1268E4-FBE0-4137-90FE-55756ECDBFB4}" destId="{CED6CF8B-F07E-4C17-B809-B75D029FA840}" srcOrd="0" destOrd="0" parTransId="{3CEFD08B-F491-4A11-A3FB-61F631471CAA}" sibTransId="{93C3F8BB-81BF-4749-8C70-4FF2C3B1F5EF}"/>
    <dgm:cxn modelId="{97836453-7A43-4232-B5A8-FDF92B29A709}" type="presOf" srcId="{DBBA5D43-EF38-49A3-BF42-B1D071240A08}" destId="{39C52F86-52D5-46F2-93BD-1116E17591A3}" srcOrd="0" destOrd="4" presId="urn:microsoft.com/office/officeart/2005/8/layout/process3"/>
    <dgm:cxn modelId="{F8FC511A-3AC8-429D-BDCC-F23DB2A6E2CF}" srcId="{CEFCAE7C-EDF7-45B9-AD2A-5107763242C7}" destId="{E96F85FD-EFA9-4770-84E9-F470C6DCDAF2}" srcOrd="3" destOrd="0" parTransId="{E2DE789F-F176-49C0-A617-3E0C26708037}" sibTransId="{DC0C4FEF-5D59-4674-B387-2EED0A6E676A}"/>
    <dgm:cxn modelId="{02F86403-37BE-4FED-BCFE-0FE2AB5100E3}" type="presOf" srcId="{A5D43589-D53C-46A8-A277-4E35F7F0A116}" destId="{C558CA98-FA11-4BA0-AD19-22D9F00023CC}" srcOrd="0" destOrd="3" presId="urn:microsoft.com/office/officeart/2005/8/layout/process3"/>
    <dgm:cxn modelId="{889EB5ED-BB1D-44E6-ACE8-8B8A95941AD8}" type="presOf" srcId="{10089B9E-2AD9-4B0D-A6C0-B574D358FD9B}" destId="{ECCCB4D0-D44F-4916-956D-D8ADE2D029BD}" srcOrd="1" destOrd="0" presId="urn:microsoft.com/office/officeart/2005/8/layout/process3"/>
    <dgm:cxn modelId="{590C74EA-9BA4-441E-86A4-CDF0383CDFC9}" type="presOf" srcId="{88908411-73A8-4B13-B62F-DAEBBE9FF081}" destId="{CF53BA70-F945-4DE1-9E20-C32B2D5E5293}" srcOrd="0" destOrd="3" presId="urn:microsoft.com/office/officeart/2005/8/layout/process3"/>
    <dgm:cxn modelId="{C75CCF8D-D6D5-4EF3-B52A-57B1777C3FCC}" type="presOf" srcId="{D6820FFD-D972-4F80-9152-668A7780C4CD}" destId="{37575EB7-B289-42D7-A1E8-E099EB088CBA}" srcOrd="0" destOrd="0" presId="urn:microsoft.com/office/officeart/2005/8/layout/process3"/>
    <dgm:cxn modelId="{3BCDED1F-FA0F-4B6F-988C-D7E8C358EBC6}" type="presOf" srcId="{10089B9E-2AD9-4B0D-A6C0-B574D358FD9B}" destId="{BFB403C9-D7E7-43E8-A86C-FFD0A53FBD29}" srcOrd="0" destOrd="0" presId="urn:microsoft.com/office/officeart/2005/8/layout/process3"/>
    <dgm:cxn modelId="{1750E9FD-A599-4D32-A51D-BC9DA406C87D}" type="presOf" srcId="{7D1268E4-FBE0-4137-90FE-55756ECDBFB4}" destId="{CF53BA70-F945-4DE1-9E20-C32B2D5E5293}" srcOrd="0" destOrd="0" presId="urn:microsoft.com/office/officeart/2005/8/layout/process3"/>
    <dgm:cxn modelId="{0F66D5EB-8646-4F87-83FB-6F06D96CE034}" type="presOf" srcId="{DCB84A14-FC69-4B3C-8617-B1A876FD9013}" destId="{17A8235F-7CD9-431A-AA68-44997808637E}" srcOrd="1" destOrd="0" presId="urn:microsoft.com/office/officeart/2005/8/layout/process3"/>
    <dgm:cxn modelId="{2C77D396-7C2C-44FF-8F7B-12E9404502C7}" type="presOf" srcId="{CED6CF8B-F07E-4C17-B809-B75D029FA840}" destId="{CF53BA70-F945-4DE1-9E20-C32B2D5E5293}" srcOrd="0" destOrd="1" presId="urn:microsoft.com/office/officeart/2005/8/layout/process3"/>
    <dgm:cxn modelId="{48A11CEC-3D12-4604-B225-B5E434C0495B}" srcId="{C70089FD-788B-4FE2-A4B5-0BF98214A634}" destId="{E80C8DAA-595A-44CB-A450-8D3882C1EA3F}" srcOrd="2" destOrd="0" parTransId="{5933C387-618E-4AA2-8AD9-EEAE32329838}" sibTransId="{2B3ACEA7-1585-4358-B355-60EB59720B4F}"/>
    <dgm:cxn modelId="{24419A6B-3771-46EF-A8CA-3CC3085C8095}" srcId="{C70089FD-788B-4FE2-A4B5-0BF98214A634}" destId="{847E733C-5159-4C3B-A3D3-AF5D2C81E6EA}" srcOrd="0" destOrd="0" parTransId="{32A58CE2-71E8-4907-A539-BF4E64348306}" sibTransId="{75DA0E77-3BA9-4247-B595-66616D10D169}"/>
    <dgm:cxn modelId="{233F76A0-69A4-4DFF-AC18-756648DFAB45}" type="presOf" srcId="{DCB84A14-FC69-4B3C-8617-B1A876FD9013}" destId="{1F9A153A-8C35-4D7C-B05F-0DBA86D23BF1}" srcOrd="0" destOrd="0" presId="urn:microsoft.com/office/officeart/2005/8/layout/process3"/>
    <dgm:cxn modelId="{D2C3F6E4-A4E9-4B4A-B7BF-8F87DCC9CB72}" srcId="{7D1268E4-FBE0-4137-90FE-55756ECDBFB4}" destId="{88908411-73A8-4B13-B62F-DAEBBE9FF081}" srcOrd="2" destOrd="0" parTransId="{32928BE7-DE68-464A-9482-6B9D445A79B3}" sibTransId="{4AAD0AAB-9CD0-4FAF-A084-68A5D55A19FF}"/>
    <dgm:cxn modelId="{1775FC7C-1650-4F99-9D84-6CF78C8DBBBB}" type="presParOf" srcId="{698000DE-F270-4550-ACCD-81DF4FC81B1B}" destId="{9B24B4ED-60CE-40AC-BBFB-CB6FA5CCCCDC}" srcOrd="0" destOrd="0" presId="urn:microsoft.com/office/officeart/2005/8/layout/process3"/>
    <dgm:cxn modelId="{9ACDAC2A-EFF5-40E6-8AEC-AADDADC525DC}" type="presParOf" srcId="{9B24B4ED-60CE-40AC-BBFB-CB6FA5CCCCDC}" destId="{BFB403C9-D7E7-43E8-A86C-FFD0A53FBD29}" srcOrd="0" destOrd="0" presId="urn:microsoft.com/office/officeart/2005/8/layout/process3"/>
    <dgm:cxn modelId="{11AD854A-6C33-426E-A91D-FD72D5BC0C96}" type="presParOf" srcId="{9B24B4ED-60CE-40AC-BBFB-CB6FA5CCCCDC}" destId="{ECCCB4D0-D44F-4916-956D-D8ADE2D029BD}" srcOrd="1" destOrd="0" presId="urn:microsoft.com/office/officeart/2005/8/layout/process3"/>
    <dgm:cxn modelId="{411CD888-E017-40D6-B510-509FEAAD7259}" type="presParOf" srcId="{9B24B4ED-60CE-40AC-BBFB-CB6FA5CCCCDC}" destId="{39C52F86-52D5-46F2-93BD-1116E17591A3}" srcOrd="2" destOrd="0" presId="urn:microsoft.com/office/officeart/2005/8/layout/process3"/>
    <dgm:cxn modelId="{6C097E97-AD9B-445B-B9C9-C8C5D69F9905}" type="presParOf" srcId="{698000DE-F270-4550-ACCD-81DF4FC81B1B}" destId="{1F9A153A-8C35-4D7C-B05F-0DBA86D23BF1}" srcOrd="1" destOrd="0" presId="urn:microsoft.com/office/officeart/2005/8/layout/process3"/>
    <dgm:cxn modelId="{666ED786-E8D7-4147-9D82-D4A9D0AEC3F9}" type="presParOf" srcId="{1F9A153A-8C35-4D7C-B05F-0DBA86D23BF1}" destId="{17A8235F-7CD9-431A-AA68-44997808637E}" srcOrd="0" destOrd="0" presId="urn:microsoft.com/office/officeart/2005/8/layout/process3"/>
    <dgm:cxn modelId="{73797B2B-03D6-4717-B3E9-E77BB120EFF6}" type="presParOf" srcId="{698000DE-F270-4550-ACCD-81DF4FC81B1B}" destId="{F36A53D0-42D6-4304-A976-39435F0F65FF}" srcOrd="2" destOrd="0" presId="urn:microsoft.com/office/officeart/2005/8/layout/process3"/>
    <dgm:cxn modelId="{ECAB3D40-4CF2-4D1C-8F32-B98276E27810}" type="presParOf" srcId="{F36A53D0-42D6-4304-A976-39435F0F65FF}" destId="{B0851678-852D-4760-BE72-49D54849750B}" srcOrd="0" destOrd="0" presId="urn:microsoft.com/office/officeart/2005/8/layout/process3"/>
    <dgm:cxn modelId="{F8980195-58F5-4CFC-A907-18A807EF9D35}" type="presParOf" srcId="{F36A53D0-42D6-4304-A976-39435F0F65FF}" destId="{BE618652-5DAD-4F2E-A361-8855332555A1}" srcOrd="1" destOrd="0" presId="urn:microsoft.com/office/officeart/2005/8/layout/process3"/>
    <dgm:cxn modelId="{9ED65F85-DCD0-4BA7-8C17-268C9D7E35BB}" type="presParOf" srcId="{F36A53D0-42D6-4304-A976-39435F0F65FF}" destId="{CF53BA70-F945-4DE1-9E20-C32B2D5E5293}" srcOrd="2" destOrd="0" presId="urn:microsoft.com/office/officeart/2005/8/layout/process3"/>
    <dgm:cxn modelId="{9ABEE264-A9B9-45B4-A0AD-F6806C2302DB}" type="presParOf" srcId="{698000DE-F270-4550-ACCD-81DF4FC81B1B}" destId="{BDBAE32E-4FB8-4479-B05C-8505000CB42B}" srcOrd="3" destOrd="0" presId="urn:microsoft.com/office/officeart/2005/8/layout/process3"/>
    <dgm:cxn modelId="{5EDDE3CC-3F4F-4BC9-8A23-EE5F10DC54AB}" type="presParOf" srcId="{BDBAE32E-4FB8-4479-B05C-8505000CB42B}" destId="{D142C127-1131-4A4B-8CDA-A272D12180D8}" srcOrd="0" destOrd="0" presId="urn:microsoft.com/office/officeart/2005/8/layout/process3"/>
    <dgm:cxn modelId="{F0BF073F-5C6A-4F4B-A9F2-73641DFF1D0D}" type="presParOf" srcId="{698000DE-F270-4550-ACCD-81DF4FC81B1B}" destId="{8CA75E49-A41D-4E60-8A9C-4D20DB54F6A5}" srcOrd="4" destOrd="0" presId="urn:microsoft.com/office/officeart/2005/8/layout/process3"/>
    <dgm:cxn modelId="{68A92CD4-388F-4BE6-B677-7A1324C1AD8B}" type="presParOf" srcId="{8CA75E49-A41D-4E60-8A9C-4D20DB54F6A5}" destId="{37575EB7-B289-42D7-A1E8-E099EB088CBA}" srcOrd="0" destOrd="0" presId="urn:microsoft.com/office/officeart/2005/8/layout/process3"/>
    <dgm:cxn modelId="{AF239CD8-1BB1-45AA-89E5-9CAF3AF8AAF1}" type="presParOf" srcId="{8CA75E49-A41D-4E60-8A9C-4D20DB54F6A5}" destId="{1DABBB5B-A979-4D7F-AC81-DD5517D7079D}" srcOrd="1" destOrd="0" presId="urn:microsoft.com/office/officeart/2005/8/layout/process3"/>
    <dgm:cxn modelId="{645918B7-6813-4612-A101-E11091E9FC31}" type="presParOf" srcId="{8CA75E49-A41D-4E60-8A9C-4D20DB54F6A5}" destId="{C558CA98-FA11-4BA0-AD19-22D9F00023C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68312-9B63-42FC-9128-4643466F5108}">
      <dsp:nvSpPr>
        <dsp:cNvPr id="0" name=""/>
        <dsp:cNvSpPr/>
      </dsp:nvSpPr>
      <dsp:spPr>
        <a:xfrm>
          <a:off x="2978355" y="1412"/>
          <a:ext cx="4467532" cy="11203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/>
            <a:t>Indicadores educativos</a:t>
          </a:r>
          <a:endParaRPr lang="es-PE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/>
            <a:t>Series históricas</a:t>
          </a:r>
          <a:endParaRPr lang="es-PE" sz="1800" b="0" kern="1200" dirty="0"/>
        </a:p>
      </dsp:txBody>
      <dsp:txXfrm>
        <a:off x="2978355" y="141460"/>
        <a:ext cx="4047388" cy="840288"/>
      </dsp:txXfrm>
    </dsp:sp>
    <dsp:sp modelId="{4F162E24-EE02-44A9-90A0-36090BD9CA95}">
      <dsp:nvSpPr>
        <dsp:cNvPr id="0" name=""/>
        <dsp:cNvSpPr/>
      </dsp:nvSpPr>
      <dsp:spPr>
        <a:xfrm>
          <a:off x="0" y="1412"/>
          <a:ext cx="2978355" cy="112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rgbClr val="FF0000"/>
              </a:solidFill>
            </a:rPr>
            <a:t>SITUACIÓN DE LA EDUCACIÓN EN CADA DRE/UGEL</a:t>
          </a:r>
          <a:endParaRPr lang="es-PE" sz="1600" kern="1200" dirty="0">
            <a:solidFill>
              <a:srgbClr val="FF0000"/>
            </a:solidFill>
          </a:endParaRPr>
        </a:p>
      </dsp:txBody>
      <dsp:txXfrm>
        <a:off x="54693" y="56105"/>
        <a:ext cx="2868969" cy="1010998"/>
      </dsp:txXfrm>
    </dsp:sp>
    <dsp:sp modelId="{BF447E2A-F409-4DAF-9D5E-51020958F1A1}">
      <dsp:nvSpPr>
        <dsp:cNvPr id="0" name=""/>
        <dsp:cNvSpPr/>
      </dsp:nvSpPr>
      <dsp:spPr>
        <a:xfrm>
          <a:off x="2978355" y="1233835"/>
          <a:ext cx="4467532" cy="11203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/>
            <a:t>Plazas docentes</a:t>
          </a:r>
          <a:endParaRPr lang="es-PE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/>
            <a:t>Materiales educativos y equipamiento</a:t>
          </a:r>
          <a:endParaRPr lang="es-PE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/>
            <a:t>Mantenimiento de Locales Escolares</a:t>
          </a:r>
          <a:endParaRPr lang="es-PE" sz="1800" b="0" kern="1200" dirty="0"/>
        </a:p>
      </dsp:txBody>
      <dsp:txXfrm>
        <a:off x="2978355" y="1373883"/>
        <a:ext cx="4047388" cy="840288"/>
      </dsp:txXfrm>
    </dsp:sp>
    <dsp:sp modelId="{D2803649-D9D9-4DE0-88D9-AD85EE6A2FE5}">
      <dsp:nvSpPr>
        <dsp:cNvPr id="0" name=""/>
        <dsp:cNvSpPr/>
      </dsp:nvSpPr>
      <dsp:spPr>
        <a:xfrm>
          <a:off x="0" y="1233835"/>
          <a:ext cx="2978355" cy="1120384"/>
        </a:xfrm>
        <a:prstGeom prst="roundRect">
          <a:avLst/>
        </a:prstGeom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rgbClr val="C00000"/>
              </a:solidFill>
            </a:rPr>
            <a:t>ASIGNACIÓN DE RECURSOS</a:t>
          </a:r>
          <a:endParaRPr lang="es-PE" sz="1600" kern="1200" dirty="0">
            <a:solidFill>
              <a:srgbClr val="C00000"/>
            </a:solidFill>
          </a:endParaRPr>
        </a:p>
      </dsp:txBody>
      <dsp:txXfrm>
        <a:off x="54693" y="1288528"/>
        <a:ext cx="2868969" cy="1010998"/>
      </dsp:txXfrm>
    </dsp:sp>
    <dsp:sp modelId="{40C09A4F-A265-4227-8BDF-574C46FD1404}">
      <dsp:nvSpPr>
        <dsp:cNvPr id="0" name=""/>
        <dsp:cNvSpPr/>
      </dsp:nvSpPr>
      <dsp:spPr>
        <a:xfrm>
          <a:off x="2978355" y="2466258"/>
          <a:ext cx="4467532" cy="11203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/>
            <a:t>Juntos</a:t>
          </a:r>
          <a:endParaRPr lang="es-PE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err="1" smtClean="0"/>
            <a:t>Qali</a:t>
          </a:r>
          <a:r>
            <a:rPr lang="es-PE" sz="1800" b="0" kern="1200" dirty="0" smtClean="0"/>
            <a:t> </a:t>
          </a:r>
          <a:r>
            <a:rPr lang="es-PE" sz="1800" b="0" kern="1200" dirty="0" err="1" smtClean="0"/>
            <a:t>Warma</a:t>
          </a:r>
          <a:endParaRPr lang="es-PE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/>
            <a:t>Aprende saludable</a:t>
          </a:r>
          <a:endParaRPr lang="es-PE" sz="1800" b="0" kern="1200" dirty="0"/>
        </a:p>
      </dsp:txBody>
      <dsp:txXfrm>
        <a:off x="2978355" y="2606306"/>
        <a:ext cx="4047388" cy="840288"/>
      </dsp:txXfrm>
    </dsp:sp>
    <dsp:sp modelId="{3BD78036-3956-42EB-A178-105B9DA5251D}">
      <dsp:nvSpPr>
        <dsp:cNvPr id="0" name=""/>
        <dsp:cNvSpPr/>
      </dsp:nvSpPr>
      <dsp:spPr>
        <a:xfrm>
          <a:off x="0" y="2466258"/>
          <a:ext cx="2978355" cy="1120384"/>
        </a:xfrm>
        <a:prstGeom prst="roundRect">
          <a:avLst/>
        </a:prstGeom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rgbClr val="C00000"/>
              </a:solidFill>
            </a:rPr>
            <a:t>PROGRAMAS SOCIALES</a:t>
          </a:r>
          <a:endParaRPr lang="es-PE" sz="1600" kern="1200" dirty="0">
            <a:solidFill>
              <a:srgbClr val="C00000"/>
            </a:solidFill>
          </a:endParaRPr>
        </a:p>
      </dsp:txBody>
      <dsp:txXfrm>
        <a:off x="54693" y="2520951"/>
        <a:ext cx="2868969" cy="1010998"/>
      </dsp:txXfrm>
    </dsp:sp>
    <dsp:sp modelId="{27D558F6-1213-44CB-B9E9-A722DC30F7F8}">
      <dsp:nvSpPr>
        <dsp:cNvPr id="0" name=""/>
        <dsp:cNvSpPr/>
      </dsp:nvSpPr>
      <dsp:spPr>
        <a:xfrm>
          <a:off x="2978355" y="3560986"/>
          <a:ext cx="4467532" cy="1120384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/>
            <a:t>Analizar, diagnosticar proponer políticas de estado en sus tres niveles de gobierno</a:t>
          </a:r>
          <a:endParaRPr lang="es-PE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b="0" kern="1200" dirty="0" smtClean="0"/>
            <a:t>Toma de decisiones</a:t>
          </a:r>
          <a:endParaRPr lang="es-PE" sz="1800" b="0" kern="1200" dirty="0"/>
        </a:p>
      </dsp:txBody>
      <dsp:txXfrm>
        <a:off x="2978355" y="3701034"/>
        <a:ext cx="4047388" cy="840288"/>
      </dsp:txXfrm>
    </dsp:sp>
    <dsp:sp modelId="{518A9468-FB09-4A41-8246-1B0E25ACB078}">
      <dsp:nvSpPr>
        <dsp:cNvPr id="0" name=""/>
        <dsp:cNvSpPr/>
      </dsp:nvSpPr>
      <dsp:spPr>
        <a:xfrm>
          <a:off x="0" y="3698681"/>
          <a:ext cx="2978355" cy="1120384"/>
        </a:xfrm>
        <a:prstGeom prst="roundRect">
          <a:avLst/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rgbClr val="C00000"/>
              </a:solidFill>
            </a:rPr>
            <a:t>PLANIFICACIÓN DE LAS POLÍTICAS EDUCATIVAS A NIVEL LOCAL, REGIONAL Y NACIONAL</a:t>
          </a:r>
          <a:endParaRPr lang="es-PE" sz="1600" kern="1200" dirty="0">
            <a:solidFill>
              <a:srgbClr val="C00000"/>
            </a:solidFill>
          </a:endParaRPr>
        </a:p>
      </dsp:txBody>
      <dsp:txXfrm>
        <a:off x="54693" y="3753374"/>
        <a:ext cx="2868969" cy="1010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CB4D0-D44F-4916-956D-D8ADE2D029BD}">
      <dsp:nvSpPr>
        <dsp:cNvPr id="0" name=""/>
        <dsp:cNvSpPr/>
      </dsp:nvSpPr>
      <dsp:spPr>
        <a:xfrm>
          <a:off x="1528" y="804682"/>
          <a:ext cx="2072194" cy="100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BD0512"/>
              </a:solidFill>
            </a:rPr>
            <a:t>INSTITUCIÓN EDUCATIVA</a:t>
          </a:r>
          <a:endParaRPr lang="es-PE" sz="2000" kern="1200" dirty="0"/>
        </a:p>
      </dsp:txBody>
      <dsp:txXfrm>
        <a:off x="1528" y="804682"/>
        <a:ext cx="2072194" cy="667107"/>
      </dsp:txXfrm>
    </dsp:sp>
    <dsp:sp modelId="{39C52F86-52D5-46F2-93BD-1116E17591A3}">
      <dsp:nvSpPr>
        <dsp:cNvPr id="0" name=""/>
        <dsp:cNvSpPr/>
      </dsp:nvSpPr>
      <dsp:spPr>
        <a:xfrm>
          <a:off x="520839" y="1712507"/>
          <a:ext cx="2072194" cy="2214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Informa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Consolida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Registra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Remite</a:t>
          </a:r>
        </a:p>
      </dsp:txBody>
      <dsp:txXfrm>
        <a:off x="581531" y="1773199"/>
        <a:ext cx="1950810" cy="2093066"/>
      </dsp:txXfrm>
    </dsp:sp>
    <dsp:sp modelId="{1F9A153A-8C35-4D7C-B05F-0DBA86D23BF1}">
      <dsp:nvSpPr>
        <dsp:cNvPr id="0" name=""/>
        <dsp:cNvSpPr/>
      </dsp:nvSpPr>
      <dsp:spPr>
        <a:xfrm rot="7775">
          <a:off x="2387859" y="1029263"/>
          <a:ext cx="665972" cy="515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kern="1200"/>
        </a:p>
      </dsp:txBody>
      <dsp:txXfrm>
        <a:off x="2387859" y="1132271"/>
        <a:ext cx="511197" cy="309550"/>
      </dsp:txXfrm>
    </dsp:sp>
    <dsp:sp modelId="{BE618652-5DAD-4F2E-A361-8855332555A1}">
      <dsp:nvSpPr>
        <dsp:cNvPr id="0" name=""/>
        <dsp:cNvSpPr/>
      </dsp:nvSpPr>
      <dsp:spPr>
        <a:xfrm>
          <a:off x="3330271" y="778856"/>
          <a:ext cx="3027890" cy="1103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BD0512"/>
              </a:solidFill>
            </a:rPr>
            <a:t>INSTANCIA DE GESTIÓN EDUCATIVA  DESCENTRALIZADA</a:t>
          </a:r>
          <a:endParaRPr lang="es-PE" sz="2000" kern="1200" dirty="0"/>
        </a:p>
      </dsp:txBody>
      <dsp:txXfrm>
        <a:off x="3330271" y="778856"/>
        <a:ext cx="3027890" cy="735978"/>
      </dsp:txXfrm>
    </dsp:sp>
    <dsp:sp modelId="{CF53BA70-F945-4DE1-9E20-C32B2D5E5293}">
      <dsp:nvSpPr>
        <dsp:cNvPr id="0" name=""/>
        <dsp:cNvSpPr/>
      </dsp:nvSpPr>
      <dsp:spPr>
        <a:xfrm>
          <a:off x="4218371" y="1788137"/>
          <a:ext cx="2355048" cy="2214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Monitoreo IE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Cobertura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Verifica omisión</a:t>
          </a:r>
        </a:p>
      </dsp:txBody>
      <dsp:txXfrm>
        <a:off x="4283230" y="1852996"/>
        <a:ext cx="2225330" cy="2084732"/>
      </dsp:txXfrm>
    </dsp:sp>
    <dsp:sp modelId="{BDBAE32E-4FB8-4479-B05C-8505000CB42B}">
      <dsp:nvSpPr>
        <dsp:cNvPr id="0" name=""/>
        <dsp:cNvSpPr/>
      </dsp:nvSpPr>
      <dsp:spPr>
        <a:xfrm rot="21598656">
          <a:off x="6588193" y="888109"/>
          <a:ext cx="487667" cy="515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kern="1200"/>
        </a:p>
      </dsp:txBody>
      <dsp:txXfrm>
        <a:off x="6588193" y="991321"/>
        <a:ext cx="341367" cy="309550"/>
      </dsp:txXfrm>
    </dsp:sp>
    <dsp:sp modelId="{1DABBB5B-A979-4D7F-AC81-DD5517D7079D}">
      <dsp:nvSpPr>
        <dsp:cNvPr id="0" name=""/>
        <dsp:cNvSpPr/>
      </dsp:nvSpPr>
      <dsp:spPr>
        <a:xfrm>
          <a:off x="7278289" y="782927"/>
          <a:ext cx="2072194" cy="1087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BD0512"/>
              </a:solidFill>
            </a:rPr>
            <a:t>UNIDAD DE ESTADÍSTICA</a:t>
          </a:r>
        </a:p>
      </dsp:txBody>
      <dsp:txXfrm>
        <a:off x="7278289" y="782927"/>
        <a:ext cx="2072194" cy="725122"/>
      </dsp:txXfrm>
    </dsp:sp>
    <dsp:sp modelId="{C558CA98-FA11-4BA0-AD19-22D9F00023CC}">
      <dsp:nvSpPr>
        <dsp:cNvPr id="0" name=""/>
        <dsp:cNvSpPr/>
      </dsp:nvSpPr>
      <dsp:spPr>
        <a:xfrm>
          <a:off x="7698570" y="1728727"/>
          <a:ext cx="2072194" cy="2214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Consistencia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Depuración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Difusión</a:t>
          </a:r>
          <a:endParaRPr lang="es-P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900" kern="12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Monitoreo UGEL/DRE</a:t>
          </a:r>
          <a:endParaRPr lang="es-PE" sz="1900" kern="1200" dirty="0">
            <a:ln w="0"/>
            <a:solidFill>
              <a:srgbClr val="245A8C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7759262" y="1789419"/>
        <a:ext cx="1950810" cy="2093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A83B-FFC8-4991-8B6B-09F123A751DC}" type="datetimeFigureOut">
              <a:rPr lang="es-PE" smtClean="0"/>
              <a:t>24/05/2017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2.tmp"/><Relationship Id="rId7" Type="http://schemas.openxmlformats.org/officeDocument/2006/relationships/image" Target="../media/image28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10" Type="http://schemas.openxmlformats.org/officeDocument/2006/relationships/image" Target="../media/image31.png"/><Relationship Id="rId4" Type="http://schemas.openxmlformats.org/officeDocument/2006/relationships/image" Target="../media/image25.tmp"/><Relationship Id="rId9" Type="http://schemas.openxmlformats.org/officeDocument/2006/relationships/image" Target="../media/image30.tm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mp"/><Relationship Id="rId3" Type="http://schemas.openxmlformats.org/officeDocument/2006/relationships/image" Target="../media/image2.tmp"/><Relationship Id="rId7" Type="http://schemas.openxmlformats.org/officeDocument/2006/relationships/image" Target="../media/image35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10" Type="http://schemas.openxmlformats.org/officeDocument/2006/relationships/image" Target="../media/image38.png"/><Relationship Id="rId4" Type="http://schemas.openxmlformats.org/officeDocument/2006/relationships/image" Target="../media/image32.tmp"/><Relationship Id="rId9" Type="http://schemas.openxmlformats.org/officeDocument/2006/relationships/image" Target="../media/image37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tm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tmp"/><Relationship Id="rId4" Type="http://schemas.openxmlformats.org/officeDocument/2006/relationships/image" Target="../media/image49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mp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tm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tmp"/><Relationship Id="rId7" Type="http://schemas.openxmlformats.org/officeDocument/2006/relationships/diagramColors" Target="../diagrams/colors2.xml"/><Relationship Id="rId12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emf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tmp"/><Relationship Id="rId4" Type="http://schemas.openxmlformats.org/officeDocument/2006/relationships/image" Target="../media/image56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tmp"/><Relationship Id="rId5" Type="http://schemas.openxmlformats.org/officeDocument/2006/relationships/image" Target="../media/image58.tmp"/><Relationship Id="rId4" Type="http://schemas.openxmlformats.org/officeDocument/2006/relationships/image" Target="../media/image57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tmp"/><Relationship Id="rId5" Type="http://schemas.openxmlformats.org/officeDocument/2006/relationships/image" Target="../media/image61.tmp"/><Relationship Id="rId4" Type="http://schemas.openxmlformats.org/officeDocument/2006/relationships/image" Target="../media/image60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5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tmp"/><Relationship Id="rId5" Type="http://schemas.openxmlformats.org/officeDocument/2006/relationships/image" Target="../media/image63.tmp"/><Relationship Id="rId4" Type="http://schemas.openxmlformats.org/officeDocument/2006/relationships/image" Target="../media/image60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tmp"/><Relationship Id="rId5" Type="http://schemas.openxmlformats.org/officeDocument/2006/relationships/image" Target="../media/image67.tmp"/><Relationship Id="rId4" Type="http://schemas.openxmlformats.org/officeDocument/2006/relationships/image" Target="../media/image66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tmp"/><Relationship Id="rId5" Type="http://schemas.openxmlformats.org/officeDocument/2006/relationships/image" Target="../media/image69.tmp"/><Relationship Id="rId4" Type="http://schemas.openxmlformats.org/officeDocument/2006/relationships/image" Target="../media/image66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73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tmp"/><Relationship Id="rId5" Type="http://schemas.openxmlformats.org/officeDocument/2006/relationships/image" Target="../media/image71.tmp"/><Relationship Id="rId4" Type="http://schemas.openxmlformats.org/officeDocument/2006/relationships/image" Target="../media/image66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tmp"/><Relationship Id="rId5" Type="http://schemas.openxmlformats.org/officeDocument/2006/relationships/image" Target="../media/image75.tmp"/><Relationship Id="rId4" Type="http://schemas.openxmlformats.org/officeDocument/2006/relationships/image" Target="../media/image74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80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tmp"/><Relationship Id="rId5" Type="http://schemas.openxmlformats.org/officeDocument/2006/relationships/image" Target="../media/image78.tmp"/><Relationship Id="rId4" Type="http://schemas.openxmlformats.org/officeDocument/2006/relationships/image" Target="../media/image77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tmp"/><Relationship Id="rId4" Type="http://schemas.openxmlformats.org/officeDocument/2006/relationships/image" Target="../media/image78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tmp"/><Relationship Id="rId4" Type="http://schemas.openxmlformats.org/officeDocument/2006/relationships/image" Target="../media/image82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tmp"/><Relationship Id="rId5" Type="http://schemas.openxmlformats.org/officeDocument/2006/relationships/image" Target="../media/image85.tmp"/><Relationship Id="rId4" Type="http://schemas.openxmlformats.org/officeDocument/2006/relationships/image" Target="../media/image84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90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tmp"/><Relationship Id="rId5" Type="http://schemas.openxmlformats.org/officeDocument/2006/relationships/image" Target="../media/image88.tmp"/><Relationship Id="rId4" Type="http://schemas.openxmlformats.org/officeDocument/2006/relationships/image" Target="../media/image87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tmp"/><Relationship Id="rId4" Type="http://schemas.openxmlformats.org/officeDocument/2006/relationships/image" Target="../media/image91.tm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.tmp"/><Relationship Id="rId7" Type="http://schemas.openxmlformats.org/officeDocument/2006/relationships/image" Target="../media/image9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tmp"/><Relationship Id="rId11" Type="http://schemas.openxmlformats.org/officeDocument/2006/relationships/image" Target="../media/image99.png"/><Relationship Id="rId5" Type="http://schemas.openxmlformats.org/officeDocument/2006/relationships/image" Target="../media/image94.tmp"/><Relationship Id="rId10" Type="http://schemas.openxmlformats.org/officeDocument/2006/relationships/image" Target="../media/image98.png"/><Relationship Id="rId4" Type="http://schemas.openxmlformats.org/officeDocument/2006/relationships/image" Target="../media/image93.tmp"/><Relationship Id="rId9" Type="http://schemas.openxmlformats.org/officeDocument/2006/relationships/image" Target="../media/image85.tmp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.tmp"/><Relationship Id="rId7" Type="http://schemas.openxmlformats.org/officeDocument/2006/relationships/image" Target="../media/image10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tmp"/><Relationship Id="rId5" Type="http://schemas.openxmlformats.org/officeDocument/2006/relationships/image" Target="../media/image101.tmp"/><Relationship Id="rId4" Type="http://schemas.openxmlformats.org/officeDocument/2006/relationships/image" Target="../media/image100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tmp"/><Relationship Id="rId3" Type="http://schemas.openxmlformats.org/officeDocument/2006/relationships/image" Target="../media/image2.tmp"/><Relationship Id="rId7" Type="http://schemas.openxmlformats.org/officeDocument/2006/relationships/image" Target="../media/image10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jpe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tm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tmp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13" Type="http://schemas.openxmlformats.org/officeDocument/2006/relationships/image" Target="../media/image22.tmp"/><Relationship Id="rId3" Type="http://schemas.openxmlformats.org/officeDocument/2006/relationships/image" Target="../media/image2.tmp"/><Relationship Id="rId7" Type="http://schemas.openxmlformats.org/officeDocument/2006/relationships/image" Target="../media/image17.tmp"/><Relationship Id="rId12" Type="http://schemas.openxmlformats.org/officeDocument/2006/relationships/hyperlink" Target="http://escale.minedu.gob.p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11" Type="http://schemas.openxmlformats.org/officeDocument/2006/relationships/image" Target="../media/image21.tmp"/><Relationship Id="rId5" Type="http://schemas.openxmlformats.org/officeDocument/2006/relationships/image" Target="../media/image15.tmp"/><Relationship Id="rId10" Type="http://schemas.openxmlformats.org/officeDocument/2006/relationships/image" Target="../media/image20.tmp"/><Relationship Id="rId4" Type="http://schemas.openxmlformats.org/officeDocument/2006/relationships/image" Target="../media/image14.tmp"/><Relationship Id="rId9" Type="http://schemas.openxmlformats.org/officeDocument/2006/relationships/image" Target="../media/image19.tmp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48" y="2088427"/>
            <a:ext cx="4255004" cy="3080683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 rotWithShape="1">
          <a:blip r:embed="rId4"/>
          <a:srcRect l="27543" t="20057" r="27963" b="53672"/>
          <a:stretch/>
        </p:blipFill>
        <p:spPr bwMode="auto">
          <a:xfrm>
            <a:off x="2338599" y="161841"/>
            <a:ext cx="7307108" cy="1529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92" y="2543711"/>
            <a:ext cx="17367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53711" y="1314073"/>
            <a:ext cx="50850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Estructura de las</a:t>
            </a:r>
          </a:p>
          <a:p>
            <a:pPr algn="ctr"/>
            <a:r>
              <a:rPr lang="es-ES" sz="54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Cédulas Censales</a:t>
            </a:r>
            <a:endParaRPr lang="es-ES" sz="6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88" y="3068399"/>
            <a:ext cx="2594893" cy="18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04188" y="379360"/>
            <a:ext cx="6733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Estructura de las Cédulas Censales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86163" y="98594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327921" y="322478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346209" y="234086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340113" y="400507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334017" y="523036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352305" y="607771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10177989" y="2359152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10196277" y="3230880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10202373" y="4017264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10184085" y="5230368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0177989" y="6089904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/>
          <p:cNvGrpSpPr/>
          <p:nvPr/>
        </p:nvGrpSpPr>
        <p:grpSpPr>
          <a:xfrm>
            <a:off x="1732055" y="2193237"/>
            <a:ext cx="2839946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ángulo 15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IDENTIFICACIÓN DE LA INSTITUCIÓN / LOCAL / SERVICIO DUCATIVO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732055" y="3171033"/>
            <a:ext cx="2839946" cy="2982631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ángulo 1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Código Modular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Número de anexo (Sólo para primaria)</a:t>
              </a:r>
              <a:endParaRPr lang="es-PE" sz="1600" kern="1200" dirty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Código de Local </a:t>
              </a:r>
              <a:r>
                <a:rPr lang="es-PE" sz="1600" dirty="0" smtClean="0"/>
                <a:t>Educativo</a:t>
              </a:r>
              <a:endParaRPr lang="es-PE" sz="1600" kern="1200" dirty="0" smtClean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Número y/o nombre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Ubicación geográfica </a:t>
              </a:r>
              <a:endParaRPr lang="es-PE" sz="1600" kern="120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756970" y="2193237"/>
            <a:ext cx="2839946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ángulo 21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CARACTERÍSTICAS DEL SERVICIO EDUCATIVO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756970" y="3171036"/>
            <a:ext cx="2839946" cy="2982628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ángulo 24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Inicio de clase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Término de clase</a:t>
              </a:r>
              <a:endParaRPr lang="es-PE" sz="1600" kern="1200" dirty="0" smtClean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Otros servicios que ofrece Incremento de plazas del PP 0091. (sólo para secundaria).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/>
                <a:t>Conformación del comité de tutoría.</a:t>
              </a:r>
              <a:endParaRPr lang="es-PE" sz="1600" dirty="0" smtClean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Imparte la enseñanza en lengua extranjera.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732055" y="1410106"/>
            <a:ext cx="2839946" cy="650342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ángulo 27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TODAS LAS CÉDULAS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756970" y="1397914"/>
            <a:ext cx="2839946" cy="662534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ángulo 30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1A / 2A / 3AP / 3AS / 4AI / 4AA  / 6A / 8AI / 8AP / 9A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7769524" y="2199330"/>
            <a:ext cx="3347408" cy="823422"/>
            <a:chOff x="-32597" y="414010"/>
            <a:chExt cx="1768343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ectángulo 33"/>
            <p:cNvSpPr/>
            <p:nvPr/>
          </p:nvSpPr>
          <p:spPr>
            <a:xfrm>
              <a:off x="-32597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CARACTERÍSTICAS DE LA ENSEÑANZA EN CONTEXTOS BILINGÜES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781886" y="3162961"/>
            <a:ext cx="3227980" cy="2990707"/>
            <a:chOff x="1778" y="1234603"/>
            <a:chExt cx="1733968" cy="2832159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ángulo 36"/>
            <p:cNvSpPr/>
            <p:nvPr/>
          </p:nvSpPr>
          <p:spPr>
            <a:xfrm>
              <a:off x="1778" y="1255882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1778" y="1234603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Reconocida como EIB </a:t>
              </a:r>
              <a:r>
                <a:rPr lang="es-PE" sz="1600" dirty="0" err="1" smtClean="0"/>
                <a:t>ó</a:t>
              </a:r>
              <a:r>
                <a:rPr lang="es-PE" sz="1600" dirty="0" smtClean="0"/>
                <a:t> EIRL.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Cantidad de docentes en EIB.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Identificación del escenario lingüístico.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Grados en los que ofrece enseñanza en lengua originaria, etc.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7781885" y="1404007"/>
            <a:ext cx="3269976" cy="693017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Rectángulo 39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ángulo 40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1A / 2A / 3AP / 3AS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 (Sólo IE públicas)</a:t>
              </a:r>
              <a:endParaRPr lang="es-PE" sz="1600" kern="1200" dirty="0"/>
            </a:p>
          </p:txBody>
        </p:sp>
      </p:grpSp>
      <p:grpSp>
        <p:nvGrpSpPr>
          <p:cNvPr id="42" name="Grupo 41"/>
          <p:cNvGrpSpPr/>
          <p:nvPr/>
        </p:nvGrpSpPr>
        <p:grpSpPr>
          <a:xfrm rot="16200000">
            <a:off x="-1030549" y="3590871"/>
            <a:ext cx="3971296" cy="1154289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Rectángulo 4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ctángulo 43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MÓDULO I 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 MATRÍCULA DOCENTES Y RECURSOS</a:t>
              </a:r>
              <a:endParaRPr lang="es-PE" sz="22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66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98594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334017" y="523036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352305" y="607771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0184085" y="5230368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0177989" y="6089904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1732055" y="1792224"/>
            <a:ext cx="3371286" cy="1109472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ángulo 9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MATRÍCULA Y SECCIONES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732055" y="2998036"/>
            <a:ext cx="3371286" cy="3378048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ángulo 1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Matr</a:t>
              </a:r>
              <a:r>
                <a:rPr lang="es-PE" sz="1600" dirty="0" smtClean="0"/>
                <a:t>ícula total por edad / grado / ciclo y sexo, cumplidas al 31 de marzo del 2017.</a:t>
              </a:r>
              <a:endParaRPr lang="es-PE" sz="1600" kern="1200" dirty="0" smtClean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Matrícula según situación al matricularse.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Alumnos Ingresantes en primaria y secundaria.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Matrícula según Necesidades Educativas Especiales.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Matrícula según lengua en la que los alumnos aprendieron a hablar.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Secciones por edad / grado / ciclo según turno. Etc.</a:t>
              </a:r>
              <a:endParaRPr lang="es-PE" sz="1600" kern="1200" dirty="0" smtClean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732055" y="1200533"/>
            <a:ext cx="3371286" cy="440499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ángulo 1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TODAS LAS CÉDULAS (Tipo A)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 rot="16200000">
            <a:off x="-1179817" y="3664025"/>
            <a:ext cx="4583859" cy="840255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ángulo 1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MÓDULO I 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 MATRÍCULA DOCENTES Y RECURSOS</a:t>
              </a:r>
              <a:endParaRPr lang="es-PE" sz="22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303155" y="1780032"/>
            <a:ext cx="5694359" cy="1106299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ángulo 21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PERSONAL DOCENTE, PROMOTORAS(ES) EDUCATIVAS(ES), </a:t>
              </a:r>
              <a:r>
                <a:rPr lang="es-PE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DOCENTE(S)</a:t>
              </a: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 COORDINADORES(AS), ADMINISTRATIVOS Y AUXILIARES DE EDUCACIÓN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303156" y="2998036"/>
            <a:ext cx="5694358" cy="3378048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ángulo 24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303156" y="1200533"/>
            <a:ext cx="5694358" cy="440499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ángulo 27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TODAS LAS CÉDULAS (Tipo A)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36136"/>
              </p:ext>
            </p:extLst>
          </p:nvPr>
        </p:nvGraphicFramePr>
        <p:xfrm>
          <a:off x="5481276" y="3167178"/>
          <a:ext cx="5516238" cy="336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119"/>
                <a:gridCol w="2758119"/>
              </a:tblGrid>
              <a:tr h="2974130">
                <a:tc>
                  <a:txBody>
                    <a:bodyPr/>
                    <a:lstStyle/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Apellidos y nombres.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Tipo de personal.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Edad, sexo.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Lengua materna.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Segunda  lengua que domina.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Fuente de financiamiento.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Condición laboral.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Máximo nivel educativo alcanzado.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Especialidad del título optado</a:t>
                      </a: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P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Escala magisterial.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Tiempo</a:t>
                      </a: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servicio.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Función o cargo.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Destaque o licencia.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Jornada laboral según nombramiento o contrato.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Número de edades / grados / ciclos atendidos.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¿Es docente fortaleza?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¿Es docente tutor?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Conocimiento de inglés</a:t>
                      </a:r>
                    </a:p>
                    <a:p>
                      <a:pPr marL="228600" lvl="1" indent="-228600" algn="l" defTabSz="9779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s-PE" sz="1600" b="0" kern="1200" baseline="0" dirty="0" smtClean="0">
                          <a:solidFill>
                            <a:schemeClr val="dk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Certificación en inglés. Etc.</a:t>
                      </a:r>
                      <a:endParaRPr lang="es-PE" sz="1600" b="0" kern="1200" dirty="0" smtClean="0">
                        <a:solidFill>
                          <a:schemeClr val="dk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P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ángulo 30"/>
          <p:cNvSpPr/>
          <p:nvPr/>
        </p:nvSpPr>
        <p:spPr>
          <a:xfrm>
            <a:off x="2904188" y="379360"/>
            <a:ext cx="6733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Estructura de las Cédulas Censales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05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334017" y="523036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352305" y="607771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0184085" y="4986528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0177989" y="5846064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1732054" y="1949397"/>
            <a:ext cx="3147525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ángulo 9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MATERIALES EDUCATIVOS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732054" y="2927193"/>
            <a:ext cx="3161221" cy="3193191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ángulo 1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Recibió cuadernos de trabajo / textos escolares.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Fecha que </a:t>
              </a:r>
              <a:r>
                <a:rPr lang="es-PE" sz="1600" dirty="0"/>
                <a:t>r</a:t>
              </a:r>
              <a:r>
                <a:rPr lang="es-PE" sz="1600" dirty="0" smtClean="0"/>
                <a:t>ecibió </a:t>
              </a:r>
              <a:r>
                <a:rPr lang="es-PE" sz="1600" dirty="0"/>
                <a:t>cuadernos de trabajo / textos escolares</a:t>
              </a:r>
              <a:r>
                <a:rPr lang="es-PE" sz="1600" dirty="0" smtClean="0"/>
                <a:t>.</a:t>
              </a:r>
              <a:endParaRPr lang="es-PE" sz="1600" kern="1200" dirty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Número de ejemplares recibidos.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/>
                <a:t>Recibió cuadernos de </a:t>
              </a:r>
              <a:r>
                <a:rPr lang="es-PE" sz="1600" dirty="0" smtClean="0"/>
                <a:t>trabajo en lengua originaria.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Número de ejemplares recibidos en lengua originaria.</a:t>
              </a:r>
              <a:endParaRPr lang="es-PE" sz="16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732055" y="1105306"/>
            <a:ext cx="3161221" cy="699110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ángulo 1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>
                  <a:solidFill>
                    <a:srgbClr val="C00000"/>
                  </a:solidFill>
                </a:rPr>
                <a:t>1A / 2A / </a:t>
              </a:r>
              <a:r>
                <a:rPr lang="es-PE" b="1" dirty="0" smtClean="0">
                  <a:solidFill>
                    <a:srgbClr val="C00000"/>
                  </a:solidFill>
                </a:rPr>
                <a:t>3AP / 3AS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 (Sólo IE/Programas públicos)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 rot="16200000">
            <a:off x="-1117542" y="3494985"/>
            <a:ext cx="4181857" cy="1117710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ángulo 1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MÓDULO I 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 MATRÍCULA DOCENTES Y RECURSOS</a:t>
              </a:r>
              <a:endParaRPr lang="es-PE" sz="22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093089" y="1949394"/>
            <a:ext cx="3147525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ángulo 21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OTROS RECURSOS </a:t>
              </a:r>
              <a:r>
                <a:rPr lang="es-PE" sz="2000" b="1" dirty="0">
                  <a:solidFill>
                    <a:schemeClr val="accent5">
                      <a:lumMod val="75000"/>
                    </a:schemeClr>
                  </a:solidFill>
                </a:rPr>
                <a:t>DISPONIBLES PARA </a:t>
              </a: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LA ENSEÑANZA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093089" y="2927190"/>
            <a:ext cx="3161221" cy="3229770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ángulo 24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Edades/grados atendidos que cuentan con una biblioteca de aula, detalle el total de ejemplares.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Equipos y servicios que dispone la Institución Educativa.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Ruta solidaria. (Sólo gestión Pública)</a:t>
              </a:r>
              <a:endParaRPr lang="es-PE" sz="1600" kern="1200" dirty="0" smtClean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093090" y="1093111"/>
            <a:ext cx="3161221" cy="735689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ángulo 27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>
                  <a:solidFill>
                    <a:srgbClr val="C00000"/>
                  </a:solidFill>
                </a:rPr>
                <a:t>1A / </a:t>
              </a:r>
              <a:r>
                <a:rPr lang="es-PE" b="1" dirty="0" smtClean="0">
                  <a:solidFill>
                    <a:srgbClr val="C00000"/>
                  </a:solidFill>
                </a:rPr>
                <a:t>3AP / 3AS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464177" y="1955490"/>
            <a:ext cx="3147525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ángulo 30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EDUCACIÓN FÍSICA Y DEPORTE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464177" y="2933286"/>
            <a:ext cx="3161221" cy="3296826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ectángulo 33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Estudiantes que representan a la selección de la IE o a un club deportivo</a:t>
              </a:r>
              <a:r>
                <a:rPr lang="es-PE" sz="1600" kern="1200" dirty="0" smtClean="0"/>
                <a:t>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Preguntas relacionadas a los juegos deportivos nacionales 2016.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Participación en eventos de promoción de la actividad física.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Implementos deportivos.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Docentes de Educación Física.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Espacios adicionales al local educativo para la práctica de Educación Física.</a:t>
              </a:r>
              <a:endParaRPr lang="es-PE" sz="1600" kern="1200" dirty="0" smtClean="0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8464178" y="1099207"/>
            <a:ext cx="3161221" cy="735689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ángulo 36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3AP / 3AS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sp>
        <p:nvSpPr>
          <p:cNvPr id="39" name="Llamada ovalada 38"/>
          <p:cNvSpPr/>
          <p:nvPr/>
        </p:nvSpPr>
        <p:spPr>
          <a:xfrm>
            <a:off x="10619232" y="402336"/>
            <a:ext cx="1414272" cy="719328"/>
          </a:xfrm>
          <a:prstGeom prst="wedgeEllipseCallout">
            <a:avLst>
              <a:gd name="adj1" fmla="val -45254"/>
              <a:gd name="adj2" fmla="val 10349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accent1">
                    <a:lumMod val="50000"/>
                  </a:schemeClr>
                </a:solidFill>
              </a:rPr>
              <a:t>NUEVA</a:t>
            </a:r>
          </a:p>
          <a:p>
            <a:pPr algn="ctr"/>
            <a:r>
              <a:rPr lang="es-PE" dirty="0" smtClean="0">
                <a:solidFill>
                  <a:schemeClr val="accent1">
                    <a:lumMod val="50000"/>
                  </a:schemeClr>
                </a:solidFill>
              </a:rPr>
              <a:t>SECCIÓN</a:t>
            </a:r>
            <a:endParaRPr lang="es-P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" name="Imagen 39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96" y="610085"/>
            <a:ext cx="350521" cy="304316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2904188" y="379360"/>
            <a:ext cx="6733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Estructura de las Cédulas Censales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75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334017" y="523036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352305" y="607771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8879541" y="5230368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8873445" y="6089904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 rot="16200000">
            <a:off x="997772" y="3671771"/>
            <a:ext cx="4047743" cy="1117710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ángulo 9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MÓDULO I 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 MATRÍCULA DOCENTES Y RECURSOS</a:t>
              </a:r>
              <a:endParaRPr lang="es-PE" sz="22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788545" y="2193234"/>
            <a:ext cx="3147525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ángulo 12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DEL LOCAL DONDE FUNCIONA EL PROGRAMA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800737" y="3207606"/>
            <a:ext cx="3161221" cy="3046890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ángulo 1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Tipo de local, donde funciona el programa educativo.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Material predominante de las paredes, techos y pisos</a:t>
              </a:r>
              <a:r>
                <a:rPr lang="es-PE" sz="1600" kern="1200" dirty="0" smtClean="0"/>
                <a:t>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Del alumbrado eléctrico, el agua que utiliza, servicios higiénicos.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Área total del terreno que ocupa el PRONOEI.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Tiene cerco perimétrico.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Estado de conservación y tipo de material del cerco perimétrico.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788546" y="1336951"/>
            <a:ext cx="3161221" cy="735689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ángulo 1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2A</a:t>
              </a:r>
              <a:endParaRPr lang="es-PE" sz="1600" kern="120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159633" y="2199330"/>
            <a:ext cx="3147525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ángulo 21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ANOTACIONES COMPLEMENTARIAS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159633" y="3177126"/>
            <a:ext cx="3161221" cy="3101754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ángulo 24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/>
                <a:t>Anotaciones  complementarias que considere necesario agregar.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/>
                <a:t>Firma y sello del director / profesor coordinador.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/>
                <a:t>Nombre del director / profesor coordinador.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159634" y="1343047"/>
            <a:ext cx="3161221" cy="735689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ángulo 27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3AP / 3AS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sp>
        <p:nvSpPr>
          <p:cNvPr id="30" name="Rectángulo 29"/>
          <p:cNvSpPr/>
          <p:nvPr/>
        </p:nvSpPr>
        <p:spPr>
          <a:xfrm>
            <a:off x="2904188" y="379360"/>
            <a:ext cx="6733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Estructura de las Cédulas Censales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84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260865" y="4974336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 flipV="1">
            <a:off x="279153" y="5821680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V="1">
            <a:off x="8806389" y="4974336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8800293" y="5833872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2292748" y="1349143"/>
            <a:ext cx="2823234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ángulo 7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IDENTIFICACIÓN DEL LOCAL EDUCATIVO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321884" y="2374674"/>
            <a:ext cx="2794097" cy="3522958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ángulo 10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Ubicación geográfica y dependencia administrativa del local educativo.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Condición de tenencia del local educativo.</a:t>
              </a:r>
              <a:endParaRPr lang="es-PE" sz="1600" kern="1200" dirty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Propiedad y situación del predio ocupado por el Local Educativo.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IE y/o niveles y modalidades que funcionan en el Local Educativo.</a:t>
              </a:r>
            </a:p>
            <a:p>
              <a:pPr marL="0"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PE" sz="1600" kern="1200" dirty="0" smtClean="0"/>
            </a:p>
          </p:txBody>
        </p:sp>
      </p:grpSp>
      <p:grpSp>
        <p:nvGrpSpPr>
          <p:cNvPr id="13" name="Grupo 12"/>
          <p:cNvGrpSpPr/>
          <p:nvPr/>
        </p:nvGrpSpPr>
        <p:grpSpPr>
          <a:xfrm rot="16200000">
            <a:off x="-708943" y="3729600"/>
            <a:ext cx="3495808" cy="840255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ángulo 13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MÓDULO I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 LOCAL EDUCATIVO</a:t>
              </a:r>
              <a:endParaRPr lang="es-PE" sz="22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291755" y="1349143"/>
            <a:ext cx="3147525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ángulo 16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INFORMACIÓN ESPECÍFICA POR EDIFICACIÓN (IE Públicas)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306324" y="2386868"/>
            <a:ext cx="3161221" cy="3510764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ángulo 19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Área del terreno asignada a la IE.</a:t>
              </a:r>
              <a:endParaRPr lang="es-PE" sz="1600" kern="1200" dirty="0" smtClean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Tipo de material del cerco perimétrico, según estado de conservación.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Tiene resuelta la accesibilidad para personas con discapacidad.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Número de edificaciones en el local educativo.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Información detallada por edificación.</a:t>
              </a:r>
              <a:endParaRPr lang="es-PE" sz="1600" kern="1200" dirty="0" smtClean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664835" y="1349142"/>
            <a:ext cx="2546544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ángulo 22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ESPACIOS EDUCATIVOS Y/O ADMINISTRATIVOS </a:t>
              </a:r>
              <a:endParaRPr lang="es-PE" sz="20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8664835" y="2386867"/>
            <a:ext cx="2546544" cy="3510765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ángulo 2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Número de espacios educativos y/o administrativos</a:t>
              </a:r>
              <a:r>
                <a:rPr lang="es-PE" sz="1600" kern="1200" dirty="0" smtClean="0"/>
                <a:t>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Número de sala de profesores, oficinas administrativas, comedor, etc.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Número de aulas, sala de computo, biblioteca, talleres, etc.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Características de las aulas en uso en el Local Educativo.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 rot="16200000">
            <a:off x="139118" y="3929479"/>
            <a:ext cx="3495804" cy="440499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ángulo 2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CÉDULA 11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pic>
        <p:nvPicPr>
          <p:cNvPr id="31" name="Imagen 30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2904188" y="379360"/>
            <a:ext cx="6733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Estructura de las Cédulas Censales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46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60865" y="4974336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279153" y="5821680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5673045" y="4632960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5666949" y="5492496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 rot="16200000">
            <a:off x="-1208815" y="4095360"/>
            <a:ext cx="4056640" cy="840255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ángulo 9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MÓDULO I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 LOCAL EDUCATIVO</a:t>
              </a:r>
              <a:endParaRPr lang="es-PE" sz="22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134027" y="1044343"/>
            <a:ext cx="3147525" cy="1223369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ángulo 12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EQUIPAMIENTO, MOBILIARIO Y SERVICIOS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148597" y="2472212"/>
            <a:ext cx="3081772" cy="4074892"/>
            <a:chOff x="-11942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ángulo 15"/>
            <p:cNvSpPr/>
            <p:nvPr/>
          </p:nvSpPr>
          <p:spPr>
            <a:xfrm>
              <a:off x="-11942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779" y="1107598"/>
              <a:ext cx="16653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Laboratorios de ciencias</a:t>
              </a:r>
              <a:endParaRPr lang="es-PE" sz="1600" kern="1200" dirty="0" smtClean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Bibliotecas escolares, tipo, estados de conservación y situación, número de libros, etc.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Número de computadoras operativas por tipo, uso, conectadas a internet, etc.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Número de computadoras inoperativas.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Número de carpetas, sillas, mesas, etc.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Servicios en el Local </a:t>
              </a:r>
              <a:r>
                <a:rPr lang="es-PE" sz="1600" dirty="0" smtClean="0"/>
                <a:t>Educativo</a:t>
              </a:r>
              <a:r>
                <a:rPr lang="es-PE" sz="1600" kern="1200" dirty="0" smtClean="0"/>
                <a:t>, alumbrado eléctrico, servicio de agua y servicios higiénicos.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482722" y="1036320"/>
            <a:ext cx="2759069" cy="1243584"/>
            <a:chOff x="-5918" y="405587"/>
            <a:chExt cx="1741664" cy="70201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ángulo 18"/>
            <p:cNvSpPr/>
            <p:nvPr/>
          </p:nvSpPr>
          <p:spPr>
            <a:xfrm>
              <a:off x="-5918" y="405587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APORTES Y DONACIONES             (Sólo IE públicas)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519298" y="2423443"/>
            <a:ext cx="2746878" cy="1575533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ángulo 21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Aportes y donaciones que haya tenido la IE entre marzo del 2016 y abril el 2017, según tipo por fuente de las donaciones y/o aportes.</a:t>
              </a:r>
              <a:endParaRPr lang="es-PE" sz="1600" kern="1200" dirty="0" smtClean="0"/>
            </a:p>
          </p:txBody>
        </p:sp>
      </p:grpSp>
      <p:grpSp>
        <p:nvGrpSpPr>
          <p:cNvPr id="24" name="Grupo 23"/>
          <p:cNvGrpSpPr/>
          <p:nvPr/>
        </p:nvGrpSpPr>
        <p:grpSpPr>
          <a:xfrm rot="16200000">
            <a:off x="-385138" y="4295239"/>
            <a:ext cx="4105404" cy="440499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ángulo 24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CÉDULA 11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549778" y="4269127"/>
            <a:ext cx="2759069" cy="1016106"/>
            <a:chOff x="-5918" y="405587"/>
            <a:chExt cx="1741664" cy="70201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ángulo 27"/>
            <p:cNvSpPr/>
            <p:nvPr/>
          </p:nvSpPr>
          <p:spPr>
            <a:xfrm>
              <a:off x="-5918" y="405587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DATOS DEL CENTRO POBLADO Y ACCESIBILIDAD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561970" y="5416579"/>
            <a:ext cx="2746878" cy="1106141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ángulo 30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1778" y="1107598"/>
              <a:ext cx="1733968" cy="1255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Servicios existentes en el Centro Poblado.</a:t>
              </a:r>
              <a:endParaRPr lang="es-PE" sz="1600" kern="1200" dirty="0" smtClean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549010" y="1050438"/>
            <a:ext cx="2759069" cy="1205081"/>
            <a:chOff x="-5918" y="405587"/>
            <a:chExt cx="1741664" cy="70201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ectángulo 33"/>
            <p:cNvSpPr/>
            <p:nvPr/>
          </p:nvSpPr>
          <p:spPr>
            <a:xfrm>
              <a:off x="-5918" y="405587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CONDICIONES CLIMÁTICAS, ELIMINACIÓN DE RESIDUOS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8561202" y="2392963"/>
            <a:ext cx="2746878" cy="1575533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ángulo 36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Peligros asociados a la ubicación.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Detalles sobre la eliminación de residuos.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Intervenciones en el Local Educativo.</a:t>
              </a:r>
              <a:endParaRPr lang="es-PE" sz="1600" kern="1200" dirty="0" smtClean="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8591682" y="4250839"/>
            <a:ext cx="2759069" cy="1016106"/>
            <a:chOff x="-5918" y="405587"/>
            <a:chExt cx="1741664" cy="70201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Rectángulo 39"/>
            <p:cNvSpPr/>
            <p:nvPr/>
          </p:nvSpPr>
          <p:spPr>
            <a:xfrm>
              <a:off x="-5918" y="405587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ángulo 40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ANOTACIONES COMPLEMENTARIAS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8603874" y="5398291"/>
            <a:ext cx="2746878" cy="1124429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Rectángulo 4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ctángulo 43"/>
            <p:cNvSpPr/>
            <p:nvPr/>
          </p:nvSpPr>
          <p:spPr>
            <a:xfrm>
              <a:off x="1778" y="1107598"/>
              <a:ext cx="1733968" cy="1255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/>
                <a:t>Anotaciones  </a:t>
              </a:r>
              <a:r>
                <a:rPr lang="es-PE" sz="1600" dirty="0" smtClean="0"/>
                <a:t>Complementarias.</a:t>
              </a:r>
              <a:endParaRPr lang="es-PE" sz="1600" dirty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Firma, Sello y nombre </a:t>
              </a:r>
              <a:r>
                <a:rPr lang="es-PE" sz="1600" dirty="0"/>
                <a:t>del </a:t>
              </a:r>
              <a:r>
                <a:rPr lang="es-PE" sz="1600" dirty="0" smtClean="0"/>
                <a:t>director.</a:t>
              </a:r>
              <a:endParaRPr lang="es-PE" sz="1600" dirty="0"/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2904188" y="379360"/>
            <a:ext cx="6733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Estructura de las Cédulas Censales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86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60865" y="4974336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279153" y="5821680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8708853" y="5157216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8702757" y="6016752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2195212" y="1532023"/>
            <a:ext cx="2823234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ángulo 9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IDENTIFICACIÓN DEL SERVICIO EDUCATIVO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224348" y="2557554"/>
            <a:ext cx="2794097" cy="3522958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ángulo 1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Número y/o nombre de la IE.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Tipo de gestión de la IE.</a:t>
              </a:r>
              <a:endParaRPr lang="es-PE" sz="1600" kern="1200" dirty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Dirección oficial de la IE.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Datos del Director de la IE.</a:t>
              </a:r>
            </a:p>
            <a:p>
              <a:pPr marL="0"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PE" sz="1600" dirty="0" smtClean="0"/>
            </a:p>
            <a:p>
              <a:pPr marL="0"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1600" dirty="0" smtClean="0">
                  <a:solidFill>
                    <a:srgbClr val="FF0000"/>
                  </a:solidFill>
                </a:rPr>
                <a:t>Para IE Privadas</a:t>
              </a:r>
              <a:endParaRPr lang="es-PE" sz="1600" dirty="0">
                <a:solidFill>
                  <a:srgbClr val="FF0000"/>
                </a:solidFill>
              </a:endParaRP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Nombre o razón social del promotor de la IE.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Número de RUC del promotor de la IE.</a:t>
              </a:r>
            </a:p>
            <a:p>
              <a:pPr marL="0"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PE" sz="1600" kern="1200" dirty="0" smtClean="0"/>
            </a:p>
          </p:txBody>
        </p:sp>
      </p:grpSp>
      <p:grpSp>
        <p:nvGrpSpPr>
          <p:cNvPr id="15" name="Grupo 14"/>
          <p:cNvGrpSpPr/>
          <p:nvPr/>
        </p:nvGrpSpPr>
        <p:grpSpPr>
          <a:xfrm rot="16200000">
            <a:off x="-806479" y="3912480"/>
            <a:ext cx="3495808" cy="840255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ángulo 1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MÓDULO I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 IDENTIFICACIÓN DE LA IE</a:t>
              </a:r>
              <a:endParaRPr lang="es-PE" sz="22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194219" y="1532023"/>
            <a:ext cx="3147525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ángulo 18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SERVICIOS QUE BRINDA POR ESTABLECIMIENTO EDUCATIVO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208788" y="2569748"/>
            <a:ext cx="3161221" cy="3510764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ángulo 21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Servicios que brinda su IE de Educación </a:t>
              </a:r>
              <a:r>
                <a:rPr lang="es-PE" sz="1600" dirty="0"/>
                <a:t>B</a:t>
              </a:r>
              <a:r>
                <a:rPr lang="es-PE" sz="1600" dirty="0" smtClean="0"/>
                <a:t>ásica (EBR, EBA, EBE o ETP).</a:t>
              </a:r>
              <a:endParaRPr lang="es-PE" sz="1600" kern="1200" dirty="0" smtClean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Servicios que brinda su IE de educación superior (Tecnológica, Pedagógica, Artística y/o adicionalmente ETP).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/>
                <a:t>Servicios que brinda su IE de </a:t>
              </a:r>
              <a:r>
                <a:rPr lang="es-PE" sz="1600" dirty="0" smtClean="0"/>
                <a:t>Educación Técnico Productiva. (Exclusivamente CETPRO).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567299" y="1532022"/>
            <a:ext cx="2546544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ángulo 24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ANOTACIONES COMPLEMENTARIAS</a:t>
              </a:r>
              <a:endParaRPr lang="es-PE" sz="20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8567299" y="2569747"/>
            <a:ext cx="2546544" cy="3510765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ángulo 27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Anotaciones complementarias </a:t>
              </a:r>
              <a:r>
                <a:rPr lang="es-PE" sz="1600" dirty="0"/>
                <a:t>que considere necesario agregar.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/>
                <a:t>Firma y sello del director / profesor coordinador.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/>
                <a:t>Nombre del director / profesor coordinador.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 rot="16200000">
            <a:off x="41582" y="4112359"/>
            <a:ext cx="3495804" cy="440499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ángulo 30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CÉDULA ID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2904188" y="379360"/>
            <a:ext cx="6733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Estructura de las Cédulas Censales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10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60865" y="4974336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279153" y="5821680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1732054" y="2018133"/>
            <a:ext cx="3147525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ángulo 7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RESULTADO DEL EJERCICIO EDUCATIVO A DICIEMBRE DEL 2017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732054" y="2995929"/>
            <a:ext cx="3161221" cy="3219379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ángulo 10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Número de alumnos aprobados, desaprobados, retirados, pasan a recuperación, fallecidos, por edad, grado, ciclo y sexo.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Número de alumno retirados, por edad</a:t>
              </a:r>
              <a:r>
                <a:rPr lang="es-PE" sz="1600" dirty="0"/>
                <a:t>, grado, ciclo y sexo </a:t>
              </a:r>
              <a:r>
                <a:rPr lang="es-PE" sz="1600" dirty="0" smtClean="0"/>
                <a:t>según motivo.  </a:t>
              </a:r>
              <a:endParaRPr lang="es-PE" sz="1600" kern="1200" dirty="0" smtClean="0"/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732055" y="1430074"/>
            <a:ext cx="3161221" cy="440499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ángulo 13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TODAS LAS CÉDULAS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 rot="16200000">
            <a:off x="-1110138" y="3572926"/>
            <a:ext cx="4154860" cy="1129904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ángulo 16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MÓDULO II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 RESULTADO DEL EJERCICIO EDUCATIVO</a:t>
              </a:r>
              <a:endParaRPr lang="es-PE" sz="22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079391" y="2018130"/>
            <a:ext cx="3161223" cy="1037332"/>
            <a:chOff x="-5768" y="414010"/>
            <a:chExt cx="1741514" cy="867351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ángulo 19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-5768" y="587774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dirty="0">
                  <a:solidFill>
                    <a:schemeClr val="accent5">
                      <a:lumMod val="75000"/>
                    </a:schemeClr>
                  </a:solidFill>
                </a:rPr>
                <a:t>RESULTADO DEL EJERCICIO EDUCATIVO A </a:t>
              </a:r>
              <a:r>
                <a:rPr lang="es-PE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FEBRERO </a:t>
              </a:r>
              <a:r>
                <a:rPr lang="es-PE" sz="2000" b="1" dirty="0">
                  <a:solidFill>
                    <a:schemeClr val="accent5">
                      <a:lumMod val="75000"/>
                    </a:schemeClr>
                  </a:solidFill>
                </a:rPr>
                <a:t>DEL </a:t>
              </a:r>
              <a:r>
                <a:rPr lang="es-PE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2018</a:t>
              </a:r>
              <a:endParaRPr lang="es-PE" sz="200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093089" y="2995926"/>
            <a:ext cx="3161221" cy="3219382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ángulo 2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kern="1200" dirty="0" smtClean="0"/>
                <a:t>Alumnos aprobados, desaprobados, lograron los aprendizajes, no lograron los aprendizajes por grado, ciclo y sexo.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 smtClean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093090" y="1430071"/>
            <a:ext cx="3161221" cy="440499"/>
            <a:chOff x="1778" y="1107598"/>
            <a:chExt cx="1741513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ángulo 2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9323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3BP / 3BS / 4BI / 4BA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8467820" y="2018130"/>
            <a:ext cx="2649112" cy="829515"/>
            <a:chOff x="1778" y="414010"/>
            <a:chExt cx="1733968" cy="693587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ángulo 28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1778" y="414010"/>
              <a:ext cx="1733968" cy="693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DATOS DEL DIRECTOR/DOCENTE COORDINADOR </a:t>
              </a:r>
              <a:endParaRPr lang="es-PE" sz="20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8497652" y="2995205"/>
            <a:ext cx="2649112" cy="3220103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ángulo 31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Firma y sello del director / profesor coordinador.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E" sz="1600" dirty="0" smtClean="0"/>
                <a:t>Nombre </a:t>
              </a:r>
              <a:r>
                <a:rPr lang="es-PE" sz="1600" dirty="0"/>
                <a:t>del director / profesor coordinador.</a:t>
              </a:r>
              <a:endParaRPr lang="es-PE" sz="1600" kern="1200" dirty="0" smtClean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8467820" y="1430071"/>
            <a:ext cx="2649112" cy="440499"/>
            <a:chOff x="1778" y="1107598"/>
            <a:chExt cx="1733968" cy="2810880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ectángulo 34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ángulo 3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PE" b="1" dirty="0" smtClean="0">
                  <a:solidFill>
                    <a:srgbClr val="C00000"/>
                  </a:solidFill>
                </a:rPr>
                <a:t>TODAS LAS CÉDULAS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600" kern="1200" dirty="0"/>
            </a:p>
          </p:txBody>
        </p:sp>
      </p:grpSp>
      <p:sp>
        <p:nvSpPr>
          <p:cNvPr id="37" name="Rectángulo 36"/>
          <p:cNvSpPr/>
          <p:nvPr/>
        </p:nvSpPr>
        <p:spPr>
          <a:xfrm>
            <a:off x="2904188" y="379360"/>
            <a:ext cx="6733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Estructura de las Cédulas Censales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56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5399" y="1688542"/>
            <a:ext cx="97364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de los formatos</a:t>
            </a:r>
          </a:p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censales respecto al año anterior</a:t>
            </a:r>
            <a:endParaRPr lang="es-ES" sz="6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71" y="3442868"/>
            <a:ext cx="2594893" cy="18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42026" y="4649663"/>
            <a:ext cx="1051559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PE" sz="2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realiza  anualmente y recoge información detallada de las Instituciones </a:t>
            </a:r>
            <a:r>
              <a:rPr lang="es-PE" sz="2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es-PE" sz="2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ducativas  y los </a:t>
            </a:r>
            <a:r>
              <a:rPr lang="es-PE" sz="2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s-PE" sz="2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rogramas </a:t>
            </a:r>
            <a:r>
              <a:rPr lang="es-PE" sz="2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s-PE" sz="2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Escolarizados.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07978" y="504941"/>
            <a:ext cx="5612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¿Qué es el Censo Educativo?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8186" y="1634139"/>
            <a:ext cx="3539773" cy="259739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5567" y="1559151"/>
            <a:ext cx="7568118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PE" sz="2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 una actividad estadística </a:t>
            </a:r>
            <a:r>
              <a:rPr lang="es-PE" sz="2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nos permite conocer las características del servicio educativo, así como proporcionar una información oportuna y confiable  de la situación de los alumnos, docentes, recursos e infraestructura al inicio del año escolar; y resultados de ejercicio educativo al finalizar el año escolar.</a:t>
            </a:r>
            <a:endParaRPr lang="es-ES" sz="2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730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60865" y="563270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279153" y="648004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8" y="1606631"/>
            <a:ext cx="3945648" cy="12828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60" y="1606280"/>
            <a:ext cx="3870625" cy="12466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5" y="3946926"/>
            <a:ext cx="4020078" cy="13078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5" y="4891435"/>
            <a:ext cx="4191145" cy="13153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52" y="3785982"/>
            <a:ext cx="3972824" cy="11761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4" y="4864608"/>
            <a:ext cx="4250462" cy="13045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lecha abajo 12"/>
          <p:cNvSpPr/>
          <p:nvPr/>
        </p:nvSpPr>
        <p:spPr>
          <a:xfrm>
            <a:off x="1831114" y="3198952"/>
            <a:ext cx="534134" cy="40988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 abajo 13"/>
          <p:cNvSpPr/>
          <p:nvPr/>
        </p:nvSpPr>
        <p:spPr>
          <a:xfrm>
            <a:off x="9420634" y="3083128"/>
            <a:ext cx="534134" cy="40988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Nube 14"/>
          <p:cNvSpPr/>
          <p:nvPr/>
        </p:nvSpPr>
        <p:spPr>
          <a:xfrm>
            <a:off x="4632960" y="1873363"/>
            <a:ext cx="2852928" cy="207684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16" name="Rectángulo 15"/>
          <p:cNvSpPr/>
          <p:nvPr/>
        </p:nvSpPr>
        <p:spPr>
          <a:xfrm>
            <a:off x="4834851" y="2192787"/>
            <a:ext cx="2468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el Censo Educativo 2017, para los niveles de </a:t>
            </a:r>
          </a:p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Primaria y Secundaria, se ha separado cada nivel en su respectiva cédula. </a:t>
            </a:r>
          </a:p>
        </p:txBody>
      </p:sp>
      <p:sp>
        <p:nvSpPr>
          <p:cNvPr id="17" name="Nube 16"/>
          <p:cNvSpPr/>
          <p:nvPr/>
        </p:nvSpPr>
        <p:spPr>
          <a:xfrm>
            <a:off x="5035296" y="4212657"/>
            <a:ext cx="1987296" cy="1590735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4633954" y="4397082"/>
            <a:ext cx="2761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Tanto Primaria y</a:t>
            </a:r>
          </a:p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Secundaria siguen manteniendo sus</a:t>
            </a:r>
          </a:p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Códigos </a:t>
            </a:r>
          </a:p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Modulares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560576" y="1255776"/>
            <a:ext cx="117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MÓDULO I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052560" y="1249680"/>
            <a:ext cx="123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MÓDULO </a:t>
            </a:r>
            <a:r>
              <a:rPr lang="es-PE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Imagen 20" descr="Recorte de pantall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88" y="4233590"/>
            <a:ext cx="381736" cy="3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60865" y="537667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279153" y="6224016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2" y="1718691"/>
            <a:ext cx="3692618" cy="13365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" y="4140756"/>
            <a:ext cx="3894537" cy="12923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5" y="5014024"/>
            <a:ext cx="3662675" cy="11804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39" y="3912885"/>
            <a:ext cx="3999798" cy="131347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4899911"/>
            <a:ext cx="3998975" cy="12935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3" y="1701754"/>
            <a:ext cx="4213232" cy="12243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lecha abajo 12"/>
          <p:cNvSpPr/>
          <p:nvPr/>
        </p:nvSpPr>
        <p:spPr>
          <a:xfrm>
            <a:off x="1831114" y="3406216"/>
            <a:ext cx="534134" cy="40988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 abajo 13"/>
          <p:cNvSpPr/>
          <p:nvPr/>
        </p:nvSpPr>
        <p:spPr>
          <a:xfrm>
            <a:off x="9274330" y="3168472"/>
            <a:ext cx="534134" cy="40988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Nube 14"/>
          <p:cNvSpPr/>
          <p:nvPr/>
        </p:nvSpPr>
        <p:spPr>
          <a:xfrm>
            <a:off x="4185995" y="1495411"/>
            <a:ext cx="3043861" cy="2332878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16" name="Rectángulo 15"/>
          <p:cNvSpPr/>
          <p:nvPr/>
        </p:nvSpPr>
        <p:spPr>
          <a:xfrm>
            <a:off x="4481283" y="1814835"/>
            <a:ext cx="2468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el Censo Educativo 2017, en el nivel EBE,  se  ha separado en dos cédulas por nivel. Esta separación se debe a la forma de prestación del servicio.</a:t>
            </a:r>
          </a:p>
        </p:txBody>
      </p:sp>
      <p:sp>
        <p:nvSpPr>
          <p:cNvPr id="17" name="Nube 16"/>
          <p:cNvSpPr/>
          <p:nvPr/>
        </p:nvSpPr>
        <p:spPr>
          <a:xfrm>
            <a:off x="4577061" y="4334577"/>
            <a:ext cx="2384571" cy="1615119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4414498" y="4567770"/>
            <a:ext cx="2761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EBE cada nivel,</a:t>
            </a:r>
          </a:p>
          <a:p>
            <a:pPr algn="ctr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tanto </a:t>
            </a:r>
            <a:r>
              <a:rPr lang="es-PE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inicial</a:t>
            </a:r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como </a:t>
            </a:r>
          </a:p>
          <a:p>
            <a:pPr algn="ctr"/>
            <a:r>
              <a:rPr lang="es-PE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primaria</a:t>
            </a:r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tendrá su </a:t>
            </a:r>
          </a:p>
          <a:p>
            <a:pPr algn="ctr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Código Modular.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536192" y="1353312"/>
            <a:ext cx="117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MÓDULO I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028176" y="1347216"/>
            <a:ext cx="123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MÓDULO </a:t>
            </a:r>
            <a:r>
              <a:rPr lang="es-PE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Imagen 20" descr="Recorte de pantall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68" y="4527793"/>
            <a:ext cx="325175" cy="282311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150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60865" y="537667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279153" y="6224016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731635" y="1282904"/>
            <a:ext cx="6918206" cy="3420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2601235" y="1271825"/>
            <a:ext cx="71556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INICIO DE CLASES Y HORARIO ESCOLAR – CÉDULAS 1A, 3AP,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66" y="4026422"/>
            <a:ext cx="4206878" cy="21533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1" y="1863467"/>
            <a:ext cx="4159885" cy="16042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4991532" y="2004028"/>
            <a:ext cx="6005652" cy="134877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4987250" y="2021510"/>
            <a:ext cx="63635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Coloque el primer y último día útil</a:t>
            </a:r>
          </a:p>
          <a:p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asistieron a clase. Independendientemente si hubiese habido interrupciones en las labores escolares.</a:t>
            </a:r>
          </a:p>
          <a:p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el 2017 el inicio de clases se programó para el 13 de marzo en las </a:t>
            </a:r>
          </a:p>
          <a:p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I.E. públicas de la EBR.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48936" y="3954177"/>
            <a:ext cx="2998936" cy="13859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527834" y="3984820"/>
            <a:ext cx="2994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el Servicio Educativo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tiene 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alumnos que sólo asisten en la mañana, independientemente del horario de término. Responda en la zona “Si es en la </a:t>
            </a:r>
            <a:r>
              <a:rPr lang="es-PE" sz="1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mañana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18455" y="5533041"/>
            <a:ext cx="3090377" cy="1062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469073" y="5564185"/>
            <a:ext cx="2977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el Servicio Educativo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tiene 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alumnos que sólo asisten en la tarde. Responda en zona “Si es en la </a:t>
            </a:r>
            <a:r>
              <a:rPr lang="es-PE" sz="1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tarde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754151" y="4234593"/>
            <a:ext cx="2840441" cy="17420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8720858" y="4228660"/>
            <a:ext cx="2934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el Servicio Educativo tiene(n) grupo(s) de alumnos que asisten en la mañana y otro(s) grupo(s) de alumnos que asisten en la tarde. Responda en zona “Si es en la </a:t>
            </a:r>
            <a:r>
              <a:rPr lang="es-PE" sz="1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mañana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“Si es en la </a:t>
            </a:r>
            <a:r>
              <a:rPr lang="es-PE" sz="1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tarde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3621024" y="4450080"/>
            <a:ext cx="707136" cy="12192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3675888" y="5279136"/>
            <a:ext cx="579120" cy="713232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8205216" y="4547616"/>
            <a:ext cx="475488" cy="219456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8186928" y="5260848"/>
            <a:ext cx="475488" cy="219456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61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60865" y="537667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279153" y="6224016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818614" y="1302359"/>
            <a:ext cx="6702458" cy="3420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7" y="2484774"/>
            <a:ext cx="5335908" cy="275711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ube 8"/>
          <p:cNvSpPr/>
          <p:nvPr/>
        </p:nvSpPr>
        <p:spPr>
          <a:xfrm>
            <a:off x="6130867" y="2276445"/>
            <a:ext cx="5087030" cy="3228809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10" name="Rectángulo 9"/>
          <p:cNvSpPr/>
          <p:nvPr/>
        </p:nvSpPr>
        <p:spPr>
          <a:xfrm>
            <a:off x="6813895" y="2872078"/>
            <a:ext cx="44699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este año se está preguntando en 3 alternativas.</a:t>
            </a:r>
          </a:p>
          <a:p>
            <a:pPr marL="342900" indent="-342900">
              <a:buAutoNum type="arabicPeriod"/>
            </a:pP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la IE imparte la enseñanza en lengua extranjera en todas sus áreas curriculares.</a:t>
            </a:r>
          </a:p>
          <a:p>
            <a:pPr marL="342900" indent="-342900">
              <a:buAutoNum type="arabicPeriod"/>
            </a:pP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I.E. imparte la enseñanza en lengua extranjera en algunas áreas 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curriculares.</a:t>
            </a:r>
          </a:p>
          <a:p>
            <a:pPr marL="342900" indent="-342900">
              <a:buAutoNum type="arabicPeriod"/>
            </a:pP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I.E. no imparte la enseñanza en ninguna lengua extranjera.</a:t>
            </a:r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01235" y="1271825"/>
            <a:ext cx="71556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ENSEÑANZA EN LENGUA EXTRANJERA – CÉDULAS 1A, 3AP,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22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60865" y="537667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279153" y="6224016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860041" y="1302359"/>
            <a:ext cx="4821936" cy="3420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4423826" y="1258483"/>
            <a:ext cx="3936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SECCIONES – CÉDULAS 3AP Y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50" y="3330125"/>
            <a:ext cx="5647708" cy="228363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255559" y="5819553"/>
            <a:ext cx="5970327" cy="8180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260865" y="2014414"/>
            <a:ext cx="4147362" cy="10664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07210" y="2003620"/>
            <a:ext cx="4429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I.E. tiene turno corrido hasta las 12:30 pm o pasada esta hora,</a:t>
            </a:r>
          </a:p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registre las secciones en el turno “Mañana” </a:t>
            </a:r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(Por </a:t>
            </a:r>
            <a:r>
              <a:rPr lang="es-PE" sz="1600" dirty="0" err="1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ejm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JEC, COAR, etc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.)</a:t>
            </a: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869356" y="2052796"/>
            <a:ext cx="6017080" cy="9788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7328848" y="3480843"/>
            <a:ext cx="3930555" cy="16565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/>
          <p:cNvSpPr/>
          <p:nvPr/>
        </p:nvSpPr>
        <p:spPr>
          <a:xfrm>
            <a:off x="2078137" y="5820709"/>
            <a:ext cx="834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la I.E. tiene secciones en el turno “Mañana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otras en el turno</a:t>
            </a:r>
          </a:p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”Tarde”, con estudiantes diferentes en cada turno, registre el número</a:t>
            </a:r>
          </a:p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secciones que correspondan en cada turno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869356" y="2098681"/>
            <a:ext cx="6017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la I.E. tiene sólo secciones que inician labores pasado el mediodía</a:t>
            </a:r>
          </a:p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(12:00 pm) registre las secciones en el turno “Tarde”.</a:t>
            </a:r>
            <a:endParaRPr lang="es-PE" sz="1600" b="1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462718" y="3544105"/>
            <a:ext cx="3678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I.E. tiene turno discontinuo, y los estudiantes que asisten en la</a:t>
            </a:r>
          </a:p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mañana, hacen una pausa retornando a sus domicilios, y luego vuelven</a:t>
            </a:r>
          </a:p>
          <a:p>
            <a:pPr algn="ctr"/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la I.E. por la tarde, registre las secciones en el turno “Mañana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”.</a:t>
            </a: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300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78498" y="1793045"/>
            <a:ext cx="94811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Sección Docente, Administrativo</a:t>
            </a:r>
          </a:p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Auxiliares de Educación</a:t>
            </a:r>
            <a:endParaRPr lang="es-ES" sz="6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71" y="3442868"/>
            <a:ext cx="2594893" cy="18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454401" y="538886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863345" y="615086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9" y="2162016"/>
            <a:ext cx="9961934" cy="2444818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Nube 7"/>
          <p:cNvSpPr/>
          <p:nvPr/>
        </p:nvSpPr>
        <p:spPr>
          <a:xfrm>
            <a:off x="7419821" y="5013691"/>
            <a:ext cx="3153589" cy="1516013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9" name="Rectángulo 8"/>
          <p:cNvSpPr/>
          <p:nvPr/>
        </p:nvSpPr>
        <p:spPr>
          <a:xfrm>
            <a:off x="7800453" y="5357499"/>
            <a:ext cx="2468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ha diferenciado algunas preguntas exclusivamente para la </a:t>
            </a:r>
            <a:r>
              <a:rPr lang="es-PE" sz="1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Gestión Pública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481072" y="1411552"/>
            <a:ext cx="7540752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3113574" y="1373006"/>
            <a:ext cx="61436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DOCENTE, AUXILIARES Y ADMINISTRATIVOS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12510" y="4923145"/>
            <a:ext cx="3653378" cy="13739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1486119" y="4948699"/>
            <a:ext cx="3678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información de docentes se capta nominalmente (por persona); estos se pasan a tabular y se muestra un consolidado por servicio educativo.</a:t>
            </a:r>
          </a:p>
          <a:p>
            <a:pPr algn="just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se muestra información individual </a:t>
            </a:r>
            <a:endParaRPr lang="es-PE" sz="16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Imagen 13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2" y="4977880"/>
            <a:ext cx="664540" cy="57694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469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454401" y="538886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47" y="2682607"/>
            <a:ext cx="3817595" cy="231611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ube 6"/>
          <p:cNvSpPr/>
          <p:nvPr/>
        </p:nvSpPr>
        <p:spPr>
          <a:xfrm>
            <a:off x="5982825" y="2922422"/>
            <a:ext cx="2842693" cy="1644029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8" name="Rectángulo 7"/>
          <p:cNvSpPr/>
          <p:nvPr/>
        </p:nvSpPr>
        <p:spPr>
          <a:xfrm>
            <a:off x="6144001" y="3119926"/>
            <a:ext cx="2468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ha incluido preguntas sobre el conocimiento de Inglés, tanto para la Gestión </a:t>
            </a:r>
            <a:r>
              <a:rPr lang="es-PE" sz="1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Pública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 </a:t>
            </a:r>
            <a:r>
              <a:rPr lang="es-PE" sz="1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Privada.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481072" y="1411552"/>
            <a:ext cx="7540752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3113574" y="1373006"/>
            <a:ext cx="61436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DOCENTE, AUXILIARES Y ADMINISTRATIVOS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305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175009" y="502310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527392" y="6171603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13999" y="2776131"/>
            <a:ext cx="1987296" cy="5242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700066" y="2743878"/>
            <a:ext cx="185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Tiempo de servicio</a:t>
            </a:r>
          </a:p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(En años)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23727" y="4995075"/>
            <a:ext cx="1987296" cy="524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809794" y="4962822"/>
            <a:ext cx="185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Años de experiencia laboral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112209" y="2978368"/>
            <a:ext cx="3502371" cy="4152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7210469" y="2970499"/>
            <a:ext cx="2367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Modalidad de Contrato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688839" y="2790523"/>
            <a:ext cx="2859024" cy="17909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2754418" y="2835318"/>
            <a:ext cx="2797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Tiempo </a:t>
            </a:r>
            <a:r>
              <a:rPr lang="es-PE" sz="16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servicio expresado</a:t>
            </a:r>
          </a:p>
          <a:p>
            <a:r>
              <a:rPr lang="es-PE" sz="16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años calendarios cumplidos. </a:t>
            </a:r>
            <a:endParaRPr lang="es-PE" sz="1600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s-PE" sz="16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Asociado al nombramiento en la Carrera Pública Magisterial</a:t>
            </a:r>
            <a:r>
              <a:rPr lang="es-PE" sz="1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PE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(CPM) o Ley del profesorado. Registra sólo el personal </a:t>
            </a:r>
            <a:r>
              <a:rPr lang="es-PE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Nombrado</a:t>
            </a:r>
            <a:r>
              <a:rPr lang="es-PE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857327" y="4958499"/>
            <a:ext cx="2859024" cy="14328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2858050" y="4975014"/>
            <a:ext cx="2937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 smtClean="0"/>
              <a:t>Total </a:t>
            </a:r>
            <a:r>
              <a:rPr lang="es-PE" sz="1600" dirty="0"/>
              <a:t>de años que tiene como</a:t>
            </a:r>
          </a:p>
          <a:p>
            <a:r>
              <a:rPr lang="es-PE" sz="1600" dirty="0"/>
              <a:t>experiencia en el Tipo de Personal que </a:t>
            </a:r>
            <a:r>
              <a:rPr lang="es-PE" sz="1600" dirty="0" smtClean="0"/>
              <a:t>se está registrando,</a:t>
            </a:r>
          </a:p>
          <a:p>
            <a:r>
              <a:rPr lang="es-PE" sz="1600" dirty="0" smtClean="0"/>
              <a:t>Docente, auxiliar de educación o personal administrativo.</a:t>
            </a:r>
          </a:p>
          <a:p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25311" y="2460773"/>
            <a:ext cx="909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G. Pública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315641" y="4567933"/>
            <a:ext cx="1435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Todas las cédulas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00511" y="4684179"/>
            <a:ext cx="1615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G. Pública y Privada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521531" y="6423298"/>
            <a:ext cx="1435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Todas las cédulas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679138" y="2691856"/>
            <a:ext cx="909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G. Pública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084495" y="3764249"/>
            <a:ext cx="3529584" cy="18714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/>
        </p:nvSpPr>
        <p:spPr>
          <a:xfrm>
            <a:off x="7117897" y="3811810"/>
            <a:ext cx="3877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/>
              <a:t>A plazo fijo Decreto Ley </a:t>
            </a:r>
            <a:r>
              <a:rPr lang="es-PE" sz="1600" dirty="0" smtClean="0"/>
              <a:t>728.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/>
              <a:t>Locación de </a:t>
            </a:r>
            <a:r>
              <a:rPr lang="es-PE" sz="1600" dirty="0" smtClean="0"/>
              <a:t>Servicios/Honorarios.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/>
              <a:t>Contrato Administrativo de Servicios (CAS</a:t>
            </a:r>
            <a:r>
              <a:rPr lang="es-PE" sz="1600" dirty="0" smtClean="0"/>
              <a:t>).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/>
              <a:t>Contrato Ley </a:t>
            </a:r>
            <a:r>
              <a:rPr lang="es-PE" sz="1600" dirty="0" smtClean="0"/>
              <a:t>276.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/>
              <a:t>Contrato Ley </a:t>
            </a:r>
            <a:r>
              <a:rPr lang="es-PE" sz="1600" dirty="0" smtClean="0"/>
              <a:t>30328.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/>
              <a:t>Otra </a:t>
            </a:r>
            <a:r>
              <a:rPr lang="es-PE" sz="1600" dirty="0" smtClean="0"/>
              <a:t>modalidad.</a:t>
            </a:r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169583" y="5772661"/>
            <a:ext cx="1435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Todas las cédulas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336869" y="1423744"/>
            <a:ext cx="3805646" cy="3224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4331176" y="1394625"/>
            <a:ext cx="38512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ACLARANDO NUEVOS CONCEPTOS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176272" y="1852097"/>
            <a:ext cx="7540752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27"/>
          <p:cNvSpPr/>
          <p:nvPr/>
        </p:nvSpPr>
        <p:spPr>
          <a:xfrm>
            <a:off x="2808774" y="1813551"/>
            <a:ext cx="61436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DOCENTE, AUXILIARES Y ADMINISTRATIVOS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04853" y="5906355"/>
            <a:ext cx="28174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Casos prácticos en la </a:t>
            </a:r>
          </a:p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siguiente diapositiva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370082" y="2481197"/>
            <a:ext cx="1633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Personal Nombrado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887092" y="3482009"/>
            <a:ext cx="1674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Personal Contratado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411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536819" y="5973640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2026763" y="1433173"/>
            <a:ext cx="8361576" cy="3767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1955621" y="1404052"/>
            <a:ext cx="84232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CASOS PRÁCTICOS TIEMPO DE SERVICIO Y AÑOS DE EXPERIENCIA Y LABORAL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2753" y="2967292"/>
            <a:ext cx="53243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PE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EJEMPLO 1:</a:t>
            </a:r>
          </a:p>
          <a:p>
            <a:r>
              <a:rPr lang="es-PE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Una persona inicia su carrera en la docencia en el año 2000; en el año 2010 es nombrado en la CPM en una IE pública.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7145740" y="3124402"/>
            <a:ext cx="3706084" cy="478948"/>
            <a:chOff x="7145740" y="3124402"/>
            <a:chExt cx="3706084" cy="478948"/>
          </a:xfrm>
        </p:grpSpPr>
        <p:sp>
          <p:nvSpPr>
            <p:cNvPr id="10" name="Rectángulo 9"/>
            <p:cNvSpPr/>
            <p:nvPr/>
          </p:nvSpPr>
          <p:spPr>
            <a:xfrm>
              <a:off x="7145740" y="3141685"/>
              <a:ext cx="1253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24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 años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9598280" y="3124402"/>
              <a:ext cx="1253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24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17 años</a:t>
              </a: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946044" y="4071799"/>
            <a:ext cx="532435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PE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EJEMPLO 2:</a:t>
            </a:r>
          </a:p>
          <a:p>
            <a:r>
              <a:rPr lang="es-PE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Una persona ejerce la docencia en una IE privada en los años 1990 a 1995, en el año 2013 es nombrado en la CPM en una IE pública.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7177162" y="4217911"/>
            <a:ext cx="3797210" cy="529224"/>
            <a:chOff x="7177162" y="4217911"/>
            <a:chExt cx="3797210" cy="529224"/>
          </a:xfrm>
        </p:grpSpPr>
        <p:sp>
          <p:nvSpPr>
            <p:cNvPr id="14" name="Rectángulo 13"/>
            <p:cNvSpPr/>
            <p:nvPr/>
          </p:nvSpPr>
          <p:spPr>
            <a:xfrm>
              <a:off x="9720828" y="4217911"/>
              <a:ext cx="1253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24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 años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7177162" y="4285470"/>
              <a:ext cx="1253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24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 años</a:t>
              </a: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966468" y="5364842"/>
            <a:ext cx="53243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PE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EJEMPLO 3:</a:t>
            </a:r>
          </a:p>
          <a:p>
            <a:r>
              <a:rPr lang="es-PE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Una persona es nombrado en una IE pública en el año 2015.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7088957" y="2007328"/>
            <a:ext cx="1132789" cy="1015663"/>
            <a:chOff x="7088957" y="2007328"/>
            <a:chExt cx="1132789" cy="1015663"/>
          </a:xfrm>
        </p:grpSpPr>
        <p:sp>
          <p:nvSpPr>
            <p:cNvPr id="18" name="Rectángulo 17"/>
            <p:cNvSpPr/>
            <p:nvPr/>
          </p:nvSpPr>
          <p:spPr>
            <a:xfrm>
              <a:off x="7101748" y="2007328"/>
              <a:ext cx="1108999" cy="10156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5875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PE" sz="12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G. Pública</a:t>
              </a:r>
            </a:p>
            <a:p>
              <a:pPr algn="ctr"/>
              <a:r>
                <a:rPr lang="es-PE" sz="12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312.</a:t>
              </a:r>
            </a:p>
            <a:p>
              <a:pPr algn="ctr"/>
              <a:r>
                <a:rPr lang="es-PE" sz="12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Tiempo de</a:t>
              </a:r>
            </a:p>
            <a:p>
              <a:pPr algn="ctr"/>
              <a:r>
                <a:rPr lang="es-PE" sz="12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Servicio</a:t>
              </a:r>
            </a:p>
            <a:p>
              <a:pPr algn="ctr"/>
              <a:r>
                <a:rPr lang="es-PE" sz="12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(en años)</a:t>
              </a:r>
              <a:endParaRPr lang="es-PE" sz="12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9" name="Conector recto 18"/>
            <p:cNvCxnSpPr/>
            <p:nvPr/>
          </p:nvCxnSpPr>
          <p:spPr>
            <a:xfrm>
              <a:off x="7088957" y="2253006"/>
              <a:ext cx="1131216" cy="0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7090530" y="2424260"/>
              <a:ext cx="1131216" cy="0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9560351" y="1999472"/>
            <a:ext cx="1132789" cy="1015663"/>
            <a:chOff x="9560351" y="1999472"/>
            <a:chExt cx="1132789" cy="1015663"/>
          </a:xfrm>
        </p:grpSpPr>
        <p:sp>
          <p:nvSpPr>
            <p:cNvPr id="22" name="Rectángulo 21"/>
            <p:cNvSpPr/>
            <p:nvPr/>
          </p:nvSpPr>
          <p:spPr>
            <a:xfrm>
              <a:off x="9563715" y="1999472"/>
              <a:ext cx="1108999" cy="10156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s-PE" sz="1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s-PE" sz="1200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313.</a:t>
              </a:r>
            </a:p>
            <a:p>
              <a:pPr algn="ctr"/>
              <a:r>
                <a:rPr lang="es-PE" sz="1200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Años de </a:t>
              </a:r>
            </a:p>
            <a:p>
              <a:pPr algn="ctr"/>
              <a:r>
                <a:rPr lang="es-PE" sz="1200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Experiencia</a:t>
              </a:r>
            </a:p>
            <a:p>
              <a:pPr algn="ctr"/>
              <a:r>
                <a:rPr lang="es-PE" sz="1200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Laboral</a:t>
              </a:r>
              <a:endParaRPr lang="es-PE" sz="1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>
              <a:off x="9560351" y="2245150"/>
              <a:ext cx="1131216" cy="0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9561924" y="2416404"/>
              <a:ext cx="1131216" cy="0"/>
            </a:xfrm>
            <a:prstGeom prst="line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uadroTexto 24"/>
          <p:cNvSpPr txBox="1"/>
          <p:nvPr/>
        </p:nvSpPr>
        <p:spPr>
          <a:xfrm>
            <a:off x="8239027" y="2196445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?</a:t>
            </a:r>
            <a:endParaRPr lang="es-PE" sz="36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616153" y="216030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?</a:t>
            </a:r>
            <a:endParaRPr lang="es-PE" sz="3600" dirty="0"/>
          </a:p>
        </p:txBody>
      </p:sp>
      <p:grpSp>
        <p:nvGrpSpPr>
          <p:cNvPr id="27" name="Grupo 26"/>
          <p:cNvGrpSpPr/>
          <p:nvPr/>
        </p:nvGrpSpPr>
        <p:grpSpPr>
          <a:xfrm>
            <a:off x="3191023" y="5372695"/>
            <a:ext cx="7835197" cy="1338922"/>
            <a:chOff x="3191023" y="5372695"/>
            <a:chExt cx="7835197" cy="1338922"/>
          </a:xfrm>
        </p:grpSpPr>
        <p:grpSp>
          <p:nvGrpSpPr>
            <p:cNvPr id="28" name="Grupo 27"/>
            <p:cNvGrpSpPr/>
            <p:nvPr/>
          </p:nvGrpSpPr>
          <p:grpSpPr>
            <a:xfrm>
              <a:off x="3679816" y="5372695"/>
              <a:ext cx="7346404" cy="1338922"/>
              <a:chOff x="3679816" y="5372695"/>
              <a:chExt cx="7346404" cy="1338922"/>
            </a:xfrm>
          </p:grpSpPr>
          <p:grpSp>
            <p:nvGrpSpPr>
              <p:cNvPr id="30" name="Grupo 29"/>
              <p:cNvGrpSpPr/>
              <p:nvPr/>
            </p:nvGrpSpPr>
            <p:grpSpPr>
              <a:xfrm>
                <a:off x="7225867" y="5372695"/>
                <a:ext cx="3800353" cy="478948"/>
                <a:chOff x="7225867" y="5372695"/>
                <a:chExt cx="3800353" cy="478948"/>
              </a:xfrm>
            </p:grpSpPr>
            <p:sp>
              <p:nvSpPr>
                <p:cNvPr id="32" name="Rectángulo 31"/>
                <p:cNvSpPr/>
                <p:nvPr/>
              </p:nvSpPr>
              <p:spPr>
                <a:xfrm>
                  <a:off x="7225867" y="5389978"/>
                  <a:ext cx="125354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PE" sz="24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2 años</a:t>
                  </a:r>
                </a:p>
              </p:txBody>
            </p:sp>
            <p:sp>
              <p:nvSpPr>
                <p:cNvPr id="33" name="Rectángulo 32"/>
                <p:cNvSpPr/>
                <p:nvPr/>
              </p:nvSpPr>
              <p:spPr>
                <a:xfrm>
                  <a:off x="9772676" y="5372695"/>
                  <a:ext cx="125354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PE" sz="24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2 años</a:t>
                  </a:r>
                </a:p>
              </p:txBody>
            </p:sp>
          </p:grpSp>
          <p:sp>
            <p:nvSpPr>
              <p:cNvPr id="31" name="Rectángulo 30"/>
              <p:cNvSpPr/>
              <p:nvPr/>
            </p:nvSpPr>
            <p:spPr>
              <a:xfrm>
                <a:off x="3679816" y="6126842"/>
                <a:ext cx="5324352" cy="58477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PE" sz="1600" b="1" dirty="0" smtClean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SE DEDUCE QUE EL TIEMPO DE SERVICIO ES IGUAL O MENOR A LA EXPERIENCIA LABORAL.</a:t>
                </a:r>
                <a:endParaRPr lang="es-PE" sz="1600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9" name="Imagen 28" descr="Recorte de pantall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023" y="6208034"/>
              <a:ext cx="485431" cy="421443"/>
            </a:xfrm>
            <a:prstGeom prst="rect">
              <a:avLst/>
            </a:prstGeom>
          </p:spPr>
        </p:pic>
      </p:grpSp>
      <p:sp>
        <p:nvSpPr>
          <p:cNvPr id="34" name="Rectángulo 33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2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69652559"/>
              </p:ext>
            </p:extLst>
          </p:nvPr>
        </p:nvGraphicFramePr>
        <p:xfrm>
          <a:off x="2524022" y="1461540"/>
          <a:ext cx="7445888" cy="48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/>
          <p:cNvSpPr/>
          <p:nvPr/>
        </p:nvSpPr>
        <p:spPr>
          <a:xfrm>
            <a:off x="4537521" y="370603"/>
            <a:ext cx="2510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Importancia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64333" y="1852354"/>
            <a:ext cx="304800" cy="3048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2056510" y="3071554"/>
            <a:ext cx="304800" cy="3048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2054719" y="4304610"/>
            <a:ext cx="304800" cy="3048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2054719" y="5590459"/>
            <a:ext cx="304800" cy="3048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45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553217" y="666902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7499023" y="2839919"/>
            <a:ext cx="1987296" cy="5242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7572898" y="2917394"/>
            <a:ext cx="1852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Docente Fortaleza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6784" y="2328672"/>
            <a:ext cx="1987296" cy="5120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226275" y="2381763"/>
            <a:ext cx="1852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Docente tutor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88976" y="4114800"/>
            <a:ext cx="1987296" cy="5913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262851" y="4119123"/>
            <a:ext cx="185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Coordinador de Tutoría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505119" y="3467807"/>
            <a:ext cx="3621024" cy="25481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7542418" y="3484322"/>
            <a:ext cx="3583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Son docentes nombrados y elegidos por su experiencia y buenas prácticas </a:t>
            </a:r>
            <a:r>
              <a:rPr lang="es-PE" sz="1600" dirty="0" smtClean="0"/>
              <a:t>pedagógicas. Sus funciones 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Desarrollo </a:t>
            </a:r>
            <a:r>
              <a:rPr lang="es-PE" sz="1600" dirty="0"/>
              <a:t>de sesiones de refuerzo </a:t>
            </a:r>
            <a:r>
              <a:rPr lang="es-PE" sz="1600" dirty="0" smtClean="0"/>
              <a:t>escolar.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Implementación </a:t>
            </a:r>
            <a:r>
              <a:rPr lang="es-PE" sz="1600" dirty="0"/>
              <a:t>de grupos de cambio de </a:t>
            </a:r>
            <a:r>
              <a:rPr lang="es-PE" sz="1600" dirty="0" smtClean="0"/>
              <a:t>experiencia entre </a:t>
            </a:r>
            <a:r>
              <a:rPr lang="es-PE" sz="1600" dirty="0"/>
              <a:t>los docentes para difundir las más innovadoras prácticas de </a:t>
            </a:r>
            <a:r>
              <a:rPr lang="es-PE" sz="1600" dirty="0" smtClean="0"/>
              <a:t>enseñanza.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Organizar </a:t>
            </a:r>
            <a:r>
              <a:rPr lang="es-PE" sz="1600" dirty="0"/>
              <a:t>a los padres de familia.</a:t>
            </a:r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292096" y="4120896"/>
            <a:ext cx="4376928" cy="24140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2292819" y="4137411"/>
            <a:ext cx="42786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Es un docente dentro del área curricular, se diferencia en:</a:t>
            </a:r>
          </a:p>
          <a:p>
            <a:r>
              <a:rPr lang="es-PE" sz="1600" b="1" dirty="0"/>
              <a:t>JEC</a:t>
            </a:r>
            <a:r>
              <a:rPr lang="es-PE" sz="1600" dirty="0"/>
              <a:t>: Docente que se dedica 18 horas pedagógicas para coordinar, planificar, monitorear acciones con los docentes tutores de la I.E.</a:t>
            </a:r>
          </a:p>
          <a:p>
            <a:r>
              <a:rPr lang="es-PE" sz="1600" b="1" dirty="0"/>
              <a:t>JER</a:t>
            </a:r>
            <a:r>
              <a:rPr lang="es-PE" sz="1600" dirty="0"/>
              <a:t>: Docente que se dedica a coordinar, planificar, monitorear acciones con los docentes tutores de la I.E. en un horario flexible y coordinado.</a:t>
            </a:r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267712" y="2346960"/>
            <a:ext cx="4450080" cy="1213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2305011" y="2363475"/>
            <a:ext cx="4327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Es un docente dentro del área curricular, que se le asigna una sección/aula una vez a la semana, puede tener como máximo 2 aulas, según norma técnica</a:t>
            </a:r>
            <a:r>
              <a:rPr lang="es-PE" sz="1600" b="1" dirty="0"/>
              <a:t>.</a:t>
            </a:r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096431" y="2547311"/>
            <a:ext cx="909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G. Pública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529247" y="6052511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Cédula 1A y 3AP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55904" y="2060448"/>
            <a:ext cx="909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G. Pública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80288" y="3840480"/>
            <a:ext cx="909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G. Pública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761232" y="3590544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Cédula 3AP y 3AS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755136" y="655022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0000"/>
                </a:solidFill>
              </a:rPr>
              <a:t>Cédula 3AS</a:t>
            </a:r>
            <a:endParaRPr lang="es-PE" sz="1400" dirty="0">
              <a:solidFill>
                <a:srgbClr val="FF0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336869" y="1367182"/>
            <a:ext cx="3805646" cy="3224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4331176" y="1338063"/>
            <a:ext cx="38512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ACLARANDO NUEVOS CONCEPTOS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176272" y="1795535"/>
            <a:ext cx="7540752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27"/>
          <p:cNvSpPr/>
          <p:nvPr/>
        </p:nvSpPr>
        <p:spPr>
          <a:xfrm>
            <a:off x="2808774" y="1756989"/>
            <a:ext cx="61436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DOCENTE, AUXILIARES Y ADMINISTRATIVOS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023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53310" y="1793045"/>
            <a:ext cx="7131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Sección Educación Física</a:t>
            </a:r>
          </a:p>
          <a:p>
            <a:pPr algn="ctr"/>
            <a:r>
              <a:rPr lang="es-ES" sz="54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Deporte</a:t>
            </a:r>
            <a:endParaRPr lang="es-ES" sz="6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71" y="3442868"/>
            <a:ext cx="2594893" cy="18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317547" y="5896027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1692239" y="1411552"/>
            <a:ext cx="8296656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1832447" y="1373006"/>
            <a:ext cx="8217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SECCIÓN NUEVA </a:t>
            </a:r>
            <a:r>
              <a:rPr lang="es-ES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“EDUCACIÓN FÍSICA Y DEPORTE”</a:t>
            </a:r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Cédulas 3AP y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6103" y="1971586"/>
            <a:ext cx="10603771" cy="145034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765680" y="2006953"/>
            <a:ext cx="105653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Currículo Nacional de la Educación Básica  establece el desarrollo de habilidades de los alumnos; reconociendo la importancia de la actividad física y el deporte en la mejora de los aprendizajes, los cuales promueven valores como el respeto, solidaridad, integridad, entre otros, desarrolla habilidades como la concentración, liderazgo, disciplina y trabajo en equipo.</a:t>
            </a:r>
          </a:p>
          <a:p>
            <a:pPr algn="just"/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66527" y="3641702"/>
            <a:ext cx="10630483" cy="8077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852092" y="3705350"/>
            <a:ext cx="10658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 no contar con información que brinde un diagnóstico de la realidad de la Educación Física y Deporte en las Instituciones Educativas.</a:t>
            </a:r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30461" y="4708467"/>
            <a:ext cx="8425552" cy="14283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2234157" y="4724981"/>
            <a:ext cx="809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decide incluir la sección EDUCACIÓN FÍSICA Y DEPORTE en el Censo Educativo 2017. </a:t>
            </a:r>
          </a:p>
          <a:p>
            <a:pPr algn="ctr"/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Dirigido a los servicios educativos de Primaria y Secundaria de las gestiones públicas y privadas a nivel nacional.</a:t>
            </a:r>
          </a:p>
          <a:p>
            <a:pPr algn="just"/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1" y="4794013"/>
            <a:ext cx="485431" cy="42144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006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553217" y="666902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11" y="1945703"/>
            <a:ext cx="6363310" cy="472276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2078736" y="1411552"/>
            <a:ext cx="8296656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2218944" y="1373006"/>
            <a:ext cx="8217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SECCIÓN NUEVA </a:t>
            </a:r>
            <a:r>
              <a:rPr lang="es-ES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“EDUCACIÓN FÍSICA Y DEPORTE”</a:t>
            </a:r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Cédulas 3AP y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3317" y="2700556"/>
            <a:ext cx="4376928" cy="15697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372893" y="2745351"/>
            <a:ext cx="42786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esta pregunta informará la cantidad de alumnos que representan a la selección de la IE o a un club deportivo en al menos un circuito de competencias, según TIPO DE DISCIPLINA (Atletismo, Futsal, Basquetbol, Voleibol, Fútbol, Etc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</a:p>
          <a:p>
            <a:pPr algn="just"/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8327" y="4945705"/>
            <a:ext cx="4376928" cy="11157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317903" y="4990501"/>
            <a:ext cx="4278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Preguntas referidas a los juegos deportivos escolares nacionales 2016 y olimpiadas nacionales 2016, en los cuales participó el servicio educativo.</a:t>
            </a:r>
          </a:p>
          <a:p>
            <a:pPr algn="just"/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692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553217" y="666902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42" y="1968681"/>
            <a:ext cx="5118052" cy="11380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20" y="3216200"/>
            <a:ext cx="6165951" cy="338714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2078736" y="1411552"/>
            <a:ext cx="8296656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2218944" y="1373006"/>
            <a:ext cx="8217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SECCIÓN NUEVA </a:t>
            </a:r>
            <a:r>
              <a:rPr lang="es-ES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“EDUCACIÓN FÍSICA Y DEPORTE”</a:t>
            </a:r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Cédulas 3AP y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36121" y="3181322"/>
            <a:ext cx="3473965" cy="16546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655698" y="3226118"/>
            <a:ext cx="34166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estas preguntas informará la cantidad de </a:t>
            </a:r>
            <a:r>
              <a:rPr lang="es-PE" sz="1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IMPLEMENTOS DEPORTIVOS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por estado de conservación (bueno, regular y malo) por tipo de materiales educativos con los cuales cuenta el Servicio Educativo.</a:t>
            </a:r>
          </a:p>
          <a:p>
            <a:pPr algn="just"/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344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553217" y="666902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35" y="1958731"/>
            <a:ext cx="5600125" cy="299976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37" y="5075985"/>
            <a:ext cx="5590094" cy="15887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2078736" y="1411552"/>
            <a:ext cx="8296656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2218944" y="1373006"/>
            <a:ext cx="8217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SECCIÓN NUEVA </a:t>
            </a:r>
            <a:r>
              <a:rPr lang="es-ES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“EDUCACIÓN FÍSICA Y DEPORTE”</a:t>
            </a:r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Cédulas 3AP y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94340" y="2719409"/>
            <a:ext cx="3473965" cy="11832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013917" y="2764205"/>
            <a:ext cx="3416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Estas preguntas están dirigidas a docentes de Educación Física y técnicos deportivos con los que cuenta el servicio educativo</a:t>
            </a:r>
          </a:p>
          <a:p>
            <a:pPr algn="just"/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58204" y="5332206"/>
            <a:ext cx="3473965" cy="10968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77781" y="5377001"/>
            <a:ext cx="3416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esta pregunta  registrará si cuenta con espacios utilizados para la práctica de la Educación Física  ubicados fuera del local escolar </a:t>
            </a:r>
          </a:p>
          <a:p>
            <a:pPr algn="just"/>
            <a:endParaRPr lang="es-PE" sz="16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279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77701" y="1270530"/>
            <a:ext cx="2430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Cédulas</a:t>
            </a:r>
            <a:endParaRPr lang="es-ES" sz="6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71" y="3442868"/>
            <a:ext cx="2594893" cy="18787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63405" y="2193860"/>
            <a:ext cx="80590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8AI: EBE Inicial </a:t>
            </a:r>
            <a:r>
              <a:rPr lang="es-ES" sz="32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(Escolarizada y No Escolarizada)</a:t>
            </a:r>
          </a:p>
          <a:p>
            <a:r>
              <a:rPr lang="es-ES" sz="32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8AP: EBE Primaria</a:t>
            </a:r>
            <a:endParaRPr lang="es-ES" sz="4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553217" y="666902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1984466" y="1449260"/>
            <a:ext cx="8296656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1954989" y="1401287"/>
            <a:ext cx="84144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NUEVAS DESCRIPCIONES </a:t>
            </a:r>
            <a:r>
              <a:rPr lang="es-ES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TIPO DE DEFICIENCIA</a:t>
            </a:r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LA SECCIÓN MATRÍCULA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2" y="2281077"/>
            <a:ext cx="3430766" cy="265856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01" y="2298749"/>
            <a:ext cx="2795893" cy="19970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57" y="2242077"/>
            <a:ext cx="3265057" cy="30165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4935431" y="1836492"/>
            <a:ext cx="21629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 8AI – 8AP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37277" y="5562841"/>
            <a:ext cx="8034244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** Discapacidad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relación a la conducta o comunicación en 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Certificado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Discapacidad; o se pueda identificar funcionamiento intelectual como retraso moderado, severo o profundo asociadas a ellas 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un </a:t>
            </a:r>
            <a:r>
              <a:rPr lang="es-PE" sz="16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certificado o informe médico de profesional o institución acreditada o informe </a:t>
            </a:r>
            <a:r>
              <a:rPr lang="es-PE" sz="16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psicopedagógico.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109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1136053" y="1411552"/>
            <a:ext cx="9959295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1078296" y="1382434"/>
            <a:ext cx="99887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NUEVAS DESCRIPCIONES </a:t>
            </a:r>
            <a:r>
              <a:rPr lang="es-ES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TIPO DE DOCUMENTO DE EVIDENCIA</a:t>
            </a:r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LA SECCIÓN MATRÍCULA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54285" y="1770503"/>
            <a:ext cx="21629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 8AI – 8AP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15403" y="2921052"/>
            <a:ext cx="3543096" cy="18771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1452702" y="2937567"/>
            <a:ext cx="35837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 smtClean="0">
                <a:solidFill>
                  <a:schemeClr val="accent1">
                    <a:lumMod val="50000"/>
                  </a:schemeClr>
                </a:solidFill>
              </a:rPr>
              <a:t>TIPO DE DOCUMENTO DE EVIDENCIA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Certificado de Discapacidad.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Informe o Certificado Médico de profesional o Institución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Informe psicopedagógico.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Declaración Jurada Padre/Madre/Tutor.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 smtClean="0"/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37" y="2513363"/>
            <a:ext cx="4286848" cy="29436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905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1136053" y="1411552"/>
            <a:ext cx="10034710" cy="634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1012309" y="1382434"/>
            <a:ext cx="103281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NUEVAS DESCRIPCIONES </a:t>
            </a:r>
            <a:r>
              <a:rPr lang="es-ES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PUNTUACIÓN DE LA LIMITACIÓN DE CERTIFICADO DE DISCAPACIDAD</a:t>
            </a:r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LA SECCIÓN MATRÍCULA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020273" y="2147575"/>
            <a:ext cx="21629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 8AI – 8AP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60" y="2709449"/>
            <a:ext cx="7516274" cy="240063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284186" y="2741939"/>
            <a:ext cx="3543096" cy="23673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321485" y="2758454"/>
            <a:ext cx="3583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 smtClean="0">
                <a:solidFill>
                  <a:schemeClr val="accent1">
                    <a:lumMod val="50000"/>
                  </a:schemeClr>
                </a:solidFill>
              </a:rPr>
              <a:t>PUNTUACIÓN DE LA LIMITACIÓN DE CERTIFICADO DE DISCAPACIDAD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De la Conducta.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De la Comunicación.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Del Cuidado Personal (CP).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De la Locomoción (LO).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De la Disposición Corporal (DC).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De la Destreza (DE).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De Situación (SI)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 smtClean="0"/>
          </a:p>
        </p:txBody>
      </p:sp>
      <p:sp>
        <p:nvSpPr>
          <p:cNvPr id="12" name="Rectángulo 11"/>
          <p:cNvSpPr/>
          <p:nvPr/>
        </p:nvSpPr>
        <p:spPr>
          <a:xfrm>
            <a:off x="2958126" y="135518"/>
            <a:ext cx="6625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Cambios en los formatos censales</a:t>
            </a:r>
          </a:p>
          <a:p>
            <a:pPr algn="ctr"/>
            <a:r>
              <a:rPr lang="es-ES" sz="36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Respecto al año anterior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31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67513" y="516518"/>
            <a:ext cx="4109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Actores para el éxito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7951090"/>
              </p:ext>
            </p:extLst>
          </p:nvPr>
        </p:nvGraphicFramePr>
        <p:xfrm>
          <a:off x="1086356" y="1947610"/>
          <a:ext cx="9776438" cy="44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4"/>
          <p:cNvSpPr/>
          <p:nvPr/>
        </p:nvSpPr>
        <p:spPr>
          <a:xfrm>
            <a:off x="702986" y="6097463"/>
            <a:ext cx="10515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 (estandarizado y especializado) donde la participación de cada </a:t>
            </a:r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actor</a:t>
            </a:r>
          </a:p>
          <a:p>
            <a:pPr algn="ctr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PE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determina la calidad y oportunidad de la </a:t>
            </a:r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57" y="1225508"/>
            <a:ext cx="1812471" cy="16819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90" y="1216431"/>
            <a:ext cx="2231611" cy="16774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7869" y="1109059"/>
            <a:ext cx="1391668" cy="1739585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90" y="6226887"/>
            <a:ext cx="485431" cy="4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38836" y="1688542"/>
            <a:ext cx="5889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 de los</a:t>
            </a:r>
          </a:p>
          <a:p>
            <a:pPr algn="ctr"/>
            <a:r>
              <a:rPr lang="es-ES" sz="5400" b="1" cap="none" spc="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Formatos Censales</a:t>
            </a:r>
            <a:endParaRPr lang="es-ES" sz="6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71" y="3442868"/>
            <a:ext cx="2594893" cy="18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34078" y="245246"/>
            <a:ext cx="5902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 de los Formatos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3407664" y="997024"/>
            <a:ext cx="6492240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4" y="3458829"/>
            <a:ext cx="5774383" cy="30523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0" y="1606693"/>
            <a:ext cx="5762790" cy="1730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1294407" y="2471804"/>
            <a:ext cx="5191233" cy="686175"/>
          </a:xfrm>
          <a:prstGeom prst="rect">
            <a:avLst/>
          </a:prstGeom>
          <a:noFill/>
          <a:ln w="38100" cap="rnd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3284658" y="3934656"/>
            <a:ext cx="3229264" cy="571355"/>
          </a:xfrm>
          <a:prstGeom prst="rect">
            <a:avLst/>
          </a:prstGeom>
          <a:noFill/>
          <a:ln w="38100" cap="rnd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6381946" y="3233394"/>
            <a:ext cx="3519" cy="60771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lamada rectangular redondeada 11"/>
          <p:cNvSpPr/>
          <p:nvPr/>
        </p:nvSpPr>
        <p:spPr>
          <a:xfrm>
            <a:off x="7110576" y="2850413"/>
            <a:ext cx="2203107" cy="835466"/>
          </a:xfrm>
          <a:prstGeom prst="wedgeRoundRectCallout">
            <a:avLst>
              <a:gd name="adj1" fmla="val -78803"/>
              <a:gd name="adj2" fmla="val 31558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7040719" y="2903956"/>
            <a:ext cx="222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u="sng" dirty="0" smtClean="0">
                <a:solidFill>
                  <a:srgbClr val="FF0000"/>
                </a:solidFill>
              </a:rPr>
              <a:t>1/2</a:t>
            </a:r>
            <a:r>
              <a:rPr lang="es-PE" sz="1400" dirty="0" smtClean="0">
                <a:solidFill>
                  <a:srgbClr val="FF0000"/>
                </a:solidFill>
              </a:rPr>
              <a:t>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Totales de alumnos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por edad y género de 3 a 6 y + 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deben ser iguales.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128444" y="946286"/>
            <a:ext cx="33946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MATRÍCULA – Cédulas 1A y 2A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615731" y="4453507"/>
            <a:ext cx="6796510" cy="2079268"/>
            <a:chOff x="2615731" y="4453507"/>
            <a:chExt cx="6796510" cy="2079268"/>
          </a:xfrm>
        </p:grpSpPr>
        <p:sp>
          <p:nvSpPr>
            <p:cNvPr id="16" name="Rectángulo 15"/>
            <p:cNvSpPr/>
            <p:nvPr/>
          </p:nvSpPr>
          <p:spPr>
            <a:xfrm>
              <a:off x="2615731" y="4453507"/>
              <a:ext cx="768492" cy="2079268"/>
            </a:xfrm>
            <a:prstGeom prst="rect">
              <a:avLst/>
            </a:prstGeom>
            <a:noFill/>
            <a:ln w="38100" cap="rnd" cmpd="sng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Llamada rectangular redondeada 16"/>
            <p:cNvSpPr/>
            <p:nvPr/>
          </p:nvSpPr>
          <p:spPr>
            <a:xfrm>
              <a:off x="7305399" y="5138740"/>
              <a:ext cx="2036564" cy="819000"/>
            </a:xfrm>
            <a:prstGeom prst="wedgeRoundRectCallout">
              <a:avLst>
                <a:gd name="adj1" fmla="val -71832"/>
                <a:gd name="adj2" fmla="val -25634"/>
                <a:gd name="adj3" fmla="val 16667"/>
              </a:avLst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371297" y="5220011"/>
              <a:ext cx="20409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1400" u="sng" dirty="0" smtClean="0">
                  <a:solidFill>
                    <a:srgbClr val="FF0000"/>
                  </a:solidFill>
                </a:rPr>
                <a:t>2/2</a:t>
              </a:r>
              <a:r>
                <a:rPr lang="es-PE" sz="1400" dirty="0" smtClean="0">
                  <a:solidFill>
                    <a:srgbClr val="FF0000"/>
                  </a:solidFill>
                </a:rPr>
                <a:t>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No debe registrar al 100%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de alumnos con algún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tipo de Discapacidad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" name="Conector recto de flecha 18"/>
            <p:cNvCxnSpPr>
              <a:endCxn id="17" idx="4"/>
            </p:cNvCxnSpPr>
            <p:nvPr/>
          </p:nvCxnSpPr>
          <p:spPr>
            <a:xfrm>
              <a:off x="3478490" y="5213023"/>
              <a:ext cx="3382286" cy="125275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18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553217" y="666902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407664" y="997024"/>
            <a:ext cx="6492240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5" y="1757522"/>
            <a:ext cx="5605818" cy="16832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42" y="3323979"/>
            <a:ext cx="5505254" cy="16068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" y="4856371"/>
            <a:ext cx="5687698" cy="14878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1127428" y="2578454"/>
            <a:ext cx="4688911" cy="588952"/>
          </a:xfrm>
          <a:prstGeom prst="rect">
            <a:avLst/>
          </a:prstGeom>
          <a:noFill/>
          <a:ln w="38100" cap="rnd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715678" y="3242821"/>
            <a:ext cx="9427" cy="227185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lamada rectangular redondeada 12"/>
          <p:cNvSpPr/>
          <p:nvPr/>
        </p:nvSpPr>
        <p:spPr>
          <a:xfrm>
            <a:off x="2394847" y="3867441"/>
            <a:ext cx="1884922" cy="751693"/>
          </a:xfrm>
          <a:prstGeom prst="wedgeRoundRectCallout">
            <a:avLst>
              <a:gd name="adj1" fmla="val -81147"/>
              <a:gd name="adj2" fmla="val -40232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2550164" y="390212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FF0000"/>
                </a:solidFill>
              </a:rPr>
              <a:t>1/3.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Totales de alumnos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por edad de 3 a 6 y + 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deben ser iguales.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128444" y="946286"/>
            <a:ext cx="33946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MATRÍCULA – Cédulas 1A y 2A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8114921" y="5706233"/>
            <a:ext cx="2273379" cy="873676"/>
            <a:chOff x="8114921" y="5706233"/>
            <a:chExt cx="2273379" cy="873676"/>
          </a:xfrm>
        </p:grpSpPr>
        <p:sp>
          <p:nvSpPr>
            <p:cNvPr id="17" name="Llamada rectangular redondeada 16"/>
            <p:cNvSpPr/>
            <p:nvPr/>
          </p:nvSpPr>
          <p:spPr>
            <a:xfrm>
              <a:off x="8134830" y="5706233"/>
              <a:ext cx="2140386" cy="873676"/>
            </a:xfrm>
            <a:prstGeom prst="wedgeRoundRectCallout">
              <a:avLst>
                <a:gd name="adj1" fmla="val 95505"/>
                <a:gd name="adj2" fmla="val -198017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8114921" y="5763360"/>
              <a:ext cx="2273379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FF0000"/>
                  </a:solidFill>
                </a:rPr>
                <a:t>3/3.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Sección MULTIEDAD, alumnos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de 2 o más grupos de edad que</a:t>
              </a:r>
            </a:p>
            <a:p>
              <a:pPr algn="ctr"/>
              <a:r>
                <a:rPr lang="es-PE" sz="1100" dirty="0">
                  <a:solidFill>
                    <a:schemeClr val="accent5">
                      <a:lumMod val="75000"/>
                    </a:schemeClr>
                  </a:solidFill>
                </a:rPr>
                <a:t>s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on atendidos en un espacio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físico (Aula)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1609768" y="5568322"/>
            <a:ext cx="1284263" cy="588952"/>
          </a:xfrm>
          <a:prstGeom prst="rect">
            <a:avLst/>
          </a:prstGeom>
          <a:noFill/>
          <a:ln w="38100" cap="rnd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0" name="Grupo 19"/>
          <p:cNvGrpSpPr/>
          <p:nvPr/>
        </p:nvGrpSpPr>
        <p:grpSpPr>
          <a:xfrm>
            <a:off x="5902750" y="2130080"/>
            <a:ext cx="5670726" cy="2256212"/>
            <a:chOff x="5902750" y="2130080"/>
            <a:chExt cx="5670726" cy="2256212"/>
          </a:xfrm>
        </p:grpSpPr>
        <p:sp>
          <p:nvSpPr>
            <p:cNvPr id="21" name="Rectángulo 20"/>
            <p:cNvSpPr/>
            <p:nvPr/>
          </p:nvSpPr>
          <p:spPr>
            <a:xfrm>
              <a:off x="8007675" y="3782788"/>
              <a:ext cx="3565801" cy="603504"/>
            </a:xfrm>
            <a:prstGeom prst="rect">
              <a:avLst/>
            </a:prstGeom>
            <a:noFill/>
            <a:ln w="38100" cap="rnd" cmpd="sng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Llamada rectangular redondeada 21"/>
            <p:cNvSpPr/>
            <p:nvPr/>
          </p:nvSpPr>
          <p:spPr>
            <a:xfrm>
              <a:off x="8010365" y="2130080"/>
              <a:ext cx="1850071" cy="895923"/>
            </a:xfrm>
            <a:prstGeom prst="wedgeRoundRectCallout">
              <a:avLst>
                <a:gd name="adj1" fmla="val -129576"/>
                <a:gd name="adj2" fmla="val 63179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955948" y="2215424"/>
              <a:ext cx="1827744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FF0000"/>
                  </a:solidFill>
                </a:rPr>
                <a:t>2/3</a:t>
              </a:r>
              <a:r>
                <a:rPr lang="es-PE" sz="1400" b="1" dirty="0" smtClean="0">
                  <a:solidFill>
                    <a:srgbClr val="FF0000"/>
                  </a:solidFill>
                </a:rPr>
                <a:t>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Debe guardar relación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Alumnos edad / sección.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Cantidad de alumnos por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sección.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>
              <a:off x="5902750" y="2801332"/>
              <a:ext cx="2015765" cy="1195633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ángulo 24"/>
          <p:cNvSpPr/>
          <p:nvPr/>
        </p:nvSpPr>
        <p:spPr>
          <a:xfrm>
            <a:off x="3734078" y="245246"/>
            <a:ext cx="5902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 de los Formatos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3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3407664" y="997024"/>
            <a:ext cx="6492240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5372901" y="946286"/>
            <a:ext cx="29057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MATRÍCULA – Cédula 3AP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7" y="1541533"/>
            <a:ext cx="5061996" cy="20086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52" y="1541287"/>
            <a:ext cx="5508451" cy="19769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73" y="4887638"/>
            <a:ext cx="5139316" cy="171112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1687446" y="2234222"/>
            <a:ext cx="3553857" cy="508978"/>
          </a:xfrm>
          <a:prstGeom prst="rect">
            <a:avLst/>
          </a:prstGeom>
          <a:noFill/>
          <a:ln w="25400" cap="rnd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7225767" y="1988014"/>
            <a:ext cx="4076971" cy="68919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5302344" y="2413262"/>
            <a:ext cx="1899734" cy="6347"/>
          </a:xfrm>
          <a:prstGeom prst="straightConnector1">
            <a:avLst/>
          </a:prstGeom>
          <a:ln w="25400">
            <a:solidFill>
              <a:srgbClr val="EE3E3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lamada rectangular redondeada 13"/>
          <p:cNvSpPr/>
          <p:nvPr/>
        </p:nvSpPr>
        <p:spPr>
          <a:xfrm>
            <a:off x="4631454" y="3756120"/>
            <a:ext cx="1788199" cy="740466"/>
          </a:xfrm>
          <a:prstGeom prst="wedgeRoundRectCallout">
            <a:avLst>
              <a:gd name="adj1" fmla="val 1212"/>
              <a:gd name="adj2" fmla="val -221040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4640499" y="3737043"/>
            <a:ext cx="167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C00000"/>
                </a:solidFill>
              </a:rPr>
              <a:t>1/3.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Totales de alumnos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por grado y género deben</a:t>
            </a:r>
          </a:p>
          <a:p>
            <a:pPr algn="ctr"/>
            <a:r>
              <a:rPr lang="es-PE" sz="11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er iguales.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203554" y="2600864"/>
            <a:ext cx="3362293" cy="3460571"/>
            <a:chOff x="7203554" y="2600864"/>
            <a:chExt cx="3362293" cy="3460571"/>
          </a:xfrm>
        </p:grpSpPr>
        <p:sp>
          <p:nvSpPr>
            <p:cNvPr id="17" name="Rectángulo 16"/>
            <p:cNvSpPr/>
            <p:nvPr/>
          </p:nvSpPr>
          <p:spPr>
            <a:xfrm>
              <a:off x="7918021" y="2600864"/>
              <a:ext cx="679224" cy="378005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7203554" y="5532975"/>
              <a:ext cx="658401" cy="528460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19" name="Conector angular 18"/>
            <p:cNvCxnSpPr/>
            <p:nvPr/>
          </p:nvCxnSpPr>
          <p:spPr>
            <a:xfrm rot="5400000" flipH="1" flipV="1">
              <a:off x="6660040" y="3897984"/>
              <a:ext cx="2498101" cy="716440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lamada rectangular redondeada 19"/>
            <p:cNvSpPr/>
            <p:nvPr/>
          </p:nvSpPr>
          <p:spPr>
            <a:xfrm>
              <a:off x="8817445" y="3756413"/>
              <a:ext cx="1674587" cy="702465"/>
            </a:xfrm>
            <a:prstGeom prst="wedgeRoundRectCallout">
              <a:avLst>
                <a:gd name="adj1" fmla="val -77364"/>
                <a:gd name="adj2" fmla="val -13394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8834228" y="3749086"/>
              <a:ext cx="1731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C00000"/>
                  </a:solidFill>
                </a:rPr>
                <a:t>2/3.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Total de Ingresantes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Por género deben ser iguales 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1596" y="2696266"/>
            <a:ext cx="10407192" cy="3365169"/>
            <a:chOff x="631596" y="2696266"/>
            <a:chExt cx="10407192" cy="3365169"/>
          </a:xfrm>
        </p:grpSpPr>
        <p:sp>
          <p:nvSpPr>
            <p:cNvPr id="23" name="Rectángulo 22"/>
            <p:cNvSpPr/>
            <p:nvPr/>
          </p:nvSpPr>
          <p:spPr>
            <a:xfrm>
              <a:off x="992511" y="2696266"/>
              <a:ext cx="808009" cy="1027321"/>
            </a:xfrm>
            <a:prstGeom prst="rect">
              <a:avLst/>
            </a:pr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7904970" y="5344998"/>
              <a:ext cx="3133818" cy="716437"/>
            </a:xfrm>
            <a:prstGeom prst="rect">
              <a:avLst/>
            </a:pr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 flipH="1" flipV="1">
              <a:off x="1461155" y="3827282"/>
              <a:ext cx="6438507" cy="1564852"/>
            </a:xfrm>
            <a:prstGeom prst="straightConnector1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lamada rectangular redondeada 25"/>
            <p:cNvSpPr/>
            <p:nvPr/>
          </p:nvSpPr>
          <p:spPr>
            <a:xfrm>
              <a:off x="631596" y="5068274"/>
              <a:ext cx="2743200" cy="568955"/>
            </a:xfrm>
            <a:prstGeom prst="wedgeRoundRectCallout">
              <a:avLst>
                <a:gd name="adj1" fmla="val 47103"/>
                <a:gd name="adj2" fmla="val -16613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773005" y="5071972"/>
              <a:ext cx="28307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dirty="0" smtClean="0">
                  <a:solidFill>
                    <a:srgbClr val="C00000"/>
                  </a:solidFill>
                </a:rPr>
                <a:t>3/3.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El desagregado por edades  </a:t>
              </a:r>
            </a:p>
            <a:p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Simples y género no debe ser mayor.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3734078" y="245246"/>
            <a:ext cx="5902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 de los Formatos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4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3407664" y="997024"/>
            <a:ext cx="6492240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5372901" y="946286"/>
            <a:ext cx="29057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MATRÍCULA – Cédula 3AP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4" y="1682935"/>
            <a:ext cx="5166434" cy="20500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36" y="5186855"/>
            <a:ext cx="3511158" cy="13082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35" y="1681189"/>
            <a:ext cx="5158367" cy="262685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364785" y="2134393"/>
            <a:ext cx="3484707" cy="51454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3" y="4757772"/>
            <a:ext cx="6030724" cy="148277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758166" y="2277365"/>
            <a:ext cx="3633966" cy="654371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5415465" y="2438464"/>
            <a:ext cx="2955537" cy="3135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lamada rectangular redondeada 14"/>
          <p:cNvSpPr/>
          <p:nvPr/>
        </p:nvSpPr>
        <p:spPr>
          <a:xfrm>
            <a:off x="5470440" y="2945413"/>
            <a:ext cx="1194312" cy="1023271"/>
          </a:xfrm>
          <a:prstGeom prst="wedgeRoundRectCallout">
            <a:avLst>
              <a:gd name="adj1" fmla="val 11473"/>
              <a:gd name="adj2" fmla="val -93909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5281521" y="2982900"/>
            <a:ext cx="15246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C00000"/>
                </a:solidFill>
              </a:rPr>
              <a:t>1/4.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Totales de alumnos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por grado y género deben</a:t>
            </a:r>
          </a:p>
          <a:p>
            <a:pPr algn="ctr"/>
            <a:r>
              <a:rPr lang="es-PE" sz="11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er iguales.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441363" y="2611570"/>
            <a:ext cx="3172460" cy="1432529"/>
            <a:chOff x="8441363" y="2611570"/>
            <a:chExt cx="3172460" cy="1432529"/>
          </a:xfrm>
        </p:grpSpPr>
        <p:sp>
          <p:nvSpPr>
            <p:cNvPr id="18" name="Rectángulo 17"/>
            <p:cNvSpPr/>
            <p:nvPr/>
          </p:nvSpPr>
          <p:spPr>
            <a:xfrm>
              <a:off x="8441363" y="2611570"/>
              <a:ext cx="551808" cy="1432529"/>
            </a:xfrm>
            <a:prstGeom prst="rect">
              <a:avLst/>
            </a:prstGeom>
            <a:noFill/>
            <a:ln w="254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Llamada rectangular redondeada 18"/>
            <p:cNvSpPr/>
            <p:nvPr/>
          </p:nvSpPr>
          <p:spPr>
            <a:xfrm>
              <a:off x="9581799" y="3030598"/>
              <a:ext cx="2032024" cy="777831"/>
            </a:xfrm>
            <a:prstGeom prst="wedgeRoundRectCallout">
              <a:avLst>
                <a:gd name="adj1" fmla="val -73895"/>
                <a:gd name="adj2" fmla="val -3050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9558893" y="3076290"/>
              <a:ext cx="20297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C00000"/>
                  </a:solidFill>
                </a:rPr>
                <a:t>2/4.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No debe registrar al 100%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de alumnos con algún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tipo de Discapacidad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856587" y="2931737"/>
            <a:ext cx="2451462" cy="2771479"/>
            <a:chOff x="1856587" y="2931737"/>
            <a:chExt cx="2451462" cy="2771479"/>
          </a:xfrm>
        </p:grpSpPr>
        <p:sp>
          <p:nvSpPr>
            <p:cNvPr id="22" name="Rectángulo 21"/>
            <p:cNvSpPr/>
            <p:nvPr/>
          </p:nvSpPr>
          <p:spPr>
            <a:xfrm>
              <a:off x="1856587" y="5296932"/>
              <a:ext cx="1518209" cy="40628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V="1">
              <a:off x="1970202" y="2931737"/>
              <a:ext cx="329939" cy="2347273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lamada rectangular redondeada 23"/>
            <p:cNvSpPr/>
            <p:nvPr/>
          </p:nvSpPr>
          <p:spPr>
            <a:xfrm>
              <a:off x="2545238" y="3940405"/>
              <a:ext cx="1630836" cy="708580"/>
            </a:xfrm>
            <a:prstGeom prst="wedgeRoundRectCallout">
              <a:avLst>
                <a:gd name="adj1" fmla="val -72106"/>
                <a:gd name="adj2" fmla="val -16113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360783" y="4002566"/>
              <a:ext cx="1947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C00000"/>
                  </a:solidFill>
                </a:rPr>
                <a:t>3/4.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Totales de alumnos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por grado y género deben</a:t>
              </a:r>
            </a:p>
            <a:p>
              <a:pPr algn="ctr"/>
              <a:r>
                <a:rPr lang="es-PE" sz="1100" dirty="0">
                  <a:solidFill>
                    <a:schemeClr val="accent5">
                      <a:lumMod val="75000"/>
                    </a:schemeClr>
                  </a:solidFill>
                </a:rPr>
                <a:t>s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er iguales.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516198" y="2988297"/>
            <a:ext cx="8550110" cy="3186261"/>
            <a:chOff x="3516198" y="2988297"/>
            <a:chExt cx="8550110" cy="3186261"/>
          </a:xfrm>
        </p:grpSpPr>
        <p:sp>
          <p:nvSpPr>
            <p:cNvPr id="27" name="Llamada rectangular redondeada 26"/>
            <p:cNvSpPr/>
            <p:nvPr/>
          </p:nvSpPr>
          <p:spPr>
            <a:xfrm>
              <a:off x="10216237" y="4599903"/>
              <a:ext cx="1850071" cy="895923"/>
            </a:xfrm>
            <a:prstGeom prst="wedgeRoundRectCallout">
              <a:avLst>
                <a:gd name="adj1" fmla="val -82698"/>
                <a:gd name="adj2" fmla="val 48448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0165827" y="4685247"/>
              <a:ext cx="1819730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FF0000"/>
                  </a:solidFill>
                </a:rPr>
                <a:t>4/4</a:t>
              </a:r>
              <a:r>
                <a:rPr lang="es-PE" sz="1400" b="1" dirty="0" smtClean="0">
                  <a:solidFill>
                    <a:srgbClr val="FF0000"/>
                  </a:solidFill>
                </a:rPr>
                <a:t>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Debe guardar relación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Alumnos grado / sección.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Cantidad de alumnos por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sección.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836371" y="5514680"/>
              <a:ext cx="2278590" cy="659878"/>
            </a:xfrm>
            <a:prstGeom prst="rect">
              <a:avLst/>
            </a:pr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H="1" flipV="1">
              <a:off x="3516198" y="2988297"/>
              <a:ext cx="5590096" cy="2507532"/>
            </a:xfrm>
            <a:prstGeom prst="straightConnector1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ángulo 30"/>
          <p:cNvSpPr/>
          <p:nvPr/>
        </p:nvSpPr>
        <p:spPr>
          <a:xfrm>
            <a:off x="3734078" y="245246"/>
            <a:ext cx="5902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 de los Formatos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3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3407664" y="997024"/>
            <a:ext cx="6492240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5389733" y="946286"/>
            <a:ext cx="2872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MATRÍCULA – Cédula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" y="1489435"/>
            <a:ext cx="5346959" cy="204561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91" y="1525327"/>
            <a:ext cx="5844247" cy="201752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82" y="4775910"/>
            <a:ext cx="5241388" cy="140477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1734580" y="2007978"/>
            <a:ext cx="3732966" cy="622099"/>
          </a:xfrm>
          <a:prstGeom prst="rect">
            <a:avLst/>
          </a:prstGeom>
          <a:noFill/>
          <a:ln w="25400" cap="rnd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8276734" y="1988014"/>
            <a:ext cx="3516198" cy="68919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5481453" y="2347274"/>
            <a:ext cx="2776427" cy="15775"/>
          </a:xfrm>
          <a:prstGeom prst="straightConnector1">
            <a:avLst/>
          </a:prstGeom>
          <a:ln w="25400">
            <a:solidFill>
              <a:srgbClr val="EE3E3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631596" y="2696267"/>
            <a:ext cx="10501460" cy="3412302"/>
            <a:chOff x="631596" y="2696267"/>
            <a:chExt cx="10501460" cy="3412302"/>
          </a:xfrm>
        </p:grpSpPr>
        <p:sp>
          <p:nvSpPr>
            <p:cNvPr id="15" name="Rectángulo 14"/>
            <p:cNvSpPr/>
            <p:nvPr/>
          </p:nvSpPr>
          <p:spPr>
            <a:xfrm>
              <a:off x="992511" y="2696267"/>
              <a:ext cx="808009" cy="933054"/>
            </a:xfrm>
            <a:prstGeom prst="rect">
              <a:avLst/>
            </a:pr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7904970" y="5344998"/>
              <a:ext cx="3228086" cy="763571"/>
            </a:xfrm>
            <a:prstGeom prst="rect">
              <a:avLst/>
            </a:pr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 flipH="1" flipV="1">
              <a:off x="1432874" y="3723588"/>
              <a:ext cx="6466789" cy="1668546"/>
            </a:xfrm>
            <a:prstGeom prst="straightConnector1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lamada rectangular redondeada 17"/>
            <p:cNvSpPr/>
            <p:nvPr/>
          </p:nvSpPr>
          <p:spPr>
            <a:xfrm>
              <a:off x="631596" y="5068274"/>
              <a:ext cx="2743200" cy="568955"/>
            </a:xfrm>
            <a:prstGeom prst="wedgeRoundRectCallout">
              <a:avLst>
                <a:gd name="adj1" fmla="val 47103"/>
                <a:gd name="adj2" fmla="val -16613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73005" y="5071972"/>
              <a:ext cx="28307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dirty="0" smtClean="0">
                  <a:solidFill>
                    <a:srgbClr val="C00000"/>
                  </a:solidFill>
                </a:rPr>
                <a:t>3/3.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El desagregado por edades  </a:t>
              </a:r>
            </a:p>
            <a:p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Simples y género no debe ser mayor.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Llamada rectangular redondeada 19"/>
          <p:cNvSpPr/>
          <p:nvPr/>
        </p:nvSpPr>
        <p:spPr>
          <a:xfrm>
            <a:off x="4631454" y="3756120"/>
            <a:ext cx="1788199" cy="740466"/>
          </a:xfrm>
          <a:prstGeom prst="wedgeRoundRectCallout">
            <a:avLst>
              <a:gd name="adj1" fmla="val 1212"/>
              <a:gd name="adj2" fmla="val -221040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20"/>
          <p:cNvSpPr txBox="1"/>
          <p:nvPr/>
        </p:nvSpPr>
        <p:spPr>
          <a:xfrm>
            <a:off x="4640499" y="3737043"/>
            <a:ext cx="167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C00000"/>
                </a:solidFill>
              </a:rPr>
              <a:t>1/3.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Totales de alumnos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por grado y género deben</a:t>
            </a:r>
          </a:p>
          <a:p>
            <a:pPr algn="ctr"/>
            <a:r>
              <a:rPr lang="es-PE" sz="11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er iguales.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7363804" y="2666852"/>
            <a:ext cx="3645103" cy="3441717"/>
            <a:chOff x="6920744" y="2600864"/>
            <a:chExt cx="3645103" cy="3441717"/>
          </a:xfrm>
        </p:grpSpPr>
        <p:sp>
          <p:nvSpPr>
            <p:cNvPr id="23" name="Rectángulo 22"/>
            <p:cNvSpPr/>
            <p:nvPr/>
          </p:nvSpPr>
          <p:spPr>
            <a:xfrm>
              <a:off x="7918021" y="2600864"/>
              <a:ext cx="679224" cy="378005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920744" y="5514121"/>
              <a:ext cx="658401" cy="528460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25" name="Conector angular 24"/>
            <p:cNvCxnSpPr/>
            <p:nvPr/>
          </p:nvCxnSpPr>
          <p:spPr>
            <a:xfrm rot="5400000" flipH="1" flipV="1">
              <a:off x="6575201" y="3860278"/>
              <a:ext cx="2545233" cy="838987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lamada rectangular redondeada 25"/>
            <p:cNvSpPr/>
            <p:nvPr/>
          </p:nvSpPr>
          <p:spPr>
            <a:xfrm>
              <a:off x="8817445" y="3756413"/>
              <a:ext cx="1674587" cy="702465"/>
            </a:xfrm>
            <a:prstGeom prst="wedgeRoundRectCallout">
              <a:avLst>
                <a:gd name="adj1" fmla="val -77364"/>
                <a:gd name="adj2" fmla="val -13394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8834228" y="3749086"/>
              <a:ext cx="1731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C00000"/>
                  </a:solidFill>
                </a:rPr>
                <a:t>2/3.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Total de Ingresantes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Por género deben ser iguales 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3734078" y="245246"/>
            <a:ext cx="5902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 de los Formatos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8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407664" y="997024"/>
            <a:ext cx="6492240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5389733" y="946286"/>
            <a:ext cx="2872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MATRÍCULA – Cédula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" y="1621411"/>
            <a:ext cx="5346959" cy="204561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88" y="1750191"/>
            <a:ext cx="5617460" cy="160575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68" y="4527338"/>
            <a:ext cx="6052008" cy="214414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1762861" y="2224795"/>
            <a:ext cx="3732966" cy="622099"/>
          </a:xfrm>
          <a:prstGeom prst="rect">
            <a:avLst/>
          </a:prstGeom>
          <a:noFill/>
          <a:ln w="25400" cap="rnd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8229599" y="2195404"/>
            <a:ext cx="3516198" cy="68919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5519160" y="2347274"/>
            <a:ext cx="2663306" cy="15776"/>
          </a:xfrm>
          <a:prstGeom prst="straightConnector1">
            <a:avLst/>
          </a:prstGeom>
          <a:ln w="25400">
            <a:solidFill>
              <a:srgbClr val="EE3E3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lamada rectangular redondeada 14"/>
          <p:cNvSpPr/>
          <p:nvPr/>
        </p:nvSpPr>
        <p:spPr>
          <a:xfrm>
            <a:off x="5442159" y="3642998"/>
            <a:ext cx="1788199" cy="740466"/>
          </a:xfrm>
          <a:prstGeom prst="wedgeRoundRectCallout">
            <a:avLst>
              <a:gd name="adj1" fmla="val -26201"/>
              <a:gd name="adj2" fmla="val -221040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5451204" y="3623921"/>
            <a:ext cx="167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C00000"/>
                </a:solidFill>
              </a:rPr>
              <a:t>1/2.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Totales de alumnos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por grado y género deben</a:t>
            </a:r>
          </a:p>
          <a:p>
            <a:pPr algn="ctr"/>
            <a:r>
              <a:rPr lang="es-PE" sz="11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er iguales.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266912" y="2900377"/>
            <a:ext cx="8998119" cy="2802840"/>
            <a:chOff x="2266912" y="2900377"/>
            <a:chExt cx="8998119" cy="2802840"/>
          </a:xfrm>
        </p:grpSpPr>
        <p:sp>
          <p:nvSpPr>
            <p:cNvPr id="18" name="Rectángulo 17"/>
            <p:cNvSpPr/>
            <p:nvPr/>
          </p:nvSpPr>
          <p:spPr>
            <a:xfrm>
              <a:off x="4339539" y="5094410"/>
              <a:ext cx="3673245" cy="59938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>
              <a:off x="2266912" y="2900377"/>
              <a:ext cx="2597319" cy="2171244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lamada rectangular redondeada 19"/>
            <p:cNvSpPr/>
            <p:nvPr/>
          </p:nvSpPr>
          <p:spPr>
            <a:xfrm>
              <a:off x="9297723" y="4934469"/>
              <a:ext cx="1967308" cy="768748"/>
            </a:xfrm>
            <a:prstGeom prst="wedgeRoundRectCallout">
              <a:avLst>
                <a:gd name="adj1" fmla="val -113270"/>
                <a:gd name="adj2" fmla="val 5878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108804" y="4971955"/>
              <a:ext cx="20619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C00000"/>
                  </a:solidFill>
                </a:rPr>
                <a:t>2/2.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Totales de alumnos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por grado y género deben</a:t>
              </a:r>
            </a:p>
            <a:p>
              <a:pPr algn="ctr"/>
              <a:r>
                <a:rPr lang="es-PE" sz="1100" dirty="0">
                  <a:solidFill>
                    <a:schemeClr val="accent5">
                      <a:lumMod val="75000"/>
                    </a:schemeClr>
                  </a:solidFill>
                </a:rPr>
                <a:t>s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er iguales.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3734078" y="245246"/>
            <a:ext cx="5902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 de los Formatos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9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3407664" y="997024"/>
            <a:ext cx="6492240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5389733" y="946286"/>
            <a:ext cx="28720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MATRÍCULA – Cédula 3AS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" y="1621411"/>
            <a:ext cx="5346959" cy="204561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1762861" y="2224795"/>
            <a:ext cx="3732966" cy="622099"/>
          </a:xfrm>
          <a:prstGeom prst="rect">
            <a:avLst/>
          </a:prstGeom>
          <a:noFill/>
          <a:ln w="25400" cap="rnd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49" y="1717120"/>
            <a:ext cx="5499110" cy="28479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8229599" y="2195404"/>
            <a:ext cx="3516198" cy="604357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5519160" y="2347274"/>
            <a:ext cx="2663306" cy="15776"/>
          </a:xfrm>
          <a:prstGeom prst="straightConnector1">
            <a:avLst/>
          </a:prstGeom>
          <a:ln w="25400">
            <a:solidFill>
              <a:srgbClr val="EE3E3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lamada rectangular redondeada 12"/>
          <p:cNvSpPr/>
          <p:nvPr/>
        </p:nvSpPr>
        <p:spPr>
          <a:xfrm>
            <a:off x="4490052" y="2992548"/>
            <a:ext cx="1788199" cy="740466"/>
          </a:xfrm>
          <a:prstGeom prst="wedgeRoundRectCallout">
            <a:avLst>
              <a:gd name="adj1" fmla="val 31260"/>
              <a:gd name="adj2" fmla="val -131924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4536804" y="3011179"/>
            <a:ext cx="167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C00000"/>
                </a:solidFill>
              </a:rPr>
              <a:t>1/4.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Totales de alumnos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por grado y género deben</a:t>
            </a:r>
          </a:p>
          <a:p>
            <a:pPr algn="ctr"/>
            <a:r>
              <a:rPr lang="es-PE" sz="11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er iguales.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6" y="4974286"/>
            <a:ext cx="6178451" cy="153146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41" y="4973616"/>
            <a:ext cx="4092782" cy="160208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/>
          <p:cNvGrpSpPr/>
          <p:nvPr/>
        </p:nvGrpSpPr>
        <p:grpSpPr>
          <a:xfrm>
            <a:off x="1790602" y="2865748"/>
            <a:ext cx="2479740" cy="3016576"/>
            <a:chOff x="1790602" y="2865748"/>
            <a:chExt cx="2479740" cy="3016576"/>
          </a:xfrm>
        </p:grpSpPr>
        <p:sp>
          <p:nvSpPr>
            <p:cNvPr id="18" name="Rectángulo 17"/>
            <p:cNvSpPr/>
            <p:nvPr/>
          </p:nvSpPr>
          <p:spPr>
            <a:xfrm>
              <a:off x="1790602" y="5476040"/>
              <a:ext cx="1357951" cy="40628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 flipV="1">
              <a:off x="1979629" y="2865748"/>
              <a:ext cx="94268" cy="2573519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lamada rectangular redondeada 19"/>
            <p:cNvSpPr/>
            <p:nvPr/>
          </p:nvSpPr>
          <p:spPr>
            <a:xfrm>
              <a:off x="2498104" y="3949832"/>
              <a:ext cx="1630836" cy="708580"/>
            </a:xfrm>
            <a:prstGeom prst="wedgeRoundRectCallout">
              <a:avLst>
                <a:gd name="adj1" fmla="val -76152"/>
                <a:gd name="adj2" fmla="val -18774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323076" y="3983712"/>
              <a:ext cx="1947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C00000"/>
                  </a:solidFill>
                </a:rPr>
                <a:t>3/4.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Totales de alumnos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por grado y género deben</a:t>
              </a:r>
            </a:p>
            <a:p>
              <a:pPr algn="ctr"/>
              <a:r>
                <a:rPr lang="es-PE" sz="1100" dirty="0">
                  <a:solidFill>
                    <a:schemeClr val="accent5">
                      <a:lumMod val="75000"/>
                    </a:schemeClr>
                  </a:solidFill>
                </a:rPr>
                <a:t>s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er iguales.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375374" y="2771826"/>
            <a:ext cx="3219595" cy="1630492"/>
            <a:chOff x="8375374" y="2771826"/>
            <a:chExt cx="3219595" cy="1630492"/>
          </a:xfrm>
        </p:grpSpPr>
        <p:sp>
          <p:nvSpPr>
            <p:cNvPr id="23" name="Rectángulo 22"/>
            <p:cNvSpPr/>
            <p:nvPr/>
          </p:nvSpPr>
          <p:spPr>
            <a:xfrm>
              <a:off x="8375374" y="2771826"/>
              <a:ext cx="589516" cy="1630492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Llamada rectangular redondeada 23"/>
            <p:cNvSpPr/>
            <p:nvPr/>
          </p:nvSpPr>
          <p:spPr>
            <a:xfrm>
              <a:off x="9562945" y="3247416"/>
              <a:ext cx="2032024" cy="777831"/>
            </a:xfrm>
            <a:prstGeom prst="wedgeRoundRectCallout">
              <a:avLst>
                <a:gd name="adj1" fmla="val -76678"/>
                <a:gd name="adj2" fmla="val -43831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9540039" y="3198838"/>
              <a:ext cx="20297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C00000"/>
                  </a:solidFill>
                </a:rPr>
                <a:t>2/4.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No debe registrar al 100%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de alumnos con algún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tipo de Discapacidad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063711" y="2969443"/>
            <a:ext cx="8889479" cy="3205115"/>
            <a:chOff x="3063711" y="2969443"/>
            <a:chExt cx="8889479" cy="3205115"/>
          </a:xfrm>
        </p:grpSpPr>
        <p:sp>
          <p:nvSpPr>
            <p:cNvPr id="27" name="Llamada rectangular redondeada 26"/>
            <p:cNvSpPr/>
            <p:nvPr/>
          </p:nvSpPr>
          <p:spPr>
            <a:xfrm>
              <a:off x="10103119" y="4232257"/>
              <a:ext cx="1850071" cy="895923"/>
            </a:xfrm>
            <a:prstGeom prst="wedgeRoundRectCallout">
              <a:avLst>
                <a:gd name="adj1" fmla="val -52126"/>
                <a:gd name="adj2" fmla="val 88431"/>
                <a:gd name="adj3" fmla="val 16667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0128124" y="4251614"/>
              <a:ext cx="1819730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FF0000"/>
                  </a:solidFill>
                </a:rPr>
                <a:t>4/4</a:t>
              </a:r>
              <a:r>
                <a:rPr lang="es-PE" sz="1400" b="1" dirty="0" smtClean="0">
                  <a:solidFill>
                    <a:srgbClr val="FF0000"/>
                  </a:solidFill>
                </a:rPr>
                <a:t>.</a:t>
              </a:r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 Debe guardar relación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Alumnos grado / sección. 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Cantidad de alumnos por</a:t>
              </a:r>
            </a:p>
            <a:p>
              <a:pPr algn="ctr"/>
              <a:r>
                <a:rPr lang="es-PE" sz="1100" dirty="0" smtClean="0">
                  <a:solidFill>
                    <a:schemeClr val="accent5">
                      <a:lumMod val="75000"/>
                    </a:schemeClr>
                  </a:solidFill>
                </a:rPr>
                <a:t>sección.</a:t>
              </a:r>
              <a:endParaRPr lang="es-PE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8081472" y="5514680"/>
              <a:ext cx="2712219" cy="659878"/>
            </a:xfrm>
            <a:prstGeom prst="rect">
              <a:avLst/>
            </a:prstGeom>
            <a:noFill/>
            <a:ln w="254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H="1" flipV="1">
              <a:off x="3063711" y="2969443"/>
              <a:ext cx="6231123" cy="2526386"/>
            </a:xfrm>
            <a:prstGeom prst="straightConnector1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ángulo 30"/>
          <p:cNvSpPr/>
          <p:nvPr/>
        </p:nvSpPr>
        <p:spPr>
          <a:xfrm>
            <a:off x="3734078" y="245246"/>
            <a:ext cx="5902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 de los Formatos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6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86163" y="742100"/>
            <a:ext cx="3779757" cy="348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fontAlgn="b">
              <a:lnSpc>
                <a:spcPct val="150000"/>
              </a:lnSpc>
            </a:pP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3407664" y="997024"/>
            <a:ext cx="6492240" cy="3224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684765" y="955713"/>
            <a:ext cx="59238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 DOCENTE Y ADMINISTRATIVO– Cédula 3AP</a:t>
            </a:r>
            <a:endParaRPr lang="es-ES" sz="2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4" y="1551328"/>
            <a:ext cx="9051991" cy="29846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1553607" y="3652334"/>
            <a:ext cx="419050" cy="86585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1971675" y="2228850"/>
            <a:ext cx="3133725" cy="149542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1971675" y="2238375"/>
            <a:ext cx="5838825" cy="166687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9" idx="3"/>
          </p:cNvCxnSpPr>
          <p:nvPr/>
        </p:nvCxnSpPr>
        <p:spPr>
          <a:xfrm flipV="1">
            <a:off x="1972657" y="2286000"/>
            <a:ext cx="7114193" cy="179926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lamada rectangular redondeada 12"/>
          <p:cNvSpPr/>
          <p:nvPr/>
        </p:nvSpPr>
        <p:spPr>
          <a:xfrm>
            <a:off x="363660" y="5220465"/>
            <a:ext cx="2277121" cy="777831"/>
          </a:xfrm>
          <a:prstGeom prst="wedgeRoundRectCallout">
            <a:avLst>
              <a:gd name="adj1" fmla="val 18371"/>
              <a:gd name="adj2" fmla="val -13346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298022" y="5275092"/>
            <a:ext cx="24176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301.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El tipo de personal debe ser 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Igual al total de docentes, Auxiliares de</a:t>
            </a:r>
          </a:p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Educación y Administrativos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062" y="1576274"/>
            <a:ext cx="1810064" cy="13115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/>
          <p:cNvSpPr txBox="1"/>
          <p:nvPr/>
        </p:nvSpPr>
        <p:spPr>
          <a:xfrm>
            <a:off x="4485579" y="4825752"/>
            <a:ext cx="2905822" cy="17851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CAMPOS OBLIGATORIOS</a:t>
            </a: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301.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Tipo de personal.</a:t>
            </a: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302.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Edad.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303.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Sexo.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304.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Lengua materna.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306.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Fuente de financiamiento.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307.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Condición laboral </a:t>
            </a:r>
            <a:r>
              <a:rPr lang="es-PE" sz="1100" b="1" dirty="0" smtClean="0">
                <a:solidFill>
                  <a:srgbClr val="FF0000"/>
                </a:solidFill>
              </a:rPr>
              <a:t>(G. Pública).</a:t>
            </a: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309.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Máximo Nivel Educativo Alcanzado.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312. 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Tiempo de servicio (en años) </a:t>
            </a:r>
            <a:r>
              <a:rPr lang="es-PE" sz="1100" b="1" dirty="0">
                <a:solidFill>
                  <a:srgbClr val="FF0000"/>
                </a:solidFill>
              </a:rPr>
              <a:t>(G. Pública</a:t>
            </a:r>
            <a:r>
              <a:rPr lang="es-PE" sz="1100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s-PE" sz="1100" b="1" dirty="0">
                <a:solidFill>
                  <a:schemeClr val="accent5">
                    <a:lumMod val="75000"/>
                  </a:schemeClr>
                </a:solidFill>
              </a:rPr>
              <a:t>315.</a:t>
            </a:r>
            <a:r>
              <a:rPr lang="es-PE" sz="1100" dirty="0">
                <a:solidFill>
                  <a:schemeClr val="accent5">
                    <a:lumMod val="75000"/>
                  </a:schemeClr>
                </a:solidFill>
              </a:rPr>
              <a:t> Función o Cargo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P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571679" y="4816227"/>
            <a:ext cx="2905822" cy="161582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CAMPOS OBLIGATORIOS</a:t>
            </a: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317.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Destaque o Licencia </a:t>
            </a:r>
            <a:r>
              <a:rPr lang="es-PE" sz="1100" b="1" dirty="0">
                <a:solidFill>
                  <a:srgbClr val="FF0000"/>
                </a:solidFill>
              </a:rPr>
              <a:t>(G. Pública</a:t>
            </a:r>
            <a:r>
              <a:rPr lang="es-PE" sz="1100" b="1" dirty="0" smtClean="0">
                <a:solidFill>
                  <a:srgbClr val="FF0000"/>
                </a:solidFill>
              </a:rPr>
              <a:t>).</a:t>
            </a:r>
            <a:endParaRPr lang="es-PE" sz="1100" b="1" dirty="0">
              <a:solidFill>
                <a:srgbClr val="FF0000"/>
              </a:solidFill>
            </a:endParaRP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318.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Jornada Laboral según nombramiento o contrato </a:t>
            </a:r>
            <a:r>
              <a:rPr lang="es-PE" sz="1100" b="1" dirty="0">
                <a:solidFill>
                  <a:srgbClr val="FF0000"/>
                </a:solidFill>
              </a:rPr>
              <a:t>(G. Pública</a:t>
            </a:r>
            <a:r>
              <a:rPr lang="es-PE" sz="1100" b="1" dirty="0" smtClean="0">
                <a:solidFill>
                  <a:srgbClr val="FF0000"/>
                </a:solidFill>
              </a:rPr>
              <a:t>).</a:t>
            </a:r>
            <a:endParaRPr lang="es-PE" sz="1100" b="1" dirty="0">
              <a:solidFill>
                <a:srgbClr val="FF0000"/>
              </a:solidFill>
            </a:endParaRP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319.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 ¿Es Docente Fortaleza? </a:t>
            </a:r>
            <a:r>
              <a:rPr lang="es-PE" sz="1100" b="1" dirty="0">
                <a:solidFill>
                  <a:srgbClr val="FF0000"/>
                </a:solidFill>
              </a:rPr>
              <a:t>(G. Pública</a:t>
            </a:r>
            <a:r>
              <a:rPr lang="es-PE" sz="1100" b="1" dirty="0" smtClean="0">
                <a:solidFill>
                  <a:srgbClr val="FF0000"/>
                </a:solidFill>
              </a:rPr>
              <a:t>).</a:t>
            </a:r>
            <a:endParaRPr lang="es-PE" sz="1100" b="1" dirty="0">
              <a:solidFill>
                <a:srgbClr val="FF0000"/>
              </a:solidFill>
            </a:endParaRP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320. 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¿Es docente tutor? </a:t>
            </a:r>
            <a:r>
              <a:rPr lang="es-PE" sz="1100" b="1" dirty="0">
                <a:solidFill>
                  <a:srgbClr val="FF0000"/>
                </a:solidFill>
              </a:rPr>
              <a:t>(G. Pública</a:t>
            </a:r>
            <a:r>
              <a:rPr lang="es-PE" sz="1100" b="1" dirty="0" smtClean="0">
                <a:solidFill>
                  <a:srgbClr val="FF0000"/>
                </a:solidFill>
              </a:rPr>
              <a:t>).</a:t>
            </a:r>
            <a:endParaRPr lang="es-PE" sz="1100" b="1" dirty="0">
              <a:solidFill>
                <a:srgbClr val="FF0000"/>
              </a:solidFill>
            </a:endParaRP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323. 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N° de horas de capacitación de la jornada más extensa </a:t>
            </a:r>
            <a:r>
              <a:rPr lang="es-PE" sz="1100" b="1" dirty="0">
                <a:solidFill>
                  <a:srgbClr val="FF0000"/>
                </a:solidFill>
              </a:rPr>
              <a:t>(G. Pública</a:t>
            </a:r>
            <a:r>
              <a:rPr lang="es-PE" sz="1100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s-PE" sz="1100" b="1" dirty="0" smtClean="0">
                <a:solidFill>
                  <a:schemeClr val="accent5">
                    <a:lumMod val="75000"/>
                  </a:schemeClr>
                </a:solidFill>
              </a:rPr>
              <a:t>327. </a:t>
            </a:r>
            <a:r>
              <a:rPr lang="es-PE" sz="1100" dirty="0" smtClean="0">
                <a:solidFill>
                  <a:schemeClr val="accent5">
                    <a:lumMod val="75000"/>
                  </a:schemeClr>
                </a:solidFill>
              </a:rPr>
              <a:t>Conocimiento de Inglés.</a:t>
            </a:r>
            <a:endParaRPr lang="es-PE" sz="1100" b="1" dirty="0">
              <a:solidFill>
                <a:srgbClr val="FF0000"/>
              </a:solidFill>
            </a:endParaRPr>
          </a:p>
        </p:txBody>
      </p:sp>
      <p:pic>
        <p:nvPicPr>
          <p:cNvPr id="18" name="Imagen 17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863" y="3171729"/>
            <a:ext cx="1238423" cy="137179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ángulo 18"/>
          <p:cNvSpPr/>
          <p:nvPr/>
        </p:nvSpPr>
        <p:spPr>
          <a:xfrm>
            <a:off x="3734078" y="245246"/>
            <a:ext cx="5902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Consistencias de los Formatos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824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80432" y="1984634"/>
            <a:ext cx="7806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Inconsistencias Frecuentes</a:t>
            </a:r>
            <a:endParaRPr lang="es-ES" sz="6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69" y="2907964"/>
            <a:ext cx="2594893" cy="18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55918" y="170354"/>
            <a:ext cx="2830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Normatividad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4332" y="1838876"/>
            <a:ext cx="76167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acuerdo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RM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Nro. </a:t>
            </a:r>
            <a:r>
              <a:rPr lang="es-PE" sz="2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627 – 2016 </a:t>
            </a:r>
            <a:r>
              <a:rPr lang="es-PE" sz="2400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MINEDU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del 14 de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diciembre del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 </a:t>
            </a:r>
            <a:r>
              <a:rPr lang="es-PE" sz="2400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“Normas </a:t>
            </a:r>
            <a:r>
              <a:rPr lang="es-PE" sz="2400" b="1" u="sng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orientaciones para el desarrollo </a:t>
            </a:r>
            <a:r>
              <a:rPr lang="es-PE" sz="2400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 </a:t>
            </a:r>
            <a:r>
              <a:rPr lang="es-PE" sz="2400" b="1" u="sng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año escolar </a:t>
            </a:r>
            <a:r>
              <a:rPr lang="es-PE" sz="2400" b="1" u="sng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 en Instituciones Educativas y Programas de la Educación Básica”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numeral 6.1.8, letra c. Censo Educativo 2017, indica, que el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equipo directivo de las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Instituciones Educativas públicas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privadas, de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todos los niveles, modalidades y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 docentes coordinadores/as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Programas Educativos, </a:t>
            </a:r>
            <a:r>
              <a:rPr lang="es-PE" sz="24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TIENEN EL MANDATO DE CUMPLIR  CON EL REPORTE DEL CENSO EDUCATIVO</a:t>
            </a:r>
            <a:r>
              <a:rPr lang="es-PE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son responsables 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tanto de la </a:t>
            </a:r>
            <a:r>
              <a:rPr lang="es-PE" sz="24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OPORTUNIDAD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como de la </a:t>
            </a:r>
            <a:r>
              <a:rPr lang="es-PE" sz="24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CALIDAD Y CONFIABILIDAD</a:t>
            </a:r>
            <a:r>
              <a:rPr lang="es-PE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la información estadística  que reportan.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81768" y="1056014"/>
            <a:ext cx="43576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Sobre la responsabilidad</a:t>
            </a:r>
            <a:endParaRPr lang="es-E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176573" y="4125499"/>
            <a:ext cx="3682052" cy="15388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8157945" y="4112070"/>
            <a:ext cx="36781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CALIDAD Y CONFIABILIDAD</a:t>
            </a:r>
          </a:p>
          <a:p>
            <a:pPr algn="just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información debe ser precisa y exacta reflejando una realidad en un momento específico.</a:t>
            </a:r>
          </a:p>
          <a:p>
            <a:pPr algn="just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Debe ser completa ya que si es incompleta puede provocar una toma de decisiones errónea</a:t>
            </a:r>
            <a:endParaRPr lang="es-PE" sz="14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090848" y="1833017"/>
            <a:ext cx="3682052" cy="13804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8091368" y="1839130"/>
            <a:ext cx="3678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OPORTUNIDAD</a:t>
            </a:r>
          </a:p>
          <a:p>
            <a:pPr algn="just"/>
            <a:r>
              <a:rPr lang="es-PE" sz="1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información debe ser puntual en el tiempo y plazos establecidos. Debe cumplir una tarea requerida o satisfacer una necesidad antes o Hasta el plazo establecido. El plazo final es el 22 de julio del 2017.</a:t>
            </a:r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88" y="1390937"/>
            <a:ext cx="485431" cy="421443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00" y="3673795"/>
            <a:ext cx="485431" cy="4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26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3025434" y="175780"/>
            <a:ext cx="66424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Inconsistencias Frecuentes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42703" y="882402"/>
            <a:ext cx="3820222" cy="73866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accent1">
                    <a:lumMod val="75000"/>
                  </a:schemeClr>
                </a:solidFill>
              </a:rPr>
              <a:t>Variación considerable de </a:t>
            </a:r>
            <a:r>
              <a:rPr lang="es-PE" sz="1400" dirty="0" smtClean="0">
                <a:solidFill>
                  <a:schemeClr val="accent1">
                    <a:lumMod val="75000"/>
                  </a:schemeClr>
                </a:solidFill>
              </a:rPr>
              <a:t>matrícula del Censo Escolar 2016 con el Censo Educativo 2017</a:t>
            </a:r>
          </a:p>
          <a:p>
            <a:pPr algn="ctr"/>
            <a:r>
              <a:rPr lang="es-PE" sz="1400" dirty="0" smtClean="0">
                <a:solidFill>
                  <a:schemeClr val="accent1">
                    <a:lumMod val="75000"/>
                  </a:schemeClr>
                </a:solidFill>
              </a:rPr>
              <a:t>717 Alumnos Vs. 41 Alumnos</a:t>
            </a:r>
            <a:endParaRPr lang="es-P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3" y="5181429"/>
            <a:ext cx="2600872" cy="8143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44" y="4929066"/>
            <a:ext cx="6073628" cy="12717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628718"/>
            <a:ext cx="2782007" cy="7189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83" y="2128625"/>
            <a:ext cx="5939393" cy="17575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4727286" y="3161124"/>
            <a:ext cx="465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341   376   51  54  58  54  60  73  60  54  61 70   51 71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79793" y="5578509"/>
            <a:ext cx="5121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18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   23    3    4    3    3    2    5     4    6    3    2    3    3  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4924425" y="4219575"/>
            <a:ext cx="476250" cy="41910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lecha abajo 12"/>
          <p:cNvSpPr/>
          <p:nvPr/>
        </p:nvSpPr>
        <p:spPr>
          <a:xfrm>
            <a:off x="7610475" y="4210050"/>
            <a:ext cx="476250" cy="41910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9467154" y="2120652"/>
            <a:ext cx="2086672" cy="3077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accent1">
                    <a:lumMod val="75000"/>
                  </a:schemeClr>
                </a:solidFill>
              </a:rPr>
              <a:t>CENSO ESCOLAR 2016</a:t>
            </a:r>
            <a:endParaRPr lang="es-P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590979" y="4911477"/>
            <a:ext cx="2086672" cy="3077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accent1">
                    <a:lumMod val="75000"/>
                  </a:schemeClr>
                </a:solidFill>
              </a:rPr>
              <a:t>CENSO EDUCATIVO 2017</a:t>
            </a:r>
            <a:endParaRPr lang="es-P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857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 flipV="1">
            <a:off x="6649473" y="123748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999928" y="910977"/>
            <a:ext cx="2724847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accent1">
                    <a:lumMod val="75000"/>
                  </a:schemeClr>
                </a:solidFill>
              </a:rPr>
              <a:t>Carga Docente Elevada.</a:t>
            </a:r>
          </a:p>
          <a:p>
            <a:pPr algn="ctr"/>
            <a:r>
              <a:rPr lang="es-PE" sz="1400" dirty="0" smtClean="0">
                <a:solidFill>
                  <a:schemeClr val="accent1">
                    <a:lumMod val="75000"/>
                  </a:schemeClr>
                </a:solidFill>
              </a:rPr>
              <a:t>Matrícula Vs. Docentes</a:t>
            </a:r>
            <a:endParaRPr lang="es-P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86103" y="3463677"/>
            <a:ext cx="2162872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accent1">
                    <a:lumMod val="75000"/>
                  </a:schemeClr>
                </a:solidFill>
              </a:rPr>
              <a:t>Declara 645 alumnos y </a:t>
            </a:r>
          </a:p>
          <a:p>
            <a:pPr algn="ctr"/>
            <a:r>
              <a:rPr lang="es-PE" sz="1400" dirty="0" smtClean="0">
                <a:solidFill>
                  <a:schemeClr val="accent1">
                    <a:lumMod val="75000"/>
                  </a:schemeClr>
                </a:solidFill>
              </a:rPr>
              <a:t>2 docentes</a:t>
            </a:r>
            <a:endParaRPr lang="es-E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66" y="2243016"/>
            <a:ext cx="6073628" cy="12717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786618" y="2891937"/>
            <a:ext cx="504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305  340   45   48   52  48   54   67   54  48   55   64  45   65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23" y="4571902"/>
            <a:ext cx="7084836" cy="113357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178861" y="5022340"/>
            <a:ext cx="4393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2                      --                --                  1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57454" y="2196852"/>
            <a:ext cx="2086672" cy="3077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accent1">
                    <a:lumMod val="75000"/>
                  </a:schemeClr>
                </a:solidFill>
              </a:rPr>
              <a:t>CENSO EDUCATIVO 2017</a:t>
            </a:r>
            <a:endParaRPr lang="es-P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3590925" y="3867150"/>
            <a:ext cx="476250" cy="41910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lecha abajo 12"/>
          <p:cNvSpPr/>
          <p:nvPr/>
        </p:nvSpPr>
        <p:spPr>
          <a:xfrm>
            <a:off x="6276975" y="3857625"/>
            <a:ext cx="476250" cy="41910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3025434" y="175780"/>
            <a:ext cx="66424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Inconsistencias Frecuentes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1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76143" y="2094164"/>
            <a:ext cx="5780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</a:t>
            </a:r>
            <a:endParaRPr lang="es-ES" sz="6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51" y="3256307"/>
            <a:ext cx="2594893" cy="18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77375" y="453126"/>
            <a:ext cx="5033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 (EOL)</a:t>
            </a: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4" y="4789529"/>
            <a:ext cx="2219635" cy="6573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9781" y="1848197"/>
            <a:ext cx="35362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“Estadística On-Line” es un sistema que permite el registro, la visualización, y consultas de la información estadística que fueron declaradas por las instituciones educativas, así como el monitoreo del avance del Censo Educativo.</a:t>
            </a:r>
            <a:endParaRPr lang="es-PE" sz="20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70199" y="4050620"/>
            <a:ext cx="5089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sistema EOL cuenta con el acceso para directores y estadísticos de las DRE y UGEL.</a:t>
            </a:r>
            <a:endParaRPr lang="es-PE" sz="20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83" y="1946358"/>
            <a:ext cx="7780228" cy="14547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5301045" y="1105515"/>
            <a:ext cx="1501197" cy="336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5425494" y="1076432"/>
            <a:ext cx="1192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¿QUÉ ES?</a:t>
            </a:r>
          </a:p>
        </p:txBody>
      </p:sp>
    </p:spTree>
    <p:extLst>
      <p:ext uri="{BB962C8B-B14F-4D97-AF65-F5344CB8AC3E}">
        <p14:creationId xmlns:p14="http://schemas.microsoft.com/office/powerpoint/2010/main" val="4036755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8760" y="1814045"/>
            <a:ext cx="40491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el acceso al sistema EOL se requieren las credenciales de acceso el cual viene a ser la clave EOL.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62438" y="3497306"/>
            <a:ext cx="3756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Los directores de las Instituciones Educativas acceden utilizando el 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Código Modular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32744" y="3635796"/>
            <a:ext cx="4166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Los estadísticos de las DRE y UGEL acceden utilizando el código de su DRE </a:t>
            </a:r>
            <a:r>
              <a:rPr lang="es-PE" sz="2000" dirty="0" err="1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UGEL .</a:t>
            </a: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6" y="1688915"/>
            <a:ext cx="3560431" cy="14225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8" y="4592151"/>
            <a:ext cx="3044958" cy="17798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39" y="4627438"/>
            <a:ext cx="3451786" cy="18788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5089173" y="1072061"/>
            <a:ext cx="1869189" cy="336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5116602" y="1020676"/>
            <a:ext cx="18098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ACCESO AL EOL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4440025" y="3280528"/>
            <a:ext cx="1263191" cy="1951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7145518" y="3223967"/>
            <a:ext cx="150828" cy="128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477375" y="453126"/>
            <a:ext cx="5033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 (EOL)</a:t>
            </a:r>
          </a:p>
        </p:txBody>
      </p:sp>
    </p:spTree>
    <p:extLst>
      <p:ext uri="{BB962C8B-B14F-4D97-AF65-F5344CB8AC3E}">
        <p14:creationId xmlns:p14="http://schemas.microsoft.com/office/powerpoint/2010/main" val="13246053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4176" y="2398505"/>
            <a:ext cx="48991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tablero de control es una herramienta en plataforma Web para los directores de las Instituciones educativas que permite realizar el control de los datos reportados por cada actividad correspondiente al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Censo Educativo.</a:t>
            </a:r>
            <a:endParaRPr lang="es-PE" sz="24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14687" y="1072061"/>
            <a:ext cx="6073197" cy="336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2850161" y="1031827"/>
            <a:ext cx="62089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TABLERO DE CONTROL PARA LOS DIRECTORES DE LAS I.E.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836512" y="2405409"/>
            <a:ext cx="5249408" cy="2518875"/>
            <a:chOff x="5619696" y="2414836"/>
            <a:chExt cx="5249408" cy="2518875"/>
          </a:xfrm>
        </p:grpSpPr>
        <p:sp>
          <p:nvSpPr>
            <p:cNvPr id="8" name="Rectángulo 7"/>
            <p:cNvSpPr/>
            <p:nvPr/>
          </p:nvSpPr>
          <p:spPr>
            <a:xfrm>
              <a:off x="5731498" y="2460397"/>
              <a:ext cx="5128180" cy="2460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" name="Imagen 8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691" y="2702995"/>
              <a:ext cx="5145413" cy="2230716"/>
            </a:xfrm>
            <a:prstGeom prst="rect">
              <a:avLst/>
            </a:prstGeom>
          </p:spPr>
        </p:pic>
        <p:pic>
          <p:nvPicPr>
            <p:cNvPr id="10" name="Imagen 9" descr="Recorte de pantal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639" y="3097370"/>
              <a:ext cx="409632" cy="323895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6956734" y="3082564"/>
              <a:ext cx="8580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800" dirty="0"/>
                <a:t>Mayo – Julio </a:t>
              </a:r>
              <a:r>
                <a:rPr lang="es-PE" sz="800" dirty="0" smtClean="0"/>
                <a:t>2017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005437" y="3517768"/>
              <a:ext cx="8580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800" dirty="0"/>
                <a:t>Mayo – Julio </a:t>
              </a:r>
              <a:r>
                <a:rPr lang="es-PE" sz="800" dirty="0" smtClean="0"/>
                <a:t>2017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007005" y="4443166"/>
              <a:ext cx="8580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800" dirty="0"/>
                <a:t>Mayo – Julio </a:t>
              </a:r>
              <a:r>
                <a:rPr lang="es-PE" sz="800" dirty="0" smtClean="0"/>
                <a:t>2017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008573" y="3935689"/>
              <a:ext cx="8580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800" dirty="0" smtClean="0"/>
                <a:t>Diciembre 2016 </a:t>
              </a:r>
              <a:r>
                <a:rPr lang="es-PE" sz="800" dirty="0"/>
                <a:t>– </a:t>
              </a:r>
              <a:r>
                <a:rPr lang="es-PE" sz="800" dirty="0" smtClean="0"/>
                <a:t>Febrero 2017</a:t>
              </a:r>
            </a:p>
          </p:txBody>
        </p:sp>
        <p:pic>
          <p:nvPicPr>
            <p:cNvPr id="15" name="Imagen 14" descr="Recorte de pantal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509" y="3555018"/>
              <a:ext cx="639017" cy="238158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9465838" y="4488729"/>
              <a:ext cx="68683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800" dirty="0" smtClean="0"/>
                <a:t>20/05/2017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9476836" y="3142267"/>
              <a:ext cx="68683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800" dirty="0" smtClean="0"/>
                <a:t>20/05/2017</a:t>
              </a:r>
            </a:p>
          </p:txBody>
        </p:sp>
        <p:pic>
          <p:nvPicPr>
            <p:cNvPr id="18" name="Imagen 17" descr="Recorte de pantal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6992" y="3130712"/>
              <a:ext cx="491858" cy="204310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5619696" y="2414836"/>
              <a:ext cx="743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 smtClean="0"/>
                <a:t>2017</a:t>
              </a:r>
            </a:p>
          </p:txBody>
        </p:sp>
      </p:grpSp>
      <p:sp>
        <p:nvSpPr>
          <p:cNvPr id="20" name="Llamada con línea 1 19"/>
          <p:cNvSpPr/>
          <p:nvPr/>
        </p:nvSpPr>
        <p:spPr>
          <a:xfrm>
            <a:off x="8804635" y="1979629"/>
            <a:ext cx="961534" cy="301657"/>
          </a:xfrm>
          <a:prstGeom prst="borderCallout1">
            <a:avLst>
              <a:gd name="adj1" fmla="val 113237"/>
              <a:gd name="adj2" fmla="val 51471"/>
              <a:gd name="adj3" fmla="val 371073"/>
              <a:gd name="adj4" fmla="val 42060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Reportó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21" name="Llamada con línea 1 20"/>
          <p:cNvSpPr/>
          <p:nvPr/>
        </p:nvSpPr>
        <p:spPr>
          <a:xfrm>
            <a:off x="8353720" y="5167459"/>
            <a:ext cx="961534" cy="375501"/>
          </a:xfrm>
          <a:prstGeom prst="borderCallout1">
            <a:avLst>
              <a:gd name="adj1" fmla="val -23138"/>
              <a:gd name="adj2" fmla="val 52451"/>
              <a:gd name="adj3" fmla="val -355419"/>
              <a:gd name="adj4" fmla="val 80295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Pendiente de envío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22" name="Llamada con línea 1 21"/>
          <p:cNvSpPr/>
          <p:nvPr/>
        </p:nvSpPr>
        <p:spPr>
          <a:xfrm>
            <a:off x="6061435" y="5169031"/>
            <a:ext cx="1885361" cy="375501"/>
          </a:xfrm>
          <a:prstGeom prst="borderCallout1">
            <a:avLst>
              <a:gd name="adj1" fmla="val -15607"/>
              <a:gd name="adj2" fmla="val 52971"/>
              <a:gd name="adj3" fmla="val -372992"/>
              <a:gd name="adj4" fmla="val 113844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Descargue el formato electrónico para su envío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23" name="Llamada con línea 1 22"/>
          <p:cNvSpPr/>
          <p:nvPr/>
        </p:nvSpPr>
        <p:spPr>
          <a:xfrm>
            <a:off x="10077253" y="1715678"/>
            <a:ext cx="1085654" cy="548325"/>
          </a:xfrm>
          <a:prstGeom prst="borderCallout1">
            <a:avLst>
              <a:gd name="adj1" fmla="val 112458"/>
              <a:gd name="adj2" fmla="val 48642"/>
              <a:gd name="adj3" fmla="val 245053"/>
              <a:gd name="adj4" fmla="val 45841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Obtenga su constancia de envío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976593" y="3214540"/>
            <a:ext cx="70701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(En proceso)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978162" y="3649746"/>
            <a:ext cx="70701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(En proceso)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997333" y="4492344"/>
            <a:ext cx="373302" cy="9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CuadroTexto 26"/>
          <p:cNvSpPr txBox="1"/>
          <p:nvPr/>
        </p:nvSpPr>
        <p:spPr>
          <a:xfrm>
            <a:off x="5876038" y="4414888"/>
            <a:ext cx="835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(En proceso)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979730" y="4075523"/>
            <a:ext cx="77928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 Iniciado)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3477375" y="453126"/>
            <a:ext cx="5033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 (EOL)</a:t>
            </a:r>
          </a:p>
        </p:txBody>
      </p:sp>
    </p:spTree>
    <p:extLst>
      <p:ext uri="{BB962C8B-B14F-4D97-AF65-F5344CB8AC3E}">
        <p14:creationId xmlns:p14="http://schemas.microsoft.com/office/powerpoint/2010/main" val="1664015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34104" y="1072061"/>
            <a:ext cx="7701272" cy="336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2109581" y="1031827"/>
            <a:ext cx="76901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TABLERO DE CONTROL PARA LOS ESTADÍSTICOS DE LAS DRE/GRE/UGEL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5740" y="2437479"/>
            <a:ext cx="4573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Reporte de cobertura para cada actividad.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Reporte de situación por cada I.E.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Reporte de I.E. omisas a una actividad específica.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Reporte de información remitida.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Buscar I.E con su respectivo estado a cierta actividad.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Reporte consolidado por cédula censal.</a:t>
            </a:r>
          </a:p>
          <a:p>
            <a:pPr algn="just">
              <a:spcAft>
                <a:spcPts val="0"/>
              </a:spcAft>
            </a:pPr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</a:pPr>
            <a:endParaRPr lang="es-PE" sz="20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99" y="2074770"/>
            <a:ext cx="5660021" cy="261744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326862" y="2412542"/>
            <a:ext cx="433633" cy="169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5188213" y="2316150"/>
            <a:ext cx="74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/>
              <a:t>2017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834180" y="2941161"/>
            <a:ext cx="12163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900" dirty="0"/>
              <a:t>Mayo – Julio </a:t>
            </a:r>
            <a:r>
              <a:rPr lang="es-PE" sz="900" dirty="0" smtClean="0"/>
              <a:t>2017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810609" y="3775433"/>
            <a:ext cx="1353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900" dirty="0" smtClean="0"/>
              <a:t>Diciembre 2016 </a:t>
            </a:r>
            <a:r>
              <a:rPr lang="es-PE" sz="900" dirty="0"/>
              <a:t>– </a:t>
            </a:r>
            <a:r>
              <a:rPr lang="es-PE" sz="900" dirty="0" smtClean="0"/>
              <a:t>Febrero 2017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816899" y="3404649"/>
            <a:ext cx="13561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900" dirty="0"/>
              <a:t>Mayo – Julio </a:t>
            </a:r>
            <a:r>
              <a:rPr lang="es-PE" sz="900" dirty="0" smtClean="0"/>
              <a:t>2017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837321" y="4301766"/>
            <a:ext cx="13262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900" dirty="0"/>
              <a:t>Mayo – Julio </a:t>
            </a:r>
            <a:r>
              <a:rPr lang="es-PE" sz="900" dirty="0" smtClean="0"/>
              <a:t>2017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95268" y="4188644"/>
            <a:ext cx="77928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 Iniciado)</a:t>
            </a:r>
          </a:p>
        </p:txBody>
      </p:sp>
      <p:sp>
        <p:nvSpPr>
          <p:cNvPr id="15" name="Llamada con línea 1 14"/>
          <p:cNvSpPr/>
          <p:nvPr/>
        </p:nvSpPr>
        <p:spPr>
          <a:xfrm>
            <a:off x="6306533" y="1536568"/>
            <a:ext cx="2384980" cy="386499"/>
          </a:xfrm>
          <a:prstGeom prst="borderCallout1">
            <a:avLst>
              <a:gd name="adj1" fmla="val 113237"/>
              <a:gd name="adj2" fmla="val 51471"/>
              <a:gd name="adj3" fmla="val 382586"/>
              <a:gd name="adj4" fmla="val 95409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Listado de Servicios Educativos según situación Reportó/Pendiente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6" name="Llamada con línea 1 15"/>
          <p:cNvSpPr/>
          <p:nvPr/>
        </p:nvSpPr>
        <p:spPr>
          <a:xfrm>
            <a:off x="9013594" y="1519287"/>
            <a:ext cx="2515387" cy="413208"/>
          </a:xfrm>
          <a:prstGeom prst="borderCallout1">
            <a:avLst>
              <a:gd name="adj1" fmla="val 111346"/>
              <a:gd name="adj2" fmla="val 47175"/>
              <a:gd name="adj3" fmla="val 333186"/>
              <a:gd name="adj4" fmla="val 33159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Listado de Servicios Educativos Pendientes de remitir su información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654567" y="2224726"/>
            <a:ext cx="207389" cy="9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CuadroTexto 17"/>
          <p:cNvSpPr txBox="1"/>
          <p:nvPr/>
        </p:nvSpPr>
        <p:spPr>
          <a:xfrm>
            <a:off x="7579150" y="2158738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700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s-PE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636472" y="5231878"/>
            <a:ext cx="235670" cy="8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/>
          <p:cNvSpPr txBox="1"/>
          <p:nvPr/>
        </p:nvSpPr>
        <p:spPr>
          <a:xfrm>
            <a:off x="6581480" y="516746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es-PE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Imagen 20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68" y="5497436"/>
            <a:ext cx="390580" cy="14289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959364" y="543298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chemeClr val="bg1"/>
                </a:solidFill>
              </a:rPr>
              <a:t>2017</a:t>
            </a:r>
            <a:endParaRPr lang="es-PE" sz="1000" b="1" dirty="0">
              <a:solidFill>
                <a:schemeClr val="bg1"/>
              </a:solidFill>
            </a:endParaRPr>
          </a:p>
        </p:txBody>
      </p:sp>
      <p:sp>
        <p:nvSpPr>
          <p:cNvPr id="23" name="Llamada con línea 1 22"/>
          <p:cNvSpPr/>
          <p:nvPr/>
        </p:nvSpPr>
        <p:spPr>
          <a:xfrm>
            <a:off x="9316822" y="5451835"/>
            <a:ext cx="1693685" cy="413208"/>
          </a:xfrm>
          <a:prstGeom prst="borderCallout1">
            <a:avLst>
              <a:gd name="adj1" fmla="val 56593"/>
              <a:gd name="adj2" fmla="val -1787"/>
              <a:gd name="adj3" fmla="val 148395"/>
              <a:gd name="adj4" fmla="val -24055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Reporte de cobertura </a:t>
            </a:r>
          </a:p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Por actividad.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477375" y="453126"/>
            <a:ext cx="5033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 (EOL)</a:t>
            </a:r>
          </a:p>
        </p:txBody>
      </p:sp>
    </p:spTree>
    <p:extLst>
      <p:ext uri="{BB962C8B-B14F-4D97-AF65-F5344CB8AC3E}">
        <p14:creationId xmlns:p14="http://schemas.microsoft.com/office/powerpoint/2010/main" val="1383707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94788" y="917876"/>
            <a:ext cx="8427563" cy="336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1890227" y="899945"/>
            <a:ext cx="84410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SECUENCIA DEL PROCESO DE DESCARGA Y ENVÍO DE LA CÉDULA ELECTRÓNICA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239549" y="2023892"/>
            <a:ext cx="3300947" cy="2067366"/>
            <a:chOff x="2577339" y="2207750"/>
            <a:chExt cx="3163519" cy="1745942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Imagen 6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339" y="2207750"/>
              <a:ext cx="3163519" cy="174594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Imagen 7" descr="Recorte de pantal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651" y="2786589"/>
              <a:ext cx="466361" cy="193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Imagen 8" descr="Recorte de pantal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053" y="2812178"/>
              <a:ext cx="179512" cy="15079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21" y="2042322"/>
            <a:ext cx="2902229" cy="14629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5" y="4677499"/>
            <a:ext cx="1774329" cy="17882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1" y="2075381"/>
            <a:ext cx="2571349" cy="15030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369883" y="3806939"/>
            <a:ext cx="1719431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/>
              <a:t>Ingrese al tablero de control </a:t>
            </a:r>
          </a:p>
          <a:p>
            <a:pPr algn="ctr">
              <a:spcAft>
                <a:spcPts val="0"/>
              </a:spcAft>
            </a:pPr>
            <a:r>
              <a:rPr lang="es-PE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director </a:t>
            </a:r>
            <a:r>
              <a:rPr lang="es-PE" sz="10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</a:t>
            </a:r>
            <a:r>
              <a:rPr lang="es-PE" sz="105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</a:t>
            </a:r>
            <a:r>
              <a:rPr lang="es-PE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IE utilizando </a:t>
            </a:r>
            <a:r>
              <a:rPr lang="es-PE" sz="10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código </a:t>
            </a:r>
            <a:r>
              <a:rPr lang="es-PE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modular</a:t>
            </a:r>
          </a:p>
          <a:p>
            <a:pPr algn="ctr">
              <a:spcAft>
                <a:spcPts val="0"/>
              </a:spcAft>
            </a:pPr>
            <a:r>
              <a:rPr lang="es-PE" sz="105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clave EOL</a:t>
            </a:r>
            <a:endParaRPr lang="es-PE" sz="10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132748" y="4279852"/>
            <a:ext cx="1719431" cy="577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/>
              <a:t>Descargue se cédula electrónica desde su Tablero de Control</a:t>
            </a:r>
            <a:endParaRPr lang="es-PE" sz="10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202837" y="2639504"/>
            <a:ext cx="603316" cy="348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6" name="Conector recto 15"/>
          <p:cNvCxnSpPr>
            <a:endCxn id="14" idx="0"/>
          </p:cNvCxnSpPr>
          <p:nvPr/>
        </p:nvCxnSpPr>
        <p:spPr>
          <a:xfrm flipH="1">
            <a:off x="5992464" y="2988297"/>
            <a:ext cx="276361" cy="129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0369485" y="4649065"/>
            <a:ext cx="1432873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105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Completa los datos solicitados en la CÉDULA ELECTRÓNICA usando la información ingresada en la CÉDULA BORRADOR. </a:t>
            </a:r>
          </a:p>
        </p:txBody>
      </p:sp>
      <p:sp>
        <p:nvSpPr>
          <p:cNvPr id="18" name="Elipse 17"/>
          <p:cNvSpPr/>
          <p:nvPr/>
        </p:nvSpPr>
        <p:spPr>
          <a:xfrm>
            <a:off x="150918" y="2616522"/>
            <a:ext cx="391886" cy="37446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18"/>
          <p:cNvSpPr txBox="1"/>
          <p:nvPr/>
        </p:nvSpPr>
        <p:spPr>
          <a:xfrm>
            <a:off x="96939" y="2297798"/>
            <a:ext cx="54408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chemeClr val="accent6">
                    <a:lumMod val="50000"/>
                  </a:schemeClr>
                </a:solidFill>
              </a:rPr>
              <a:t>Inicio</a:t>
            </a:r>
            <a:endParaRPr lang="es-PE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3698856" y="2726952"/>
            <a:ext cx="404261" cy="336884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20"/>
          <p:cNvSpPr txBox="1"/>
          <p:nvPr/>
        </p:nvSpPr>
        <p:spPr>
          <a:xfrm>
            <a:off x="3699339" y="2454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2" name="Flecha derecha 21"/>
          <p:cNvSpPr/>
          <p:nvPr/>
        </p:nvSpPr>
        <p:spPr>
          <a:xfrm>
            <a:off x="7697392" y="2653109"/>
            <a:ext cx="404261" cy="336884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CuadroTexto 22"/>
          <p:cNvSpPr txBox="1"/>
          <p:nvPr/>
        </p:nvSpPr>
        <p:spPr>
          <a:xfrm>
            <a:off x="7697875" y="238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rgbClr val="7030A0"/>
                </a:solidFill>
              </a:rPr>
              <a:t>2</a:t>
            </a:r>
            <a:endParaRPr lang="es-PE" b="1" dirty="0" smtClean="0">
              <a:solidFill>
                <a:srgbClr val="7030A0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11406896" y="2597087"/>
            <a:ext cx="404261" cy="336884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/>
          <p:cNvSpPr txBox="1"/>
          <p:nvPr/>
        </p:nvSpPr>
        <p:spPr>
          <a:xfrm>
            <a:off x="11405667" y="283880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225930" y="1664002"/>
            <a:ext cx="1288750" cy="2462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Tablero de Control</a:t>
            </a:r>
            <a:endParaRPr lang="es-PE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158478" y="1693854"/>
            <a:ext cx="1288750" cy="2462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Formato Electrónico</a:t>
            </a:r>
            <a:endParaRPr lang="es-PE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349344" y="6144876"/>
            <a:ext cx="1031084" cy="2462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Cédula Borrador</a:t>
            </a:r>
            <a:endParaRPr lang="es-PE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Imagen 28" descr="Recorte de pantall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4690" y="3707679"/>
            <a:ext cx="793021" cy="752353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9684006" y="1332402"/>
            <a:ext cx="2319458" cy="577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105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</a:t>
            </a:r>
            <a:r>
              <a:rPr lang="es-PE" sz="105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 </a:t>
            </a:r>
            <a:r>
              <a:rPr lang="es-PE" sz="105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ELECTRÓNICA cuenta con mecanismos de validación de la información ingresada.</a:t>
            </a:r>
            <a:endParaRPr lang="es-PE" sz="105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9911867" y="3664056"/>
            <a:ext cx="1720812" cy="4308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FF0000"/>
                </a:solidFill>
              </a:rPr>
              <a:t>“NO” NECESITAS CONEXIÓN A INTERNET</a:t>
            </a:r>
            <a:endParaRPr lang="es-PE" sz="1100" dirty="0">
              <a:solidFill>
                <a:srgbClr val="FF0000"/>
              </a:solidFill>
            </a:endParaRPr>
          </a:p>
        </p:txBody>
      </p:sp>
      <p:pic>
        <p:nvPicPr>
          <p:cNvPr id="32" name="Imagen 31" descr="Recorte de pantall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39" y="3662797"/>
            <a:ext cx="363190" cy="315315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3477375" y="331200"/>
            <a:ext cx="5033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 (EOL)</a:t>
            </a:r>
          </a:p>
        </p:txBody>
      </p:sp>
    </p:spTree>
    <p:extLst>
      <p:ext uri="{BB962C8B-B14F-4D97-AF65-F5344CB8AC3E}">
        <p14:creationId xmlns:p14="http://schemas.microsoft.com/office/powerpoint/2010/main" val="8674420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80875" y="1049758"/>
            <a:ext cx="6697662" cy="336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2717086" y="1031827"/>
            <a:ext cx="67873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 DE DESCARGA Y ENVÍO DE LA CÉDULA ELECTRÓNICA</a:t>
            </a: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19" y="2685641"/>
            <a:ext cx="2587477" cy="1403179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5" y="2645345"/>
            <a:ext cx="1822951" cy="116743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0" y="2478508"/>
            <a:ext cx="3380328" cy="1650432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952586" y="3059000"/>
            <a:ext cx="404261" cy="336884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923078" y="332899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68019" y="274020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rgbClr val="7030A0"/>
                </a:solidFill>
              </a:rPr>
              <a:t>5</a:t>
            </a:r>
            <a:endParaRPr lang="es-PE" b="1" dirty="0" smtClean="0">
              <a:solidFill>
                <a:srgbClr val="7030A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067476" y="4447961"/>
            <a:ext cx="1719431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Cuando </a:t>
            </a:r>
            <a:r>
              <a:rPr lang="es-PE" sz="105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hayas transcrito y validado toda la información en la CÉDULA ELECTRÓNICA, haz clic en </a:t>
            </a:r>
            <a:r>
              <a:rPr lang="es-PE" sz="105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botón </a:t>
            </a:r>
            <a:r>
              <a:rPr lang="es-PE" sz="105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s-PE" sz="105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Enviar Datos”. Se validará hoja por hoja.</a:t>
            </a:r>
            <a:endParaRPr lang="es-PE" sz="10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243588" y="3261674"/>
            <a:ext cx="1527142" cy="348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2215308" y="3516199"/>
            <a:ext cx="197965" cy="914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161038" y="4081888"/>
            <a:ext cx="1719431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al momento de validar la CÉDULA ELECTRÓNICA, no presenta errores de validación. Ingresar el Código Modular y Clave EOL</a:t>
            </a:r>
          </a:p>
          <a:p>
            <a:pPr algn="ctr"/>
            <a:r>
              <a:rPr lang="es-PE" sz="105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remitir la información</a:t>
            </a:r>
            <a:endParaRPr lang="es-PE" sz="10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066494" y="2089779"/>
            <a:ext cx="1720812" cy="4308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FF0000"/>
                </a:solidFill>
              </a:rPr>
              <a:t>“SI” NECESITAS CONEXIÓN A INTERNET</a:t>
            </a:r>
            <a:endParaRPr lang="es-PE" sz="1100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525320" y="2163622"/>
            <a:ext cx="1288750" cy="2462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Tablero de Control</a:t>
            </a:r>
            <a:endParaRPr lang="es-PE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1038" y="1783318"/>
            <a:ext cx="1719431" cy="577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el tablero de control, obtener, imprimir y guardar  una constancia de envío.</a:t>
            </a:r>
          </a:p>
        </p:txBody>
      </p:sp>
      <p:sp>
        <p:nvSpPr>
          <p:cNvPr id="19" name="Elipse 18"/>
          <p:cNvSpPr/>
          <p:nvPr/>
        </p:nvSpPr>
        <p:spPr>
          <a:xfrm>
            <a:off x="10210809" y="2820186"/>
            <a:ext cx="714865" cy="281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0" name="Conector recto 19"/>
          <p:cNvCxnSpPr/>
          <p:nvPr/>
        </p:nvCxnSpPr>
        <p:spPr>
          <a:xfrm flipH="1" flipV="1">
            <a:off x="9785032" y="2450969"/>
            <a:ext cx="575034" cy="33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429226" y="274177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22" name="Flecha derecha 21"/>
          <p:cNvSpPr/>
          <p:nvPr/>
        </p:nvSpPr>
        <p:spPr>
          <a:xfrm>
            <a:off x="4423220" y="3051139"/>
            <a:ext cx="404261" cy="336884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CuadroTexto 22"/>
          <p:cNvSpPr txBox="1"/>
          <p:nvPr/>
        </p:nvSpPr>
        <p:spPr>
          <a:xfrm>
            <a:off x="7032596" y="269621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rgbClr val="7030A0"/>
                </a:solidFill>
              </a:rPr>
              <a:t>7</a:t>
            </a:r>
            <a:endParaRPr lang="es-PE" b="1" dirty="0" smtClean="0">
              <a:solidFill>
                <a:srgbClr val="7030A0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7026590" y="3005576"/>
            <a:ext cx="404261" cy="336884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5" name="Imagen 24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93" y="4198656"/>
            <a:ext cx="358912" cy="458186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8520123" y="4188724"/>
            <a:ext cx="1719431" cy="577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Puede guardar la constancia de envío de forma digital en formato PDF.</a:t>
            </a:r>
          </a:p>
        </p:txBody>
      </p:sp>
      <p:sp>
        <p:nvSpPr>
          <p:cNvPr id="27" name="Elipse 26"/>
          <p:cNvSpPr/>
          <p:nvPr/>
        </p:nvSpPr>
        <p:spPr>
          <a:xfrm>
            <a:off x="11180286" y="2993593"/>
            <a:ext cx="391886" cy="3744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/>
          <p:cNvSpPr txBox="1"/>
          <p:nvPr/>
        </p:nvSpPr>
        <p:spPr>
          <a:xfrm>
            <a:off x="11098026" y="2722004"/>
            <a:ext cx="54408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rgbClr val="FF0000"/>
                </a:solidFill>
              </a:rPr>
              <a:t>Fin</a:t>
            </a:r>
            <a:endParaRPr lang="es-PE" sz="1100" b="1" dirty="0">
              <a:solidFill>
                <a:srgbClr val="FF0000"/>
              </a:solidFill>
            </a:endParaRPr>
          </a:p>
        </p:txBody>
      </p:sp>
      <p:pic>
        <p:nvPicPr>
          <p:cNvPr id="29" name="Imagen 28" descr="Recorte de pantall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62" y="2097948"/>
            <a:ext cx="363190" cy="315315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3477375" y="331200"/>
            <a:ext cx="5033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 (EOL)</a:t>
            </a:r>
          </a:p>
        </p:txBody>
      </p:sp>
    </p:spTree>
    <p:extLst>
      <p:ext uri="{BB962C8B-B14F-4D97-AF65-F5344CB8AC3E}">
        <p14:creationId xmlns:p14="http://schemas.microsoft.com/office/powerpoint/2010/main" val="3241843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74777" y="1072060"/>
            <a:ext cx="3831798" cy="336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4480650" y="1031827"/>
            <a:ext cx="32602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INTEGRACIÓN CON EL SIAGIE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43565" y="1888024"/>
            <a:ext cx="8648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terminó de 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reportar todas 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tus nóminas 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estudiantes en el 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sistema SIAGIE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 momento de descargar tu formato Excel, esta información aparecerá automáticamente 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la 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 ELECTRÓNICA 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correspondiente a 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 institución 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educativa de E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ducación 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ásica Regular</a:t>
            </a:r>
            <a:r>
              <a:rPr lang="es-PE" sz="20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s-PE" sz="20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93661" y="3625346"/>
            <a:ext cx="385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 precarga de datos además se podrá mostrar si accede mediante el aplicativo SIGIED.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48650" y="5132063"/>
            <a:ext cx="385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Este proceso de precarga automática la podrás ver a partir de la </a:t>
            </a:r>
            <a:r>
              <a:rPr lang="es-PE" sz="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1ra semana de junio</a:t>
            </a:r>
            <a:r>
              <a:rPr lang="es-PE" sz="20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88" y="5321915"/>
            <a:ext cx="532561" cy="46236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477375" y="331200"/>
            <a:ext cx="5033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 (EOL)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02" y="3824649"/>
            <a:ext cx="3904334" cy="10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5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16116" y="361944"/>
            <a:ext cx="4709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Fuentes de Información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0088" y="1452303"/>
            <a:ext cx="617021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Padrón de Instituciones Educativas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 Anual de Trabajo 2017 de la 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Nóminas de Matrícula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Cuadro de Asignación de Personal (CAP)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Cuadro de Distribución de Horas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Legajo de Personal de la 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Inventario de bienes, muebles e inmuebles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Recibo(os) de luz y/o agua del Local Educativo, si tuviese.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Actas de evaluación final y de </a:t>
            </a: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recuperación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Otras fuentes requeridas</a:t>
            </a:r>
            <a:endParaRPr lang="es-ES" sz="24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s-ES" sz="2400" dirty="0" smtClean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486">
            <a:off x="7739202" y="2603344"/>
            <a:ext cx="3767520" cy="13104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41" y="1524747"/>
            <a:ext cx="3866286" cy="107572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12" y="3904121"/>
            <a:ext cx="3557422" cy="121044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944524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74777" y="1072060"/>
            <a:ext cx="3831798" cy="336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4480650" y="1031827"/>
            <a:ext cx="32602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INTEGRACIÓN CON EL SIAGIE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81749" y="1571596"/>
            <a:ext cx="10104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Tener en cuenta los datos mostrados en el formato electrónico o en el aplicativo SIGIED pueden ser actualizados/modificados, seguidamente remitidos.</a:t>
            </a:r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5" y="4015028"/>
            <a:ext cx="2185578" cy="7737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86" y="2774141"/>
            <a:ext cx="1789992" cy="9023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635120" y="3678417"/>
            <a:ext cx="1646165" cy="24622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Nómina de matrícula 2017.</a:t>
            </a:r>
            <a:endParaRPr lang="es-PE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04601" y="3830811"/>
            <a:ext cx="1757717" cy="55399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Formato electrónico y aplicativo SIGIED</a:t>
            </a:r>
          </a:p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Con la precarga de datos.</a:t>
            </a:r>
          </a:p>
        </p:txBody>
      </p:sp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28" y="4270341"/>
            <a:ext cx="408025" cy="367647"/>
          </a:xfrm>
          <a:prstGeom prst="rect">
            <a:avLst/>
          </a:prstGeom>
        </p:spPr>
      </p:pic>
      <p:pic>
        <p:nvPicPr>
          <p:cNvPr id="13" name="Imagen 12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61" y="2969045"/>
            <a:ext cx="519303" cy="46791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277762" y="3662706"/>
            <a:ext cx="1495338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Recepciona y remite</a:t>
            </a:r>
          </a:p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Datos de alumnos.</a:t>
            </a:r>
            <a:endParaRPr lang="es-PE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05" y="5393309"/>
            <a:ext cx="519303" cy="467913"/>
          </a:xfrm>
          <a:prstGeom prst="rect">
            <a:avLst/>
          </a:prstGeom>
        </p:spPr>
      </p:pic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40" y="5357711"/>
            <a:ext cx="1917735" cy="647162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 flipH="1">
            <a:off x="5024485" y="3160582"/>
            <a:ext cx="1" cy="251175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5750335" y="4562572"/>
            <a:ext cx="1451725" cy="480767"/>
          </a:xfrm>
          <a:prstGeom prst="round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50" dirty="0" smtClean="0">
                <a:solidFill>
                  <a:schemeClr val="tx1"/>
                </a:solidFill>
              </a:rPr>
              <a:t>Puede actualizar/modificar los datos de alumnos</a:t>
            </a:r>
            <a:endParaRPr lang="es-PE" sz="1050" dirty="0">
              <a:solidFill>
                <a:schemeClr val="tx1"/>
              </a:solidFill>
            </a:endParaRPr>
          </a:p>
        </p:txBody>
      </p:sp>
      <p:pic>
        <p:nvPicPr>
          <p:cNvPr id="19" name="Imagen 18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84" y="4082979"/>
            <a:ext cx="519303" cy="467913"/>
          </a:xfrm>
          <a:prstGeom prst="rect">
            <a:avLst/>
          </a:prstGeom>
        </p:spPr>
      </p:pic>
      <p:pic>
        <p:nvPicPr>
          <p:cNvPr id="20" name="Imagen 19" descr="Recorte de pantall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19" y="3666035"/>
            <a:ext cx="3508907" cy="117934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9483117" y="4006391"/>
            <a:ext cx="858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Mayo – Julio </a:t>
            </a:r>
            <a:r>
              <a:rPr lang="es-PE" sz="800" dirty="0" smtClean="0"/>
              <a:t>2017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522396" y="4385034"/>
            <a:ext cx="858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Mayo – Julio </a:t>
            </a:r>
            <a:r>
              <a:rPr lang="es-PE" sz="800" dirty="0" smtClean="0"/>
              <a:t>2017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249776" y="3451784"/>
            <a:ext cx="4794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/>
              <a:t>2017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295587" y="3440785"/>
            <a:ext cx="3516199" cy="13763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/>
          <p:cNvSpPr txBox="1"/>
          <p:nvPr/>
        </p:nvSpPr>
        <p:spPr>
          <a:xfrm>
            <a:off x="8273957" y="3106520"/>
            <a:ext cx="1454505" cy="24622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>
                <a:solidFill>
                  <a:schemeClr val="accent5">
                    <a:lumMod val="75000"/>
                  </a:schemeClr>
                </a:solidFill>
              </a:rPr>
              <a:t>Panel de control 2017.</a:t>
            </a:r>
          </a:p>
        </p:txBody>
      </p:sp>
      <p:cxnSp>
        <p:nvCxnSpPr>
          <p:cNvPr id="26" name="Conector recto 25"/>
          <p:cNvCxnSpPr/>
          <p:nvPr/>
        </p:nvCxnSpPr>
        <p:spPr>
          <a:xfrm flipH="1">
            <a:off x="7712700" y="3707574"/>
            <a:ext cx="1" cy="128892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 descr="Recorte de pantall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71" y="4025246"/>
            <a:ext cx="332152" cy="292230"/>
          </a:xfrm>
          <a:prstGeom prst="rect">
            <a:avLst/>
          </a:prstGeom>
        </p:spPr>
      </p:pic>
      <p:pic>
        <p:nvPicPr>
          <p:cNvPr id="28" name="Imagen 27" descr="Recorte de pantall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513" y="4422745"/>
            <a:ext cx="332152" cy="292230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5440822" y="6174556"/>
            <a:ext cx="2326865" cy="471340"/>
          </a:xfrm>
          <a:prstGeom prst="round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50" dirty="0" smtClean="0">
                <a:solidFill>
                  <a:schemeClr val="tx1"/>
                </a:solidFill>
              </a:rPr>
              <a:t>La precarga de datos se podrá mostrar a partir de la </a:t>
            </a:r>
            <a:r>
              <a:rPr lang="es-PE" sz="1050" dirty="0" smtClean="0">
                <a:solidFill>
                  <a:srgbClr val="FF0000"/>
                </a:solidFill>
              </a:rPr>
              <a:t>primera semana de Junio </a:t>
            </a:r>
            <a:endParaRPr lang="es-PE" sz="1050" dirty="0">
              <a:solidFill>
                <a:srgbClr val="FF0000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2" y="4292985"/>
            <a:ext cx="1578995" cy="421990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3477375" y="331200"/>
            <a:ext cx="5033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 (EOL)</a:t>
            </a:r>
          </a:p>
        </p:txBody>
      </p:sp>
    </p:spTree>
    <p:extLst>
      <p:ext uri="{BB962C8B-B14F-4D97-AF65-F5344CB8AC3E}">
        <p14:creationId xmlns:p14="http://schemas.microsoft.com/office/powerpoint/2010/main" val="17424309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74777" y="1072060"/>
            <a:ext cx="3831798" cy="336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4480650" y="1031827"/>
            <a:ext cx="32602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INTEGRACIÓN CON EL SIAGIE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58149" y="3243152"/>
            <a:ext cx="9834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</a:t>
            </a:r>
            <a:r>
              <a:rPr lang="es-PE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aún no has reportado </a:t>
            </a:r>
            <a:r>
              <a:rPr lang="es-PE" sz="2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 Nóminas de Matrícula</a:t>
            </a:r>
          </a:p>
          <a:p>
            <a:pPr algn="ctr"/>
            <a:r>
              <a:rPr lang="es-PE" sz="2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PE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tus </a:t>
            </a:r>
            <a:r>
              <a:rPr lang="es-PE" sz="2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alumnos </a:t>
            </a:r>
            <a:r>
              <a:rPr lang="es-PE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el </a:t>
            </a:r>
            <a:r>
              <a:rPr lang="es-PE" sz="2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SIAGIE</a:t>
            </a:r>
            <a:endParaRPr lang="es-PE" sz="28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5437" y="4158722"/>
            <a:ext cx="8280353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PE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ninguna </a:t>
            </a:r>
            <a:r>
              <a:rPr lang="es-PE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manera debes postergar el </a:t>
            </a:r>
            <a:r>
              <a:rPr lang="es-PE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envío de</a:t>
            </a:r>
          </a:p>
          <a:p>
            <a:pPr algn="ctr"/>
            <a:r>
              <a:rPr lang="es-PE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PE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datos </a:t>
            </a:r>
            <a:r>
              <a:rPr lang="es-PE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</a:t>
            </a:r>
            <a:r>
              <a:rPr lang="es-PE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 Censo Educativo 2017</a:t>
            </a:r>
            <a:endParaRPr lang="es-PE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01842" y="5201554"/>
            <a:ext cx="9338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ya </a:t>
            </a:r>
            <a:r>
              <a:rPr lang="es-PE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</a:t>
            </a:r>
            <a:r>
              <a:rPr lang="es-PE" sz="2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estas en la obligación de cumplir con los plazos establecidos.</a:t>
            </a:r>
            <a:endParaRPr lang="es-PE" sz="28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10" y="1665385"/>
            <a:ext cx="2445161" cy="1398326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04" y="4380424"/>
            <a:ext cx="504821" cy="45145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477375" y="331200"/>
            <a:ext cx="5033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 ON-LINE (EOL)</a:t>
            </a:r>
          </a:p>
        </p:txBody>
      </p:sp>
    </p:spTree>
    <p:extLst>
      <p:ext uri="{BB962C8B-B14F-4D97-AF65-F5344CB8AC3E}">
        <p14:creationId xmlns:p14="http://schemas.microsoft.com/office/powerpoint/2010/main" val="27395321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98576" y="2686347"/>
            <a:ext cx="49436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¡¡¡GRACIAS!!!</a:t>
            </a:r>
            <a:endParaRPr lang="es-ES" sz="80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3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542903" y="839395"/>
            <a:ext cx="6991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Cédula Borrador es el primer paso necesario para el correcto llenado de la cédula censal en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formato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electrónico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304702"/>
            <a:ext cx="2808923" cy="10860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1" y="1919034"/>
            <a:ext cx="2922203" cy="12908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7" y="2486025"/>
            <a:ext cx="2977648" cy="124777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3" y="3085888"/>
            <a:ext cx="3260527" cy="12289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3" y="3752616"/>
            <a:ext cx="2958067" cy="12469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86063"/>
            <a:ext cx="2696041" cy="9860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0" y="4967046"/>
            <a:ext cx="3219673" cy="13480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7" y="5733879"/>
            <a:ext cx="3220014" cy="9796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ángulo 11">
            <a:hlinkClick r:id="rId12"/>
          </p:cNvPr>
          <p:cNvSpPr/>
          <p:nvPr/>
        </p:nvSpPr>
        <p:spPr>
          <a:xfrm>
            <a:off x="5498566" y="5282684"/>
            <a:ext cx="5128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dirty="0">
                <a:solidFill>
                  <a:schemeClr val="accent1">
                    <a:lumMod val="75000"/>
                  </a:schemeClr>
                </a:solidFill>
              </a:rPr>
              <a:t>http://escale.minedu.gob.pe/</a:t>
            </a:r>
          </a:p>
        </p:txBody>
      </p:sp>
      <p:pic>
        <p:nvPicPr>
          <p:cNvPr id="13" name="Imagen 12" descr="Recorte de pantall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16" y="5995925"/>
            <a:ext cx="4872683" cy="5382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627745" y="2112015"/>
            <a:ext cx="6991872" cy="15696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PE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</a:t>
            </a:r>
            <a:r>
              <a:rPr lang="es-PE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Estadístico de la </a:t>
            </a:r>
            <a:r>
              <a:rPr lang="es-PE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DRE/GRE/UGEL</a:t>
            </a:r>
            <a:r>
              <a:rPr lang="es-PE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deberá entregar la </a:t>
            </a:r>
            <a:r>
              <a:rPr lang="es-PE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 BORRADOR </a:t>
            </a:r>
            <a:r>
              <a:rPr lang="es-PE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los directores de </a:t>
            </a:r>
            <a:r>
              <a:rPr lang="es-PE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 </a:t>
            </a:r>
            <a:r>
              <a:rPr lang="es-PE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Instituciones y Programas </a:t>
            </a:r>
            <a:r>
              <a:rPr lang="es-PE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Educativos </a:t>
            </a:r>
            <a:r>
              <a:rPr lang="es-PE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acuerdo </a:t>
            </a:r>
            <a:r>
              <a:rPr lang="es-PE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al(los) servicio(s) educativo(s) </a:t>
            </a:r>
            <a:r>
              <a:rPr lang="es-PE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</a:t>
            </a:r>
            <a:r>
              <a:rPr lang="es-PE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atiende(n).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610462" y="3848117"/>
            <a:ext cx="6991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 </a:t>
            </a:r>
            <a:r>
              <a:rPr lang="es-PE" sz="2400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se cuenta con el formato físico de la Cédula Borrador, deberá </a:t>
            </a:r>
            <a:r>
              <a: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descargarlo de la página oficial de la Unidad de Estadística:</a:t>
            </a:r>
            <a:endParaRPr lang="es-PE" sz="240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86" y="2580286"/>
            <a:ext cx="485431" cy="421443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613584" y="135518"/>
            <a:ext cx="3314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Cédula Borrador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16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20630" y="292280"/>
            <a:ext cx="5736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Módulos que lo conforman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96365" y="1369201"/>
            <a:ext cx="1636792" cy="412467"/>
            <a:chOff x="1164772" y="1252966"/>
            <a:chExt cx="6754799" cy="506635"/>
          </a:xfrm>
        </p:grpSpPr>
        <p:sp>
          <p:nvSpPr>
            <p:cNvPr id="6" name="Rectángulo redondeado 5"/>
            <p:cNvSpPr/>
            <p:nvPr/>
          </p:nvSpPr>
          <p:spPr>
            <a:xfrm>
              <a:off x="1164772" y="1262362"/>
              <a:ext cx="6754799" cy="49723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292370" y="1252966"/>
              <a:ext cx="6569941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PE" sz="1600" dirty="0" smtClean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MÓDULO I:</a:t>
              </a:r>
            </a:p>
          </p:txBody>
        </p:sp>
      </p:grpSp>
      <p:sp>
        <p:nvSpPr>
          <p:cNvPr id="8" name="Rectángulo 7"/>
          <p:cNvSpPr/>
          <p:nvPr/>
        </p:nvSpPr>
        <p:spPr>
          <a:xfrm>
            <a:off x="1549599" y="1781668"/>
            <a:ext cx="369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b="1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MATRÍCULA, DOCENTES Y RECURSOS</a:t>
            </a: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5" y="1849582"/>
            <a:ext cx="257835" cy="26428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437805" y="2956962"/>
            <a:ext cx="1959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LOCAL EDUCATIVO</a:t>
            </a:r>
            <a:endParaRPr lang="es-PE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93" y="2956962"/>
            <a:ext cx="257835" cy="26428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437805" y="3221243"/>
            <a:ext cx="9196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Recoge datos de infraestructura, mobiliario, ambientes educativos y administrativos, servicios higiénicos</a:t>
            </a:r>
            <a:r>
              <a:rPr lang="es-PE" dirty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estado de conservación de las mismas.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376167" y="2113863"/>
            <a:ext cx="8990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Recolecta datos agregados de alumnos matriculados, según sexo, edad, lengua materna, necesidades educativas especiales; del personal docente, administrativo y auxiliares de educación y los recursos de cada Institución o Programa Educativo.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627197" y="939388"/>
            <a:ext cx="4041679" cy="442428"/>
            <a:chOff x="1781795" y="1262363"/>
            <a:chExt cx="6984443" cy="433494"/>
          </a:xfrm>
        </p:grpSpPr>
        <p:sp>
          <p:nvSpPr>
            <p:cNvPr id="15" name="Rectángulo redondeado 14"/>
            <p:cNvSpPr/>
            <p:nvPr/>
          </p:nvSpPr>
          <p:spPr>
            <a:xfrm>
              <a:off x="1781795" y="1262363"/>
              <a:ext cx="6754800" cy="433494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196295" y="1283387"/>
              <a:ext cx="656994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PE" sz="2000" dirty="0" smtClean="0">
                  <a:ln w="0"/>
                  <a:solidFill>
                    <a:srgbClr val="245A8C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Mayo – 23 de Julio del 2017</a:t>
              </a:r>
              <a:endParaRPr lang="es-PE" sz="2400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1527284" y="3867574"/>
            <a:ext cx="479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IDENTIFICACIÓN DE LA INSTITUCIÓN EDUCATIVA</a:t>
            </a:r>
            <a:endParaRPr lang="es-PE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Imagen 17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70" y="3868192"/>
            <a:ext cx="257835" cy="264281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437805" y="4132473"/>
            <a:ext cx="9196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Identifica a cada Institución Educativa y recoge qué Servicios Educativos (niveles, modalidades o formas) ofrece y en que establecimientos.</a:t>
            </a:r>
          </a:p>
        </p:txBody>
      </p:sp>
      <p:pic>
        <p:nvPicPr>
          <p:cNvPr id="20" name="Imagen 19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56" y="891133"/>
            <a:ext cx="350521" cy="304316"/>
          </a:xfrm>
          <a:prstGeom prst="rect">
            <a:avLst/>
          </a:prstGeom>
        </p:spPr>
      </p:pic>
      <p:sp>
        <p:nvSpPr>
          <p:cNvPr id="21" name="Rectángulo 12"/>
          <p:cNvSpPr/>
          <p:nvPr/>
        </p:nvSpPr>
        <p:spPr>
          <a:xfrm>
            <a:off x="5735246" y="5139972"/>
            <a:ext cx="48732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PE" sz="2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Diciembre del 2017 - Febrero del 2018</a:t>
            </a:r>
            <a:endParaRPr lang="es-PE" sz="24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ángulo 9"/>
          <p:cNvSpPr/>
          <p:nvPr/>
        </p:nvSpPr>
        <p:spPr>
          <a:xfrm>
            <a:off x="1437805" y="5178914"/>
            <a:ext cx="4298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sz="20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RESULTADO DEL EJERCICIO EDUCATIVO</a:t>
            </a:r>
            <a:endParaRPr lang="es-PE" sz="2400" b="1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ángulo 5"/>
          <p:cNvSpPr/>
          <p:nvPr/>
        </p:nvSpPr>
        <p:spPr>
          <a:xfrm>
            <a:off x="1396880" y="5579024"/>
            <a:ext cx="9032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PE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Recoge datos de situación al finalizar el ejercicio educativo, alumnos aprobados, desaprobados, retirados, trasladados, pasan a recuperación, etc.</a:t>
            </a:r>
          </a:p>
        </p:txBody>
      </p:sp>
      <p:pic>
        <p:nvPicPr>
          <p:cNvPr id="24" name="Imagen 17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69" y="5275801"/>
            <a:ext cx="257835" cy="2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04813" y="1449235"/>
            <a:ext cx="4970304" cy="5214210"/>
            <a:chOff x="1778" y="1089263"/>
            <a:chExt cx="1733968" cy="2829215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ángulo 2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1778" y="1089263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EBR - Inicial Escolarizada</a:t>
              </a: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EBR - Inicial </a:t>
              </a:r>
              <a:r>
                <a:rPr lang="es-PE" dirty="0">
                  <a:solidFill>
                    <a:schemeClr val="accent5">
                      <a:lumMod val="75000"/>
                    </a:schemeClr>
                  </a:solidFill>
                </a:rPr>
                <a:t>No Escolarizada </a:t>
              </a: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EBR - Primaria</a:t>
              </a: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BBR - Secundaria</a:t>
              </a: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r>
                <a:rPr lang="es-PE" dirty="0">
                  <a:solidFill>
                    <a:schemeClr val="accent5">
                      <a:lumMod val="75000"/>
                    </a:schemeClr>
                  </a:solidFill>
                </a:rPr>
                <a:t>EBA </a:t>
              </a: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- Inicial Intermedio</a:t>
              </a:r>
            </a:p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EBA - Avanzado </a:t>
              </a:r>
            </a:p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ISP - Educación </a:t>
              </a:r>
              <a:r>
                <a:rPr lang="es-PE" dirty="0">
                  <a:solidFill>
                    <a:schemeClr val="accent5">
                      <a:lumMod val="75000"/>
                    </a:schemeClr>
                  </a:solidFill>
                </a:rPr>
                <a:t>Superior </a:t>
              </a: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Pedagógica</a:t>
              </a:r>
            </a:p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IST - Educación </a:t>
              </a:r>
              <a:r>
                <a:rPr lang="es-PE" dirty="0">
                  <a:solidFill>
                    <a:schemeClr val="accent5">
                      <a:lumMod val="75000"/>
                    </a:schemeClr>
                  </a:solidFill>
                </a:rPr>
                <a:t>Superior </a:t>
              </a: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Tecnológica</a:t>
              </a: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ESFA - Educación </a:t>
              </a:r>
              <a:r>
                <a:rPr lang="es-PE" dirty="0">
                  <a:solidFill>
                    <a:schemeClr val="accent5">
                      <a:lumMod val="75000"/>
                    </a:schemeClr>
                  </a:solidFill>
                </a:rPr>
                <a:t>Superior de Formación </a:t>
              </a: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Artística</a:t>
              </a:r>
            </a:p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EBE - Inicial Escolarizada y No Escolarizada</a:t>
              </a:r>
            </a:p>
            <a:p>
              <a:pPr fontAlgn="b">
                <a:lnSpc>
                  <a:spcPct val="150000"/>
                </a:lnSpc>
              </a:pPr>
              <a:r>
                <a:rPr lang="es-PE" dirty="0">
                  <a:solidFill>
                    <a:schemeClr val="accent5">
                      <a:lumMod val="75000"/>
                    </a:schemeClr>
                  </a:solidFill>
                </a:rPr>
                <a:t>EBE - </a:t>
              </a: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Primaria</a:t>
              </a:r>
            </a:p>
            <a:p>
              <a:pPr fontAlgn="b">
                <a:lnSpc>
                  <a:spcPct val="150000"/>
                </a:lnSpc>
              </a:pP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CETPRO - Educación </a:t>
              </a:r>
              <a:r>
                <a:rPr lang="es-PE" dirty="0">
                  <a:solidFill>
                    <a:schemeClr val="accent5">
                      <a:lumMod val="75000"/>
                    </a:schemeClr>
                  </a:solidFill>
                </a:rPr>
                <a:t>Técnico </a:t>
              </a:r>
              <a:r>
                <a:rPr lang="es-PE" dirty="0" smtClean="0">
                  <a:solidFill>
                    <a:schemeClr val="accent5">
                      <a:lumMod val="75000"/>
                    </a:schemeClr>
                  </a:solidFill>
                </a:rPr>
                <a:t>Productiva</a:t>
              </a: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/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/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510784" y="1443528"/>
            <a:ext cx="1194816" cy="5214210"/>
            <a:chOff x="1778" y="1089263"/>
            <a:chExt cx="1733968" cy="2829215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ángulo 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347531" y="1089263"/>
              <a:ext cx="1388215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1A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2A</a:t>
              </a:r>
              <a:endParaRPr lang="es-P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3AP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3AS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4AI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4AA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5A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6A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7A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8AI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8AP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9A</a:t>
              </a:r>
              <a:endParaRPr lang="es-P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582913" y="1474527"/>
            <a:ext cx="1140218" cy="5214210"/>
            <a:chOff x="1778" y="1089263"/>
            <a:chExt cx="1733968" cy="2829215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ángulo 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1778" y="1089263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1B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2B</a:t>
              </a:r>
              <a:endParaRPr lang="es-P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3BP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3BS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4BI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4BA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5B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6B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7B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8BI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8BP</a:t>
              </a: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9B</a:t>
              </a:r>
              <a:endParaRPr lang="es-P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785891" y="1016420"/>
            <a:ext cx="1286493" cy="350381"/>
            <a:chOff x="1778" y="1089263"/>
            <a:chExt cx="1733968" cy="2829215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ángulo 11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1778" y="1089263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fontAlgn="b">
                <a:lnSpc>
                  <a:spcPct val="150000"/>
                </a:lnSpc>
              </a:pP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910742" y="956141"/>
            <a:ext cx="948658" cy="434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</a:rPr>
              <a:t>NIVELES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6864096" y="1449624"/>
            <a:ext cx="1133856" cy="5214210"/>
            <a:chOff x="1778" y="1089263"/>
            <a:chExt cx="1733968" cy="2829215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ángulo 1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778" y="1089263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fontAlgn="b">
                <a:lnSpc>
                  <a:spcPct val="150000"/>
                </a:lnSpc>
              </a:pPr>
              <a:endParaRPr lang="es-PE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endParaRPr lang="es-PE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endParaRPr lang="es-PE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11</a:t>
              </a:r>
              <a:endParaRPr lang="es-P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8156448" y="1480104"/>
            <a:ext cx="1080165" cy="5214210"/>
            <a:chOff x="1778" y="1089263"/>
            <a:chExt cx="1733968" cy="2829215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ángulo 18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778" y="1089263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fontAlgn="b">
                <a:lnSpc>
                  <a:spcPct val="150000"/>
                </a:lnSpc>
              </a:pPr>
              <a:endParaRPr lang="es-PE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endParaRPr lang="es-PE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b">
                <a:lnSpc>
                  <a:spcPct val="150000"/>
                </a:lnSpc>
              </a:pPr>
              <a:endParaRPr lang="es-PE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algn="r" fontAlgn="b">
                <a:lnSpc>
                  <a:spcPct val="150000"/>
                </a:lnSpc>
              </a:pPr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ID</a:t>
              </a:r>
              <a:endParaRPr lang="es-P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486163" y="985940"/>
            <a:ext cx="3779757" cy="350381"/>
            <a:chOff x="1778" y="1089263"/>
            <a:chExt cx="1733968" cy="2829215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ángulo 21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1778" y="1089263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fontAlgn="b">
                <a:lnSpc>
                  <a:spcPct val="150000"/>
                </a:lnSpc>
              </a:pP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6805830" y="913469"/>
            <a:ext cx="11798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</a:rPr>
              <a:t>MÓDULO I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9533907" y="973748"/>
            <a:ext cx="1207245" cy="350381"/>
            <a:chOff x="1778" y="1089263"/>
            <a:chExt cx="1733968" cy="2829215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ángulo 25"/>
            <p:cNvSpPr/>
            <p:nvPr/>
          </p:nvSpPr>
          <p:spPr>
            <a:xfrm>
              <a:off x="1778" y="1107598"/>
              <a:ext cx="1733968" cy="2810880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1778" y="1089263"/>
              <a:ext cx="1733968" cy="2810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fontAlgn="b">
                <a:lnSpc>
                  <a:spcPct val="150000"/>
                </a:lnSpc>
              </a:pPr>
              <a:endParaRPr lang="es-P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9536838" y="913469"/>
            <a:ext cx="12375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s-PE" dirty="0" smtClean="0">
                <a:solidFill>
                  <a:schemeClr val="accent5">
                    <a:lumMod val="75000"/>
                  </a:schemeClr>
                </a:solidFill>
              </a:rPr>
              <a:t>MÓDULO II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 rot="16200000">
            <a:off x="4025184" y="3692241"/>
            <a:ext cx="368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MATRÍCULA DOCENTES </a:t>
            </a:r>
            <a:r>
              <a:rPr lang="es-PE" dirty="0" smtClean="0">
                <a:solidFill>
                  <a:schemeClr val="accent1">
                    <a:lumMod val="50000"/>
                  </a:schemeClr>
                </a:solidFill>
              </a:rPr>
              <a:t>Y RECURSOS </a:t>
            </a:r>
            <a:endParaRPr lang="es-P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 rot="16200000">
            <a:off x="6285628" y="3719822"/>
            <a:ext cx="1985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LOCAL EDUCATIVO</a:t>
            </a:r>
            <a:endParaRPr lang="es-P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 rot="16200000">
            <a:off x="6093993" y="3805166"/>
            <a:ext cx="480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IDENTIFICACIÓN DE LA INSTITUCIÓN EDUCATIVAS</a:t>
            </a:r>
          </a:p>
        </p:txBody>
      </p:sp>
      <p:sp>
        <p:nvSpPr>
          <p:cNvPr id="32" name="Rectángulo 31"/>
          <p:cNvSpPr/>
          <p:nvPr/>
        </p:nvSpPr>
        <p:spPr>
          <a:xfrm rot="16200000">
            <a:off x="8004843" y="3770248"/>
            <a:ext cx="38145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RESULTADO DEL EJERCICIO EDUCATIVO</a:t>
            </a:r>
          </a:p>
        </p:txBody>
      </p:sp>
      <p:cxnSp>
        <p:nvCxnSpPr>
          <p:cNvPr id="33" name="Conector recto 32"/>
          <p:cNvCxnSpPr/>
          <p:nvPr/>
        </p:nvCxnSpPr>
        <p:spPr>
          <a:xfrm flipV="1">
            <a:off x="327921" y="322478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346209" y="2340864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V="1">
            <a:off x="340113" y="400507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334017" y="5230368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352305" y="6077712"/>
            <a:ext cx="4692729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V="1">
            <a:off x="6124149" y="2340864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6142437" y="3212592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6148533" y="3998976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V="1">
            <a:off x="6130245" y="5212080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V="1">
            <a:off x="6124149" y="6071616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10177989" y="2359152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V="1">
            <a:off x="10196277" y="3230880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10202373" y="4017264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10184085" y="5230368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V="1">
            <a:off x="10177989" y="6089904"/>
            <a:ext cx="476433" cy="12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1140" cy="1195449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4572458" y="135518"/>
            <a:ext cx="33970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rgbClr val="245A8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Tipos de Cédulas</a:t>
            </a:r>
            <a:endParaRPr lang="es-ES" sz="3600" b="1" cap="none" spc="0" dirty="0">
              <a:ln w="0"/>
              <a:solidFill>
                <a:srgbClr val="245A8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20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</TotalTime>
  <Words>5030</Words>
  <Application>Microsoft Office PowerPoint</Application>
  <PresentationFormat>Personalizado</PresentationFormat>
  <Paragraphs>722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dayme</cp:lastModifiedBy>
  <cp:revision>394</cp:revision>
  <cp:lastPrinted>2017-05-03T17:44:06Z</cp:lastPrinted>
  <dcterms:created xsi:type="dcterms:W3CDTF">2016-01-06T15:33:33Z</dcterms:created>
  <dcterms:modified xsi:type="dcterms:W3CDTF">2017-05-24T21:40:44Z</dcterms:modified>
</cp:coreProperties>
</file>