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6" r:id="rId3"/>
    <p:sldId id="344" r:id="rId4"/>
    <p:sldId id="349" r:id="rId5"/>
    <p:sldId id="353" r:id="rId6"/>
    <p:sldId id="312" r:id="rId7"/>
    <p:sldId id="352" r:id="rId8"/>
    <p:sldId id="320" r:id="rId9"/>
    <p:sldId id="396" r:id="rId10"/>
    <p:sldId id="397" r:id="rId11"/>
    <p:sldId id="400" r:id="rId12"/>
    <p:sldId id="401" r:id="rId13"/>
    <p:sldId id="414" r:id="rId14"/>
    <p:sldId id="415" r:id="rId15"/>
    <p:sldId id="410" r:id="rId16"/>
    <p:sldId id="398" r:id="rId17"/>
  </p:sldIdLst>
  <p:sldSz cx="12192000" cy="6858000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 ROBINSON MAIZONDO SALDANA" initials="FRM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5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88C49-FF74-4CCC-B725-C74E689D7B21}" type="doc">
      <dgm:prSet loTypeId="urn:microsoft.com/office/officeart/2009/3/layout/SubStep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E0221950-7125-4A98-ACDE-45F87E09F13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400" b="1" dirty="0">
              <a:latin typeface="Century Gothic" panose="020B0502020202020204" pitchFamily="34" charset="0"/>
            </a:rPr>
            <a:t>Materiales </a:t>
          </a:r>
          <a:r>
            <a:rPr lang="es-PE" sz="1400" b="1" dirty="0" smtClean="0">
              <a:latin typeface="Century Gothic" panose="020B0502020202020204" pitchFamily="34" charset="0"/>
            </a:rPr>
            <a:t>educativos</a:t>
          </a:r>
          <a:endParaRPr lang="es-PE" sz="1400" b="1" dirty="0">
            <a:latin typeface="Century Gothic" panose="020B0502020202020204" pitchFamily="34" charset="0"/>
          </a:endParaRPr>
        </a:p>
      </dgm:t>
    </dgm:pt>
    <dgm:pt modelId="{0B6D3DA7-88D1-4F83-B874-E59A63B94AF4}" type="parTrans" cxnId="{DC618418-703A-4F6E-8B8B-6D79253E749A}">
      <dgm:prSet/>
      <dgm:spPr/>
      <dgm:t>
        <a:bodyPr/>
        <a:lstStyle/>
        <a:p>
          <a:endParaRPr lang="es-PE" sz="1200"/>
        </a:p>
      </dgm:t>
    </dgm:pt>
    <dgm:pt modelId="{A57C2E4C-F9FF-4FF1-BEBE-8478CC5DB143}" type="sibTrans" cxnId="{DC618418-703A-4F6E-8B8B-6D79253E749A}">
      <dgm:prSet/>
      <dgm:spPr/>
      <dgm:t>
        <a:bodyPr/>
        <a:lstStyle/>
        <a:p>
          <a:endParaRPr lang="es-PE" sz="1200"/>
        </a:p>
      </dgm:t>
    </dgm:pt>
    <dgm:pt modelId="{4976517A-B7AD-49BF-80F7-8553E5FBE5D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400" b="1" dirty="0" smtClean="0">
              <a:latin typeface="Century Gothic" panose="020B0502020202020204" pitchFamily="34" charset="0"/>
              <a:sym typeface="Arial" panose="020B0604020202020204" pitchFamily="34" charset="0"/>
            </a:rPr>
            <a:t>Docentes</a:t>
          </a:r>
          <a:endParaRPr lang="es-PE" sz="1400" b="1" dirty="0">
            <a:latin typeface="Century Gothic" panose="020B0502020202020204" pitchFamily="34" charset="0"/>
          </a:endParaRPr>
        </a:p>
      </dgm:t>
    </dgm:pt>
    <dgm:pt modelId="{33436364-6F79-4E12-BFD0-889A615EF710}" type="parTrans" cxnId="{5CC8DF73-F3AC-4716-A5CB-2D0DB576ACE3}">
      <dgm:prSet/>
      <dgm:spPr/>
      <dgm:t>
        <a:bodyPr/>
        <a:lstStyle/>
        <a:p>
          <a:endParaRPr lang="es-PE" sz="1200"/>
        </a:p>
      </dgm:t>
    </dgm:pt>
    <dgm:pt modelId="{D3CD70E6-F943-4A77-8B37-7FD89F257E0E}" type="sibTrans" cxnId="{5CC8DF73-F3AC-4716-A5CB-2D0DB576ACE3}">
      <dgm:prSet/>
      <dgm:spPr/>
      <dgm:t>
        <a:bodyPr/>
        <a:lstStyle/>
        <a:p>
          <a:endParaRPr lang="es-PE" sz="1200"/>
        </a:p>
      </dgm:t>
    </dgm:pt>
    <dgm:pt modelId="{4997D1E4-7695-4B8E-B36B-652ECC879F6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400" b="1" dirty="0" smtClean="0">
              <a:latin typeface="Century Gothic" panose="020B0502020202020204" pitchFamily="34" charset="0"/>
              <a:sym typeface="Arial" panose="020B0604020202020204" pitchFamily="34" charset="0"/>
            </a:rPr>
            <a:t>Infraestructura y mobiliario</a:t>
          </a:r>
          <a:endParaRPr lang="es-PE" sz="1400" b="1" dirty="0">
            <a:latin typeface="Century Gothic" panose="020B0502020202020204" pitchFamily="34" charset="0"/>
          </a:endParaRPr>
        </a:p>
      </dgm:t>
    </dgm:pt>
    <dgm:pt modelId="{D7F3611A-142D-44BB-98AC-61AC9BCF4BB9}" type="parTrans" cxnId="{4F31AD69-D877-49DB-A5E3-2C1FA9088099}">
      <dgm:prSet/>
      <dgm:spPr/>
      <dgm:t>
        <a:bodyPr/>
        <a:lstStyle/>
        <a:p>
          <a:endParaRPr lang="es-PE" sz="1200"/>
        </a:p>
      </dgm:t>
    </dgm:pt>
    <dgm:pt modelId="{2EBBFC6E-6E89-4D72-8569-64B31E273B4C}" type="sibTrans" cxnId="{4F31AD69-D877-49DB-A5E3-2C1FA9088099}">
      <dgm:prSet/>
      <dgm:spPr/>
      <dgm:t>
        <a:bodyPr/>
        <a:lstStyle/>
        <a:p>
          <a:endParaRPr lang="es-PE" sz="1200"/>
        </a:p>
      </dgm:t>
    </dgm:pt>
    <dgm:pt modelId="{362E614D-A56F-4302-B304-D316ED80C294}" type="pres">
      <dgm:prSet presAssocID="{1E588C49-FF74-4CCC-B725-C74E689D7B2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PE"/>
        </a:p>
      </dgm:t>
    </dgm:pt>
    <dgm:pt modelId="{176DB930-62F1-4BDA-975E-B7B942B13A20}" type="pres">
      <dgm:prSet presAssocID="{E0221950-7125-4A98-ACDE-45F87E09F137}" presName="parTx1" presStyleLbl="node1" presStyleIdx="0" presStyleCnt="3"/>
      <dgm:spPr/>
      <dgm:t>
        <a:bodyPr/>
        <a:lstStyle/>
        <a:p>
          <a:endParaRPr lang="es-PE"/>
        </a:p>
      </dgm:t>
    </dgm:pt>
    <dgm:pt modelId="{4309FCC2-69B3-4D83-B80E-987EB7454BCD}" type="pres">
      <dgm:prSet presAssocID="{4976517A-B7AD-49BF-80F7-8553E5FBE5D0}" presName="parTx2" presStyleLbl="node1" presStyleIdx="1" presStyleCnt="3" custLinFactNeighborY="747"/>
      <dgm:spPr/>
      <dgm:t>
        <a:bodyPr/>
        <a:lstStyle/>
        <a:p>
          <a:endParaRPr lang="es-PE"/>
        </a:p>
      </dgm:t>
    </dgm:pt>
    <dgm:pt modelId="{30423494-0AD0-4F9A-A03A-DD76B77D8399}" type="pres">
      <dgm:prSet presAssocID="{4997D1E4-7695-4B8E-B36B-652ECC879F6B}" presName="parTx3" presStyleLbl="node1" presStyleIdx="2" presStyleCnt="3"/>
      <dgm:spPr/>
      <dgm:t>
        <a:bodyPr/>
        <a:lstStyle/>
        <a:p>
          <a:endParaRPr lang="es-PE"/>
        </a:p>
      </dgm:t>
    </dgm:pt>
  </dgm:ptLst>
  <dgm:cxnLst>
    <dgm:cxn modelId="{5CC8DF73-F3AC-4716-A5CB-2D0DB576ACE3}" srcId="{1E588C49-FF74-4CCC-B725-C74E689D7B21}" destId="{4976517A-B7AD-49BF-80F7-8553E5FBE5D0}" srcOrd="1" destOrd="0" parTransId="{33436364-6F79-4E12-BFD0-889A615EF710}" sibTransId="{D3CD70E6-F943-4A77-8B37-7FD89F257E0E}"/>
    <dgm:cxn modelId="{796BD716-B45B-436F-9009-62C9A0E9E5C0}" type="presOf" srcId="{1E588C49-FF74-4CCC-B725-C74E689D7B21}" destId="{362E614D-A56F-4302-B304-D316ED80C294}" srcOrd="0" destOrd="0" presId="urn:microsoft.com/office/officeart/2009/3/layout/SubStepProcess"/>
    <dgm:cxn modelId="{DC618418-703A-4F6E-8B8B-6D79253E749A}" srcId="{1E588C49-FF74-4CCC-B725-C74E689D7B21}" destId="{E0221950-7125-4A98-ACDE-45F87E09F137}" srcOrd="0" destOrd="0" parTransId="{0B6D3DA7-88D1-4F83-B874-E59A63B94AF4}" sibTransId="{A57C2E4C-F9FF-4FF1-BEBE-8478CC5DB143}"/>
    <dgm:cxn modelId="{4F883FFA-BAF0-4DB7-9D34-4B8E68672AEC}" type="presOf" srcId="{E0221950-7125-4A98-ACDE-45F87E09F137}" destId="{176DB930-62F1-4BDA-975E-B7B942B13A20}" srcOrd="0" destOrd="0" presId="urn:microsoft.com/office/officeart/2009/3/layout/SubStepProcess"/>
    <dgm:cxn modelId="{4F31AD69-D877-49DB-A5E3-2C1FA9088099}" srcId="{1E588C49-FF74-4CCC-B725-C74E689D7B21}" destId="{4997D1E4-7695-4B8E-B36B-652ECC879F6B}" srcOrd="2" destOrd="0" parTransId="{D7F3611A-142D-44BB-98AC-61AC9BCF4BB9}" sibTransId="{2EBBFC6E-6E89-4D72-8569-64B31E273B4C}"/>
    <dgm:cxn modelId="{C7961F4A-7128-4FC8-B2B8-5EEC3F6738AE}" type="presOf" srcId="{4976517A-B7AD-49BF-80F7-8553E5FBE5D0}" destId="{4309FCC2-69B3-4D83-B80E-987EB7454BCD}" srcOrd="0" destOrd="0" presId="urn:microsoft.com/office/officeart/2009/3/layout/SubStepProcess"/>
    <dgm:cxn modelId="{4C96C2DB-9965-45CA-A672-6CE0F85A9C7F}" type="presOf" srcId="{4997D1E4-7695-4B8E-B36B-652ECC879F6B}" destId="{30423494-0AD0-4F9A-A03A-DD76B77D8399}" srcOrd="0" destOrd="0" presId="urn:microsoft.com/office/officeart/2009/3/layout/SubStepProcess"/>
    <dgm:cxn modelId="{97D891BD-9533-46E0-9DAC-59010FB31275}" type="presParOf" srcId="{362E614D-A56F-4302-B304-D316ED80C294}" destId="{176DB930-62F1-4BDA-975E-B7B942B13A20}" srcOrd="0" destOrd="0" presId="urn:microsoft.com/office/officeart/2009/3/layout/SubStepProcess"/>
    <dgm:cxn modelId="{6F6303FC-EFFA-45F2-BF23-31D628D654CE}" type="presParOf" srcId="{362E614D-A56F-4302-B304-D316ED80C294}" destId="{4309FCC2-69B3-4D83-B80E-987EB7454BCD}" srcOrd="1" destOrd="0" presId="urn:microsoft.com/office/officeart/2009/3/layout/SubStepProcess"/>
    <dgm:cxn modelId="{4DE82CF6-8F9B-47FB-93F1-4C7F447C74A1}" type="presParOf" srcId="{362E614D-A56F-4302-B304-D316ED80C294}" destId="{30423494-0AD0-4F9A-A03A-DD76B77D8399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DB930-62F1-4BDA-975E-B7B942B13A20}">
      <dsp:nvSpPr>
        <dsp:cNvPr id="0" name=""/>
        <dsp:cNvSpPr/>
      </dsp:nvSpPr>
      <dsp:spPr>
        <a:xfrm>
          <a:off x="2912" y="185646"/>
          <a:ext cx="1986464" cy="198646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>
              <a:latin typeface="Century Gothic" panose="020B0502020202020204" pitchFamily="34" charset="0"/>
            </a:rPr>
            <a:t>Materiales </a:t>
          </a:r>
          <a:r>
            <a:rPr lang="es-PE" sz="1400" b="1" kern="1200" dirty="0" smtClean="0">
              <a:latin typeface="Century Gothic" panose="020B0502020202020204" pitchFamily="34" charset="0"/>
            </a:rPr>
            <a:t>educativos</a:t>
          </a:r>
          <a:endParaRPr lang="es-PE" sz="1400" b="1" kern="1200" dirty="0">
            <a:latin typeface="Century Gothic" panose="020B0502020202020204" pitchFamily="34" charset="0"/>
          </a:endParaRPr>
        </a:p>
      </dsp:txBody>
      <dsp:txXfrm>
        <a:off x="293823" y="476557"/>
        <a:ext cx="1404642" cy="1404642"/>
      </dsp:txXfrm>
    </dsp:sp>
    <dsp:sp modelId="{4309FCC2-69B3-4D83-B80E-987EB7454BCD}">
      <dsp:nvSpPr>
        <dsp:cNvPr id="0" name=""/>
        <dsp:cNvSpPr/>
      </dsp:nvSpPr>
      <dsp:spPr>
        <a:xfrm>
          <a:off x="1989377" y="200484"/>
          <a:ext cx="1986464" cy="198646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Century Gothic" panose="020B0502020202020204" pitchFamily="34" charset="0"/>
              <a:sym typeface="Arial" panose="020B0604020202020204" pitchFamily="34" charset="0"/>
            </a:rPr>
            <a:t>Docentes</a:t>
          </a:r>
          <a:endParaRPr lang="es-PE" sz="1400" b="1" kern="1200" dirty="0">
            <a:latin typeface="Century Gothic" panose="020B0502020202020204" pitchFamily="34" charset="0"/>
          </a:endParaRPr>
        </a:p>
      </dsp:txBody>
      <dsp:txXfrm>
        <a:off x="2280288" y="491395"/>
        <a:ext cx="1404642" cy="1404642"/>
      </dsp:txXfrm>
    </dsp:sp>
    <dsp:sp modelId="{30423494-0AD0-4F9A-A03A-DD76B77D8399}">
      <dsp:nvSpPr>
        <dsp:cNvPr id="0" name=""/>
        <dsp:cNvSpPr/>
      </dsp:nvSpPr>
      <dsp:spPr>
        <a:xfrm>
          <a:off x="3975842" y="185646"/>
          <a:ext cx="1986464" cy="198646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Century Gothic" panose="020B0502020202020204" pitchFamily="34" charset="0"/>
              <a:sym typeface="Arial" panose="020B0604020202020204" pitchFamily="34" charset="0"/>
            </a:rPr>
            <a:t>Infraestructura y mobiliario</a:t>
          </a:r>
          <a:endParaRPr lang="es-PE" sz="1400" b="1" kern="1200" dirty="0">
            <a:latin typeface="Century Gothic" panose="020B0502020202020204" pitchFamily="34" charset="0"/>
          </a:endParaRPr>
        </a:p>
      </dsp:txBody>
      <dsp:txXfrm>
        <a:off x="4266753" y="476557"/>
        <a:ext cx="1404642" cy="140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284E696-CC26-4BD1-BF03-00291DA57B5C}" type="datetimeFigureOut">
              <a:rPr lang="es-PE" smtClean="0"/>
              <a:pPr/>
              <a:t>15/03/2018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339083B-6C21-4F84-8954-90815B79F83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4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94938A3F-EF8D-4E1A-9C92-24086BBD0643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688DDF9-9AC4-4451-88F7-B2B908923E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4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66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91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9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17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1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3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94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7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90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70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9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CE90-B3B0-4442-B3A1-3229BA21A04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7B88-75AC-4C3C-BE71-E975ED5197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791342"/>
            <a:ext cx="4076700" cy="1876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6" y="4498309"/>
            <a:ext cx="8986684" cy="18435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07" y="5530646"/>
            <a:ext cx="3271686" cy="619432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66701" y="3088685"/>
            <a:ext cx="11620499" cy="1409623"/>
          </a:xfrm>
          <a:prstGeom prst="rect">
            <a:avLst/>
          </a:prstGeom>
        </p:spPr>
        <p:txBody>
          <a:bodyPr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solidFill>
                  <a:srgbClr val="FF00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endParaRPr lang="es-E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6700" y="3208721"/>
            <a:ext cx="11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0070C0"/>
                </a:solidFill>
              </a:rPr>
              <a:t>HERRAMIENTA DE MONITOREO RÁPIDO DEL SERVICIO EDUCATIVO</a:t>
            </a:r>
            <a:endParaRPr lang="es-P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70" y="923428"/>
            <a:ext cx="10019315" cy="494397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24543" y="1045029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1</a:t>
            </a:r>
            <a:endParaRPr lang="es-P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32466"/>
          <a:stretch/>
        </p:blipFill>
        <p:spPr>
          <a:xfrm>
            <a:off x="252025" y="1451277"/>
            <a:ext cx="5667580" cy="4274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8777"/>
          <a:stretch/>
        </p:blipFill>
        <p:spPr>
          <a:xfrm>
            <a:off x="6032102" y="1451276"/>
            <a:ext cx="5954388" cy="403512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389129" y="711048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9009296" y="754591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49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5" y="1559253"/>
            <a:ext cx="5437911" cy="3696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600" y="1559253"/>
            <a:ext cx="5892256" cy="386618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622637" y="697755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4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625385" y="766104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19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1024" t="23797" r="31032" b="24098"/>
          <a:stretch/>
        </p:blipFill>
        <p:spPr bwMode="auto">
          <a:xfrm>
            <a:off x="252025" y="1796638"/>
            <a:ext cx="5469080" cy="3804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3" y="1796638"/>
            <a:ext cx="5700703" cy="380408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sp>
        <p:nvSpPr>
          <p:cNvPr id="5" name="Elipse 4"/>
          <p:cNvSpPr/>
          <p:nvPr/>
        </p:nvSpPr>
        <p:spPr>
          <a:xfrm>
            <a:off x="2638222" y="883729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Elipse 5"/>
          <p:cNvSpPr/>
          <p:nvPr/>
        </p:nvSpPr>
        <p:spPr>
          <a:xfrm>
            <a:off x="8663321" y="883729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02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5" y="1708594"/>
            <a:ext cx="5738256" cy="37906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77" y="1796640"/>
            <a:ext cx="5514883" cy="370256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sp>
        <p:nvSpPr>
          <p:cNvPr id="6" name="Elipse 5"/>
          <p:cNvSpPr/>
          <p:nvPr/>
        </p:nvSpPr>
        <p:spPr>
          <a:xfrm>
            <a:off x="2772810" y="883730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8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86675" y="883729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76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458" y="2030188"/>
            <a:ext cx="5912090" cy="341691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E INSTALACIÓN DEL CSPRO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5" y="2030188"/>
            <a:ext cx="5593604" cy="349975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00484" y="1000504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10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660160" y="977751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11</a:t>
            </a:r>
            <a:endParaRPr lang="es-P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DESCARGA DEL RAPIMATE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3001" b="25364"/>
          <a:stretch/>
        </p:blipFill>
        <p:spPr>
          <a:xfrm>
            <a:off x="252025" y="1581906"/>
            <a:ext cx="4855695" cy="42201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7313"/>
          <a:stretch/>
        </p:blipFill>
        <p:spPr>
          <a:xfrm>
            <a:off x="5296726" y="1668991"/>
            <a:ext cx="6874993" cy="465560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331529" y="819905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</a:rPr>
              <a:t>1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385879" y="819904"/>
            <a:ext cx="696686" cy="69668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1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124419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SERVICIOS QUE DEBE RECIBIR EL ESTUDIANTE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6870203" y="2638147"/>
            <a:ext cx="1342238" cy="55425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68516" y="1794390"/>
          <a:ext cx="5965220" cy="235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465" y="18816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redondeado 5"/>
          <p:cNvSpPr/>
          <p:nvPr/>
        </p:nvSpPr>
        <p:spPr>
          <a:xfrm>
            <a:off x="8025404" y="4056950"/>
            <a:ext cx="3665989" cy="6140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70C0"/>
                </a:solidFill>
              </a:rPr>
              <a:t>LOGRO DE APRENDIZAJES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453" y="1072418"/>
            <a:ext cx="62856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prstClr val="black"/>
                </a:solidFill>
              </a:rPr>
              <a:t>      ¿</a:t>
            </a:r>
            <a:r>
              <a:rPr lang="es-PE" dirty="0">
                <a:solidFill>
                  <a:prstClr val="black"/>
                </a:solidFill>
              </a:rPr>
              <a:t>Cómo sabemos que el servicio ha llegado al estudiante?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295281" y="4546582"/>
            <a:ext cx="644417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¿Cómo sabemos en qué condiciones llega el servicio al </a:t>
            </a:r>
            <a:r>
              <a:rPr lang="es-PE" dirty="0" smtClean="0">
                <a:solidFill>
                  <a:prstClr val="black"/>
                </a:solidFill>
              </a:rPr>
              <a:t>estudiante?</a:t>
            </a:r>
            <a:endParaRPr lang="es-PE" dirty="0"/>
          </a:p>
        </p:txBody>
      </p:sp>
      <p:sp>
        <p:nvSpPr>
          <p:cNvPr id="10" name="Abrir llave 9"/>
          <p:cNvSpPr/>
          <p:nvPr/>
        </p:nvSpPr>
        <p:spPr>
          <a:xfrm rot="16200000">
            <a:off x="3102989" y="-1708193"/>
            <a:ext cx="732560" cy="634797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Abrir llave 10"/>
          <p:cNvSpPr/>
          <p:nvPr/>
        </p:nvSpPr>
        <p:spPr>
          <a:xfrm rot="5400000">
            <a:off x="3213434" y="1265201"/>
            <a:ext cx="732560" cy="656886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326453" y="5543677"/>
            <a:ext cx="688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Valor del servicio educativo: </a:t>
            </a:r>
            <a:r>
              <a:rPr lang="es-PE" dirty="0" smtClean="0"/>
              <a:t>Cantidad suficiente, oportunidad y calidad</a:t>
            </a:r>
            <a:endParaRPr lang="es-PE" dirty="0"/>
          </a:p>
        </p:txBody>
      </p:sp>
      <p:cxnSp>
        <p:nvCxnSpPr>
          <p:cNvPr id="13" name="Conector angular 12"/>
          <p:cNvCxnSpPr/>
          <p:nvPr/>
        </p:nvCxnSpPr>
        <p:spPr>
          <a:xfrm flipV="1">
            <a:off x="7479473" y="4906379"/>
            <a:ext cx="1802416" cy="782530"/>
          </a:xfrm>
          <a:prstGeom prst="bentConnector3">
            <a:avLst>
              <a:gd name="adj1" fmla="val 100732"/>
            </a:avLst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96" y="1987328"/>
            <a:ext cx="5036428" cy="48706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2970" y="3866193"/>
            <a:ext cx="283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err="1" smtClean="0">
                <a:solidFill>
                  <a:srgbClr val="0070C0"/>
                </a:solidFill>
              </a:rPr>
              <a:t>RapiMate</a:t>
            </a:r>
            <a:endParaRPr lang="es-PE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es-PE" sz="1600" dirty="0" smtClean="0">
                <a:solidFill>
                  <a:srgbClr val="0070C0"/>
                </a:solidFill>
              </a:rPr>
              <a:t>Monitoreo de la entrega de los cuadernos de trabajo a los estudiantes en las II.EE de EBR.</a:t>
            </a:r>
            <a:endParaRPr lang="es-PE" sz="1600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039570" y="5079624"/>
            <a:ext cx="2603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err="1" smtClean="0">
                <a:solidFill>
                  <a:srgbClr val="B0045A"/>
                </a:solidFill>
              </a:rPr>
              <a:t>RapiInfra</a:t>
            </a:r>
            <a:endParaRPr lang="es-PE" sz="1600" b="1" dirty="0" smtClean="0">
              <a:solidFill>
                <a:srgbClr val="B0045A"/>
              </a:solidFill>
            </a:endParaRPr>
          </a:p>
          <a:p>
            <a:pPr algn="just"/>
            <a:r>
              <a:rPr lang="es-PE" sz="1600" dirty="0" smtClean="0">
                <a:solidFill>
                  <a:srgbClr val="B0045A"/>
                </a:solidFill>
              </a:rPr>
              <a:t>Monitoreo de las condiciones de infraestructura y mobiliario de las II.EE.</a:t>
            </a:r>
            <a:endParaRPr lang="es-PE" sz="1600" dirty="0">
              <a:solidFill>
                <a:srgbClr val="B0045A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88935" y="2154539"/>
            <a:ext cx="2603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 err="1" smtClean="0"/>
              <a:t>RapiDoc</a:t>
            </a:r>
            <a:endParaRPr lang="es-PE" sz="1600" b="1" dirty="0" smtClean="0"/>
          </a:p>
          <a:p>
            <a:pPr algn="just"/>
            <a:r>
              <a:rPr lang="es-PE" sz="1600" b="1" dirty="0" smtClean="0"/>
              <a:t>Monitoreo del desarrollo de las horas lectivas en Comunicación y Matemática en Educación Secundaria</a:t>
            </a:r>
            <a:endParaRPr lang="es-PE" sz="1600" b="1" dirty="0"/>
          </a:p>
        </p:txBody>
      </p:sp>
      <p:cxnSp>
        <p:nvCxnSpPr>
          <p:cNvPr id="7" name="Conector angular 6"/>
          <p:cNvCxnSpPr>
            <a:stCxn id="4" idx="0"/>
          </p:cNvCxnSpPr>
          <p:nvPr/>
        </p:nvCxnSpPr>
        <p:spPr>
          <a:xfrm rot="5400000" flipH="1" flipV="1">
            <a:off x="2490786" y="2591035"/>
            <a:ext cx="614267" cy="1936051"/>
          </a:xfrm>
          <a:prstGeom prst="bentConnector2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rot="10800000" flipV="1">
            <a:off x="7880592" y="2425789"/>
            <a:ext cx="917263" cy="58949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>
            <a:stCxn id="5" idx="1"/>
          </p:cNvCxnSpPr>
          <p:nvPr/>
        </p:nvCxnSpPr>
        <p:spPr>
          <a:xfrm rot="10800000" flipV="1">
            <a:off x="7489372" y="5741344"/>
            <a:ext cx="1550199" cy="365542"/>
          </a:xfrm>
          <a:prstGeom prst="bentConnector3">
            <a:avLst/>
          </a:prstGeom>
          <a:ln w="38100">
            <a:solidFill>
              <a:srgbClr val="B004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Resultado de imagen para maestro y estudi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70" y="3682108"/>
            <a:ext cx="1329725" cy="10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100171" y="485622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70C0"/>
                </a:solidFill>
              </a:rPr>
              <a:t>MÓDULOS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2025" y="739388"/>
            <a:ext cx="4255181" cy="1231106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2000" b="1" dirty="0" smtClean="0">
                <a:solidFill>
                  <a:srgbClr val="575759"/>
                </a:solidFill>
                <a:latin typeface="Calibri" panose="020F0502020204030204" pitchFamily="34" charset="0"/>
              </a:rPr>
              <a:t>RAPINFO:</a:t>
            </a:r>
            <a:r>
              <a:rPr lang="es-PE" dirty="0" smtClean="0">
                <a:solidFill>
                  <a:srgbClr val="575759"/>
                </a:solidFill>
                <a:latin typeface="Calibri" panose="020F0502020204030204" pitchFamily="34" charset="0"/>
              </a:rPr>
              <a:t> Es </a:t>
            </a:r>
            <a:r>
              <a:rPr lang="es-PE" dirty="0">
                <a:solidFill>
                  <a:srgbClr val="575759"/>
                </a:solidFill>
                <a:latin typeface="Calibri" panose="020F0502020204030204" pitchFamily="34" charset="0"/>
              </a:rPr>
              <a:t>una herramienta de gestión diseñada para que las UGEL realicen el monitoreo rápido </a:t>
            </a:r>
            <a:r>
              <a:rPr lang="es-PE" dirty="0" smtClean="0">
                <a:solidFill>
                  <a:srgbClr val="575759"/>
                </a:solidFill>
                <a:latin typeface="Calibri" panose="020F0502020204030204" pitchFamily="34" charset="0"/>
              </a:rPr>
              <a:t>del servicio </a:t>
            </a:r>
            <a:r>
              <a:rPr lang="es-PE" dirty="0">
                <a:solidFill>
                  <a:srgbClr val="575759"/>
                </a:solidFill>
                <a:latin typeface="Calibri" panose="020F0502020204030204" pitchFamily="34" charset="0"/>
              </a:rPr>
              <a:t>que se brinda a los estudiantes en las II. EE. </a:t>
            </a:r>
            <a:endParaRPr lang="es-PE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792" y="2882361"/>
            <a:ext cx="1124378" cy="9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93" y="3251926"/>
            <a:ext cx="942920" cy="79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726" y="5521321"/>
            <a:ext cx="881742" cy="88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5193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/>
              <a:t>¿QUÉ ES EL RAPINFO?</a:t>
            </a:r>
          </a:p>
        </p:txBody>
      </p:sp>
    </p:spTree>
    <p:extLst>
      <p:ext uri="{BB962C8B-B14F-4D97-AF65-F5344CB8AC3E}">
        <p14:creationId xmlns:p14="http://schemas.microsoft.com/office/powerpoint/2010/main" val="2220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8351" y="1539742"/>
            <a:ext cx="40813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Que las UGEL incorporen en su gestión el desarrollo de prácticas de monitoreo  que permita el recojo de información y toma de decisiones rápidas sobre las condiciones las condiciones del servicio educativo que se brinda a los estudiantes en las </a:t>
            </a:r>
            <a:r>
              <a:rPr lang="es-PE" dirty="0" smtClean="0"/>
              <a:t>II.EE.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598714" y="850156"/>
            <a:ext cx="3950984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E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es-PE" sz="2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RAPINFO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106" y="1796120"/>
            <a:ext cx="1124378" cy="9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859" y="3418140"/>
            <a:ext cx="942920" cy="79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64" y="4850411"/>
            <a:ext cx="881742" cy="88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90" y="4084261"/>
            <a:ext cx="2132989" cy="16478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960061" y="850156"/>
            <a:ext cx="51054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600" b="1" dirty="0" smtClean="0">
                <a:solidFill>
                  <a:srgbClr val="FF0000"/>
                </a:solidFill>
              </a:rPr>
              <a:t>INDICADORES A MEDIR</a:t>
            </a:r>
            <a:endParaRPr lang="es-PE" sz="2600" b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45426" y="1539742"/>
            <a:ext cx="5062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002060"/>
                </a:solidFill>
              </a:rPr>
              <a:t>Número y porcentaje de estudiantes que recibieron oportunamente los cuadernos de </a:t>
            </a:r>
            <a:r>
              <a:rPr lang="es-PE" sz="1600" dirty="0" smtClean="0">
                <a:solidFill>
                  <a:srgbClr val="002060"/>
                </a:solidFill>
              </a:rPr>
              <a:t>trabajo.</a:t>
            </a:r>
            <a:endParaRPr lang="es-PE" sz="1600" dirty="0">
              <a:solidFill>
                <a:srgbClr val="002060"/>
              </a:solidFill>
            </a:endParaRPr>
          </a:p>
          <a:p>
            <a:pPr algn="just"/>
            <a:r>
              <a:rPr lang="es-PE" sz="1600" dirty="0">
                <a:solidFill>
                  <a:srgbClr val="002060"/>
                </a:solidFill>
              </a:rPr>
              <a:t>Número y porcentaje de instituciones educativas que entregaron oportunamente los cuadernos de trabajo a los estudiantes.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345426" y="3449597"/>
            <a:ext cx="5241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rgbClr val="002060"/>
                </a:solidFill>
              </a:rPr>
              <a:t>Número y porcentaje de estudiantes que reciben las horas lectivas completas de Matemática y </a:t>
            </a:r>
            <a:r>
              <a:rPr lang="es-PE" sz="1600" dirty="0" smtClean="0">
                <a:solidFill>
                  <a:srgbClr val="002060"/>
                </a:solidFill>
              </a:rPr>
              <a:t>Comunicación. </a:t>
            </a:r>
            <a:endParaRPr lang="es-PE" sz="16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30500" y="4908207"/>
            <a:ext cx="5357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rgbClr val="002060"/>
                </a:solidFill>
              </a:rPr>
              <a:t>Número y porcentaje de estudiantes que cuentan con mobiliario para el desarrollo de clases</a:t>
            </a:r>
          </a:p>
        </p:txBody>
      </p:sp>
    </p:spTree>
    <p:extLst>
      <p:ext uri="{BB962C8B-B14F-4D97-AF65-F5344CB8AC3E}">
        <p14:creationId xmlns:p14="http://schemas.microsoft.com/office/powerpoint/2010/main" val="22263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41139" y="112420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ORGANIZACIÓN PARA LA IMPLEMENTACIÓN</a:t>
            </a:r>
            <a:endParaRPr lang="es-P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82114"/>
              </p:ext>
            </p:extLst>
          </p:nvPr>
        </p:nvGraphicFramePr>
        <p:xfrm>
          <a:off x="500744" y="838200"/>
          <a:ext cx="10395857" cy="541428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26881"/>
                <a:gridCol w="3734488"/>
                <a:gridCol w="3734488"/>
              </a:tblGrid>
              <a:tr h="53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INSTANCIA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ACTORES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FUNCIONES BÁSICAS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MINEDU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(DAGED)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Equipo de Modelos de Organización y Gestión 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Realizar el diseño conceptual de la herramienta de gestión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10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Equipo de Desarrollo de Herramientas de Gestión y Análisis de Información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Elaborar la herramienta de gestión.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350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Equipo de Validación y Seguimiento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Elaborar material de apoyo y orientación.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Realizar el seguimiento.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Brindar asistencia técnica a las UGEL.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DRE/GRE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Dirección/Gerencia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Supervisar la implementación de  la herramienta.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UGEL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Dirección/Jefaturas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Realizar el seguimiento a la implementación de la herramienta.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70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Responsable </a:t>
                      </a:r>
                      <a:r>
                        <a:rPr lang="es-PE" sz="1800" dirty="0" smtClean="0">
                          <a:effectLst/>
                        </a:rPr>
                        <a:t>RAPIMATE/RAPIDOC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Generar y remitir  información 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INSTITUCIÓN EDUCATIVA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Director de Institución Educativa</a:t>
                      </a:r>
                      <a:endParaRPr lang="es-PE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Brindar  información solicitada por la UGEL. 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775158" y="1512535"/>
            <a:ext cx="5293895" cy="244673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49901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lecha curvada hacia abajo 3"/>
          <p:cNvSpPr/>
          <p:nvPr/>
        </p:nvSpPr>
        <p:spPr>
          <a:xfrm>
            <a:off x="1419097" y="2339234"/>
            <a:ext cx="1518912" cy="264292"/>
          </a:xfrm>
          <a:prstGeom prst="curvedDownArrow">
            <a:avLst>
              <a:gd name="adj1" fmla="val 25000"/>
              <a:gd name="adj2" fmla="val 688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488200" y="2630640"/>
            <a:ext cx="1013254" cy="535459"/>
          </a:xfrm>
          <a:prstGeom prst="rightArrow">
            <a:avLst/>
          </a:prstGeom>
          <a:solidFill>
            <a:srgbClr val="00B0F0"/>
          </a:solidFill>
          <a:ln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Llamada de flecha a la derecha 9"/>
          <p:cNvSpPr/>
          <p:nvPr/>
        </p:nvSpPr>
        <p:spPr>
          <a:xfrm rot="5400000">
            <a:off x="2157235" y="-450894"/>
            <a:ext cx="1819244" cy="3295519"/>
          </a:xfrm>
          <a:prstGeom prst="rightArrowCallout">
            <a:avLst>
              <a:gd name="adj1" fmla="val 21135"/>
              <a:gd name="adj2" fmla="val 25000"/>
              <a:gd name="adj3" fmla="val 6144"/>
              <a:gd name="adj4" fmla="val 89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Distribución de materiales educativos </a:t>
            </a:r>
          </a:p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992529" y="2185583"/>
            <a:ext cx="1264670" cy="134528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ángulo redondeado 18"/>
          <p:cNvSpPr/>
          <p:nvPr/>
        </p:nvSpPr>
        <p:spPr>
          <a:xfrm>
            <a:off x="4127254" y="2716958"/>
            <a:ext cx="1024406" cy="4491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II.EE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422856" y="2706830"/>
            <a:ext cx="1024406" cy="4491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UGEL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730234" y="2716958"/>
            <a:ext cx="1162351" cy="4491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MINEDU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5926682" y="4939931"/>
            <a:ext cx="2067306" cy="612159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796753" y="5427967"/>
            <a:ext cx="2244964" cy="612159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302301" y="5520926"/>
            <a:ext cx="1826435" cy="6149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8" name="Flecha curvada hacia abajo 27"/>
          <p:cNvSpPr/>
          <p:nvPr/>
        </p:nvSpPr>
        <p:spPr>
          <a:xfrm>
            <a:off x="3447262" y="2304518"/>
            <a:ext cx="1518912" cy="264292"/>
          </a:xfrm>
          <a:prstGeom prst="curvedDownArrow">
            <a:avLst>
              <a:gd name="adj1" fmla="val 25000"/>
              <a:gd name="adj2" fmla="val 688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7762300" y="1993799"/>
            <a:ext cx="1725128" cy="1745410"/>
          </a:xfrm>
          <a:prstGeom prst="ellipse">
            <a:avLst/>
          </a:prstGeom>
          <a:noFill/>
          <a:ln w="381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CuadroTexto 37"/>
          <p:cNvSpPr txBox="1"/>
          <p:nvPr/>
        </p:nvSpPr>
        <p:spPr>
          <a:xfrm>
            <a:off x="4254177" y="4151057"/>
            <a:ext cx="7382651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Calibri" panose="020F0502020204030204" pitchFamily="34" charset="0"/>
              <a:buChar char="×"/>
            </a:pPr>
            <a:r>
              <a:rPr lang="es-PE" dirty="0" smtClean="0">
                <a:solidFill>
                  <a:srgbClr val="0070C0"/>
                </a:solidFill>
              </a:rPr>
              <a:t>La UGEL cuenta con información si el total de cuadernos fueron entregados a los estudiantes. Si faltaron o sobraron</a:t>
            </a:r>
          </a:p>
          <a:p>
            <a:pPr marL="285750" indent="-285750" algn="just">
              <a:buFont typeface="Calibri" panose="020F0502020204030204" pitchFamily="34" charset="0"/>
              <a:buChar char="×"/>
            </a:pPr>
            <a:r>
              <a:rPr lang="es-PE" dirty="0" smtClean="0">
                <a:solidFill>
                  <a:srgbClr val="0070C0"/>
                </a:solidFill>
              </a:rPr>
              <a:t>La UGEL cuenta con información sobre quiénes no recibieron los cuadernos de trabajo.</a:t>
            </a:r>
          </a:p>
          <a:p>
            <a:pPr marL="285750" indent="-285750" algn="just">
              <a:buFont typeface="Calibri" panose="020F0502020204030204" pitchFamily="34" charset="0"/>
              <a:buChar char="×"/>
            </a:pPr>
            <a:r>
              <a:rPr lang="es-PE" dirty="0" smtClean="0">
                <a:solidFill>
                  <a:srgbClr val="0070C0"/>
                </a:solidFill>
              </a:rPr>
              <a:t>La UGEL cuenta con información sobre los motivos por los cuales no fueron entregados.</a:t>
            </a:r>
          </a:p>
          <a:p>
            <a:pPr marL="285750" indent="-285750" algn="just">
              <a:buFont typeface="Calibri" panose="020F0502020204030204" pitchFamily="34" charset="0"/>
              <a:buChar char="×"/>
            </a:pPr>
            <a:r>
              <a:rPr lang="es-PE" dirty="0" smtClean="0">
                <a:solidFill>
                  <a:srgbClr val="0070C0"/>
                </a:solidFill>
              </a:rPr>
              <a:t>La UGEL cuenta con información sobre fecha que fueron entregados a los estudiantes.</a:t>
            </a:r>
          </a:p>
          <a:p>
            <a:pPr marL="285750" indent="-285750" algn="just">
              <a:buFont typeface="Calibri" panose="020F0502020204030204" pitchFamily="34" charset="0"/>
              <a:buChar char="×"/>
            </a:pPr>
            <a:r>
              <a:rPr lang="es-PE" dirty="0" smtClean="0">
                <a:solidFill>
                  <a:srgbClr val="0070C0"/>
                </a:solidFill>
              </a:rPr>
              <a:t>La UGEL cuenta con información sobre la fecha que empiezan a usarlos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775158" y="717909"/>
            <a:ext cx="5293895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RAPIMATE</a:t>
            </a:r>
          </a:p>
        </p:txBody>
      </p:sp>
    </p:spTree>
    <p:extLst>
      <p:ext uri="{BB962C8B-B14F-4D97-AF65-F5344CB8AC3E}">
        <p14:creationId xmlns:p14="http://schemas.microsoft.com/office/powerpoint/2010/main" val="5549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6" grpId="0" animBg="1"/>
      <p:bldP spid="10" grpId="0" animBg="1"/>
      <p:bldP spid="19" grpId="0" animBg="1"/>
      <p:bldP spid="20" grpId="0" animBg="1"/>
      <p:bldP spid="21" grpId="0" animBg="1"/>
      <p:bldP spid="28" grpId="0" animBg="1"/>
      <p:bldP spid="2" grpId="0" animBg="1"/>
      <p:bldP spid="3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7225"/>
              </p:ext>
            </p:extLst>
          </p:nvPr>
        </p:nvGraphicFramePr>
        <p:xfrm>
          <a:off x="783769" y="1138318"/>
          <a:ext cx="10876006" cy="31253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31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74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5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Nivel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Grados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Años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Cuadernos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de </a:t>
                      </a:r>
                      <a:r>
                        <a:rPr lang="en-US" sz="1800" dirty="0" err="1">
                          <a:effectLst/>
                        </a:rPr>
                        <a:t>trabajo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N° de </a:t>
                      </a:r>
                      <a:r>
                        <a:rPr lang="en-US" sz="1800" dirty="0" err="1">
                          <a:effectLst/>
                        </a:rPr>
                        <a:t>estudiantes</a:t>
                      </a:r>
                      <a:r>
                        <a:rPr lang="en-US" sz="1800" dirty="0">
                          <a:effectLst/>
                        </a:rPr>
                        <a:t>*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Inicial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4 - 5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Aprendemos jugando para 4 y 5 años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6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Primaria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1° - 2°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Matemática y Comunicación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20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3° - 6°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Matemática, Comunicación y Ciencia y Ambiente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4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Secundaria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1° - 5°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Matemática, Comunicación e Historia, geografía y economía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62911" y="166849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/>
              <a:t>COBERTURA DEL MONITOREO DEL RAPIMATE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29342" y="4626429"/>
            <a:ext cx="52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II.EE con pecosa emitida en SIGA al 28 de febrero.</a:t>
            </a:r>
          </a:p>
          <a:p>
            <a:r>
              <a:rPr lang="es-PE" dirty="0" smtClean="0"/>
              <a:t>Plazo del monitoreo: del 19 al 28 de marzo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01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4331" r="38667" b="41137"/>
          <a:stretch/>
        </p:blipFill>
        <p:spPr bwMode="auto">
          <a:xfrm>
            <a:off x="378950" y="744315"/>
            <a:ext cx="4995991" cy="3819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16626"/>
          <a:stretch/>
        </p:blipFill>
        <p:spPr bwMode="auto">
          <a:xfrm>
            <a:off x="5774471" y="782415"/>
            <a:ext cx="6038579" cy="334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B6AD452-DCF5-4C3E-9EA0-4F0EC2E722A2}"/>
              </a:ext>
            </a:extLst>
          </p:cNvPr>
          <p:cNvSpPr txBox="1">
            <a:spLocks/>
          </p:cNvSpPr>
          <p:nvPr/>
        </p:nvSpPr>
        <p:spPr>
          <a:xfrm>
            <a:off x="252025" y="114148"/>
            <a:ext cx="10089403" cy="553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defRPr sz="28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E" dirty="0"/>
              <a:t>ESTRUCTURA DEL RAPIMATE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00743" y="4679174"/>
            <a:ext cx="5050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Pantalla 1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de la herramienta muestra la información pre cargada de la I.E y datos del director (nombres y apellidos, DNI) que deben ser validados o digitados, según el directorio o padrón 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5774471" y="42787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Pantalla</a:t>
            </a:r>
            <a:r>
              <a:rPr lang="es-PE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presenta los datos del estudiante (nombres y apellidos, DNI, grado y nivel educativo) seleccionados aleatoriamente para validarlos, así como la relación y cantidad de cuadernos de trabajo para verificar si fueron entregados a los estudiantes, indicando la fecha de su recepción por los </a:t>
            </a:r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</a:rPr>
              <a:t>mismos.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23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angular 22"/>
          <p:cNvCxnSpPr>
            <a:stCxn id="4" idx="3"/>
            <a:endCxn id="5" idx="1"/>
          </p:cNvCxnSpPr>
          <p:nvPr/>
        </p:nvCxnSpPr>
        <p:spPr>
          <a:xfrm>
            <a:off x="2969473" y="1569437"/>
            <a:ext cx="1909173" cy="217934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98801" y="879324"/>
            <a:ext cx="2570672" cy="1380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dirty="0" smtClean="0"/>
              <a:t>DAGED</a:t>
            </a:r>
            <a:endParaRPr lang="es-PE" sz="3200" dirty="0"/>
          </a:p>
        </p:txBody>
      </p:sp>
      <p:sp>
        <p:nvSpPr>
          <p:cNvPr id="5" name="Rectángulo 4"/>
          <p:cNvSpPr/>
          <p:nvPr/>
        </p:nvSpPr>
        <p:spPr>
          <a:xfrm>
            <a:off x="4878646" y="3058664"/>
            <a:ext cx="2570672" cy="1380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dirty="0" smtClean="0"/>
              <a:t>UGEL </a:t>
            </a:r>
            <a:endParaRPr lang="es-PE" sz="3200" dirty="0"/>
          </a:p>
        </p:txBody>
      </p:sp>
      <p:sp>
        <p:nvSpPr>
          <p:cNvPr id="6" name="Rectángulo 5"/>
          <p:cNvSpPr/>
          <p:nvPr/>
        </p:nvSpPr>
        <p:spPr>
          <a:xfrm>
            <a:off x="8972558" y="5192739"/>
            <a:ext cx="2570672" cy="12089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dirty="0" smtClean="0"/>
              <a:t>INSTITUCIÓN EDUCATIVA </a:t>
            </a:r>
            <a:endParaRPr lang="es-PE" sz="3200" dirty="0"/>
          </a:p>
        </p:txBody>
      </p:sp>
      <p:cxnSp>
        <p:nvCxnSpPr>
          <p:cNvPr id="8" name="Conector angular 7"/>
          <p:cNvCxnSpPr>
            <a:stCxn id="4" idx="0"/>
            <a:endCxn id="5" idx="0"/>
          </p:cNvCxnSpPr>
          <p:nvPr/>
        </p:nvCxnSpPr>
        <p:spPr>
          <a:xfrm rot="16200000" flipH="1">
            <a:off x="2834389" y="-270928"/>
            <a:ext cx="2179340" cy="4479845"/>
          </a:xfrm>
          <a:prstGeom prst="bentConnector3">
            <a:avLst>
              <a:gd name="adj1" fmla="val -10489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5" idx="3"/>
            <a:endCxn id="6" idx="0"/>
          </p:cNvCxnSpPr>
          <p:nvPr/>
        </p:nvCxnSpPr>
        <p:spPr>
          <a:xfrm>
            <a:off x="7449318" y="3748777"/>
            <a:ext cx="2808576" cy="1443962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/>
          <p:nvPr/>
        </p:nvCxnSpPr>
        <p:spPr>
          <a:xfrm rot="10800000">
            <a:off x="1014447" y="2233362"/>
            <a:ext cx="7589900" cy="3739070"/>
          </a:xfrm>
          <a:prstGeom prst="bentConnector3">
            <a:avLst>
              <a:gd name="adj1" fmla="val 99818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288978" y="280241"/>
            <a:ext cx="3089189" cy="321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DAGED envía por correo el RAPINFO y la guía del usuario al especialista de la UGEL  y la DRE</a:t>
            </a:r>
            <a:endParaRPr lang="es-PE" sz="1200" dirty="0"/>
          </a:p>
        </p:txBody>
      </p:sp>
      <p:sp>
        <p:nvSpPr>
          <p:cNvPr id="29" name="Rectángulo 28"/>
          <p:cNvSpPr/>
          <p:nvPr/>
        </p:nvSpPr>
        <p:spPr>
          <a:xfrm>
            <a:off x="7566261" y="3058664"/>
            <a:ext cx="3719577" cy="5549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200" dirty="0" smtClean="0"/>
              <a:t>Especialista de la UGEL envía el RAPINFO  al director de la   I.E. que cuentan con internet; caso contrario, solicita telefónicamente la información y remite a la DAGED.</a:t>
            </a:r>
            <a:endParaRPr lang="es-PE" sz="1200" dirty="0"/>
          </a:p>
        </p:txBody>
      </p:sp>
      <p:sp>
        <p:nvSpPr>
          <p:cNvPr id="36" name="Rectángulo 35"/>
          <p:cNvSpPr/>
          <p:nvPr/>
        </p:nvSpPr>
        <p:spPr>
          <a:xfrm>
            <a:off x="3953330" y="6067820"/>
            <a:ext cx="3089189" cy="321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Director de I.E envía archivo .DAT a la DAGED</a:t>
            </a:r>
            <a:endParaRPr lang="es-PE" sz="1200" dirty="0"/>
          </a:p>
        </p:txBody>
      </p:sp>
      <p:cxnSp>
        <p:nvCxnSpPr>
          <p:cNvPr id="41" name="Conector angular 40"/>
          <p:cNvCxnSpPr/>
          <p:nvPr/>
        </p:nvCxnSpPr>
        <p:spPr>
          <a:xfrm>
            <a:off x="3953330" y="3487951"/>
            <a:ext cx="5019228" cy="2022984"/>
          </a:xfrm>
          <a:prstGeom prst="bentConnector3">
            <a:avLst>
              <a:gd name="adj1" fmla="val -551"/>
            </a:avLst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/>
          <p:cNvSpPr/>
          <p:nvPr/>
        </p:nvSpPr>
        <p:spPr>
          <a:xfrm>
            <a:off x="8867958" y="6463523"/>
            <a:ext cx="2570672" cy="2790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Director I.E genera información</a:t>
            </a:r>
            <a:endParaRPr lang="es-PE" sz="1200" dirty="0"/>
          </a:p>
        </p:txBody>
      </p:sp>
      <p:sp>
        <p:nvSpPr>
          <p:cNvPr id="71" name="Rectángulo 70"/>
          <p:cNvSpPr/>
          <p:nvPr/>
        </p:nvSpPr>
        <p:spPr>
          <a:xfrm>
            <a:off x="2276319" y="2854182"/>
            <a:ext cx="2541609" cy="4575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DAGED remite  respuestas automáticas  a UGEL y director de I.E.</a:t>
            </a:r>
            <a:endParaRPr lang="es-PE" sz="1200" dirty="0"/>
          </a:p>
        </p:txBody>
      </p:sp>
      <p:sp>
        <p:nvSpPr>
          <p:cNvPr id="2" name="Elipse 1"/>
          <p:cNvSpPr/>
          <p:nvPr/>
        </p:nvSpPr>
        <p:spPr>
          <a:xfrm>
            <a:off x="3967702" y="295577"/>
            <a:ext cx="321276" cy="29656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6" name="Elipse 15"/>
          <p:cNvSpPr/>
          <p:nvPr/>
        </p:nvSpPr>
        <p:spPr>
          <a:xfrm>
            <a:off x="7915202" y="2776686"/>
            <a:ext cx="353567" cy="3028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3634902" y="6028531"/>
            <a:ext cx="321276" cy="29656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18" name="Elipse 17"/>
          <p:cNvSpPr/>
          <p:nvPr/>
        </p:nvSpPr>
        <p:spPr>
          <a:xfrm>
            <a:off x="2337037" y="2803975"/>
            <a:ext cx="321276" cy="29656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4</a:t>
            </a:r>
            <a:endParaRPr lang="es-PE" dirty="0"/>
          </a:p>
        </p:txBody>
      </p:sp>
      <p:sp>
        <p:nvSpPr>
          <p:cNvPr id="20" name="Rectángulo 19"/>
          <p:cNvSpPr/>
          <p:nvPr/>
        </p:nvSpPr>
        <p:spPr>
          <a:xfrm>
            <a:off x="8119008" y="885436"/>
            <a:ext cx="2570672" cy="1380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dirty="0" smtClean="0"/>
              <a:t>DRE/GRE</a:t>
            </a:r>
            <a:endParaRPr lang="es-PE" sz="3200" dirty="0"/>
          </a:p>
        </p:txBody>
      </p:sp>
      <p:cxnSp>
        <p:nvCxnSpPr>
          <p:cNvPr id="21" name="Conector angular 20"/>
          <p:cNvCxnSpPr>
            <a:endCxn id="20" idx="1"/>
          </p:cNvCxnSpPr>
          <p:nvPr/>
        </p:nvCxnSpPr>
        <p:spPr>
          <a:xfrm>
            <a:off x="2969473" y="1161535"/>
            <a:ext cx="5149535" cy="414014"/>
          </a:xfrm>
          <a:prstGeom prst="bentConnector3">
            <a:avLst>
              <a:gd name="adj1" fmla="val 46001"/>
            </a:avLst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5338119" y="1569437"/>
            <a:ext cx="2316" cy="1489227"/>
          </a:xfrm>
          <a:prstGeom prst="straightConnector1">
            <a:avLst/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4290112" y="1680849"/>
            <a:ext cx="1820563" cy="4575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DAGED remite reporte de resultados  a UGEL y DRE.</a:t>
            </a:r>
            <a:endParaRPr lang="es-PE" sz="1200" dirty="0"/>
          </a:p>
        </p:txBody>
      </p:sp>
      <p:sp>
        <p:nvSpPr>
          <p:cNvPr id="33" name="Elipse 32"/>
          <p:cNvSpPr/>
          <p:nvPr/>
        </p:nvSpPr>
        <p:spPr>
          <a:xfrm>
            <a:off x="4335150" y="1461887"/>
            <a:ext cx="321276" cy="29656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5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152561" y="1144841"/>
            <a:ext cx="1977868" cy="1647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36" grpId="0" animBg="1"/>
      <p:bldP spid="60" grpId="0" animBg="1"/>
      <p:bldP spid="71" grpId="0" animBg="1"/>
      <p:bldP spid="2" grpId="0" animBg="1"/>
      <p:bldP spid="16" grpId="0" animBg="1"/>
      <p:bldP spid="17" grpId="0" animBg="1"/>
      <p:bldP spid="18" grpId="0" animBg="1"/>
      <p:bldP spid="20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757</Words>
  <Application>Microsoft Office PowerPoint</Application>
  <PresentationFormat>Panorámica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BERNARDO MIGUEL RODRIGUEZ HERNANDEZ</dc:creator>
  <cp:lastModifiedBy>SARA CECILIA VALLE SIERRA</cp:lastModifiedBy>
  <cp:revision>354</cp:revision>
  <cp:lastPrinted>2017-07-13T00:44:00Z</cp:lastPrinted>
  <dcterms:created xsi:type="dcterms:W3CDTF">2017-06-22T16:17:00Z</dcterms:created>
  <dcterms:modified xsi:type="dcterms:W3CDTF">2018-03-15T22:50:08Z</dcterms:modified>
</cp:coreProperties>
</file>