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6A4"/>
    <a:srgbClr val="E2E2E2"/>
    <a:srgbClr val="DCDC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_ugel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67" y="3440430"/>
            <a:ext cx="218376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5157" y="577019"/>
            <a:ext cx="8001000" cy="2971801"/>
          </a:xfrm>
        </p:spPr>
        <p:txBody>
          <a:bodyPr/>
          <a:lstStyle/>
          <a:p>
            <a:r>
              <a:rPr lang="es-PE" dirty="0" smtClean="0"/>
              <a:t>Actualizacion de ficha de infraestructura 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1802" y="5115822"/>
            <a:ext cx="6400800" cy="977515"/>
          </a:xfrm>
        </p:spPr>
        <p:txBody>
          <a:bodyPr/>
          <a:lstStyle/>
          <a:p>
            <a:r>
              <a:rPr lang="es-PE" b="1" dirty="0" smtClean="0">
                <a:solidFill>
                  <a:srgbClr val="FF0000"/>
                </a:solidFill>
              </a:rPr>
              <a:t>Especialista de Infraestructura</a:t>
            </a:r>
          </a:p>
          <a:p>
            <a:r>
              <a:rPr lang="es-PE" b="1" dirty="0" smtClean="0">
                <a:solidFill>
                  <a:srgbClr val="FF0000"/>
                </a:solidFill>
              </a:rPr>
              <a:t>UGEL PUNO - 2018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644494" y="3304959"/>
            <a:ext cx="616968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35007"/>
              </p:ext>
            </p:extLst>
          </p:nvPr>
        </p:nvGraphicFramePr>
        <p:xfrm>
          <a:off x="137676" y="92384"/>
          <a:ext cx="11896668" cy="3007652"/>
        </p:xfrm>
        <a:graphic>
          <a:graphicData uri="http://schemas.openxmlformats.org/drawingml/2006/table">
            <a:tbl>
              <a:tblPr/>
              <a:tblGrid>
                <a:gridCol w="979970">
                  <a:extLst>
                    <a:ext uri="{9D8B030D-6E8A-4147-A177-3AD203B41FA5}">
                      <a16:colId xmlns:a16="http://schemas.microsoft.com/office/drawing/2014/main" val="3545627717"/>
                    </a:ext>
                  </a:extLst>
                </a:gridCol>
                <a:gridCol w="847093">
                  <a:extLst>
                    <a:ext uri="{9D8B030D-6E8A-4147-A177-3AD203B41FA5}">
                      <a16:colId xmlns:a16="http://schemas.microsoft.com/office/drawing/2014/main" val="713479451"/>
                    </a:ext>
                  </a:extLst>
                </a:gridCol>
                <a:gridCol w="880312">
                  <a:extLst>
                    <a:ext uri="{9D8B030D-6E8A-4147-A177-3AD203B41FA5}">
                      <a16:colId xmlns:a16="http://schemas.microsoft.com/office/drawing/2014/main" val="3692042160"/>
                    </a:ext>
                  </a:extLst>
                </a:gridCol>
                <a:gridCol w="996579">
                  <a:extLst>
                    <a:ext uri="{9D8B030D-6E8A-4147-A177-3AD203B41FA5}">
                      <a16:colId xmlns:a16="http://schemas.microsoft.com/office/drawing/2014/main" val="3413972224"/>
                    </a:ext>
                  </a:extLst>
                </a:gridCol>
                <a:gridCol w="971666">
                  <a:extLst>
                    <a:ext uri="{9D8B030D-6E8A-4147-A177-3AD203B41FA5}">
                      <a16:colId xmlns:a16="http://schemas.microsoft.com/office/drawing/2014/main" val="3077393479"/>
                    </a:ext>
                  </a:extLst>
                </a:gridCol>
                <a:gridCol w="946750">
                  <a:extLst>
                    <a:ext uri="{9D8B030D-6E8A-4147-A177-3AD203B41FA5}">
                      <a16:colId xmlns:a16="http://schemas.microsoft.com/office/drawing/2014/main" val="2201519831"/>
                    </a:ext>
                  </a:extLst>
                </a:gridCol>
                <a:gridCol w="946750">
                  <a:extLst>
                    <a:ext uri="{9D8B030D-6E8A-4147-A177-3AD203B41FA5}">
                      <a16:colId xmlns:a16="http://schemas.microsoft.com/office/drawing/2014/main" val="2380652624"/>
                    </a:ext>
                  </a:extLst>
                </a:gridCol>
                <a:gridCol w="909379">
                  <a:extLst>
                    <a:ext uri="{9D8B030D-6E8A-4147-A177-3AD203B41FA5}">
                      <a16:colId xmlns:a16="http://schemas.microsoft.com/office/drawing/2014/main" val="1029350118"/>
                    </a:ext>
                  </a:extLst>
                </a:gridCol>
                <a:gridCol w="834635">
                  <a:extLst>
                    <a:ext uri="{9D8B030D-6E8A-4147-A177-3AD203B41FA5}">
                      <a16:colId xmlns:a16="http://schemas.microsoft.com/office/drawing/2014/main" val="1614089179"/>
                    </a:ext>
                  </a:extLst>
                </a:gridCol>
                <a:gridCol w="772348">
                  <a:extLst>
                    <a:ext uri="{9D8B030D-6E8A-4147-A177-3AD203B41FA5}">
                      <a16:colId xmlns:a16="http://schemas.microsoft.com/office/drawing/2014/main" val="2578960658"/>
                    </a:ext>
                  </a:extLst>
                </a:gridCol>
                <a:gridCol w="847093">
                  <a:extLst>
                    <a:ext uri="{9D8B030D-6E8A-4147-A177-3AD203B41FA5}">
                      <a16:colId xmlns:a16="http://schemas.microsoft.com/office/drawing/2014/main" val="2517981162"/>
                    </a:ext>
                  </a:extLst>
                </a:gridCol>
                <a:gridCol w="979970">
                  <a:extLst>
                    <a:ext uri="{9D8B030D-6E8A-4147-A177-3AD203B41FA5}">
                      <a16:colId xmlns:a16="http://schemas.microsoft.com/office/drawing/2014/main" val="373931867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3332263373"/>
                    </a:ext>
                  </a:extLst>
                </a:gridCol>
              </a:tblGrid>
              <a:tr h="274633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Ambientes: estado de conservación de elementos no estructurales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89960"/>
                  </a:ext>
                </a:extLst>
              </a:tr>
              <a:tr h="5473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...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Continuación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Continúa…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96416"/>
                  </a:ext>
                </a:extLst>
              </a:tr>
              <a:tr h="274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edificación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ambiente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Puerta de madera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Puerta de madera con vidrio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Puerta de otro material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171522"/>
                  </a:ext>
                </a:extLst>
              </a:tr>
              <a:tr h="537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17292"/>
                  </a:ext>
                </a:extLst>
              </a:tr>
              <a:tr h="274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61496"/>
                  </a:ext>
                </a:extLst>
              </a:tr>
              <a:tr h="274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70374"/>
                  </a:ext>
                </a:extLst>
              </a:tr>
              <a:tr h="274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99687"/>
                  </a:ext>
                </a:extLst>
              </a:tr>
              <a:tr h="274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74330"/>
                  </a:ext>
                </a:extLst>
              </a:tr>
              <a:tr h="274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9710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26053"/>
              </p:ext>
            </p:extLst>
          </p:nvPr>
        </p:nvGraphicFramePr>
        <p:xfrm>
          <a:off x="137676" y="3606278"/>
          <a:ext cx="11896666" cy="2636866"/>
        </p:xfrm>
        <a:graphic>
          <a:graphicData uri="http://schemas.openxmlformats.org/drawingml/2006/table">
            <a:tbl>
              <a:tblPr/>
              <a:tblGrid>
                <a:gridCol w="1079436">
                  <a:extLst>
                    <a:ext uri="{9D8B030D-6E8A-4147-A177-3AD203B41FA5}">
                      <a16:colId xmlns:a16="http://schemas.microsoft.com/office/drawing/2014/main" val="2766476102"/>
                    </a:ext>
                  </a:extLst>
                </a:gridCol>
                <a:gridCol w="933072">
                  <a:extLst>
                    <a:ext uri="{9D8B030D-6E8A-4147-A177-3AD203B41FA5}">
                      <a16:colId xmlns:a16="http://schemas.microsoft.com/office/drawing/2014/main" val="4117809633"/>
                    </a:ext>
                  </a:extLst>
                </a:gridCol>
                <a:gridCol w="969663">
                  <a:extLst>
                    <a:ext uri="{9D8B030D-6E8A-4147-A177-3AD203B41FA5}">
                      <a16:colId xmlns:a16="http://schemas.microsoft.com/office/drawing/2014/main" val="1464586830"/>
                    </a:ext>
                  </a:extLst>
                </a:gridCol>
                <a:gridCol w="1097732">
                  <a:extLst>
                    <a:ext uri="{9D8B030D-6E8A-4147-A177-3AD203B41FA5}">
                      <a16:colId xmlns:a16="http://schemas.microsoft.com/office/drawing/2014/main" val="1018903301"/>
                    </a:ext>
                  </a:extLst>
                </a:gridCol>
                <a:gridCol w="1079436">
                  <a:extLst>
                    <a:ext uri="{9D8B030D-6E8A-4147-A177-3AD203B41FA5}">
                      <a16:colId xmlns:a16="http://schemas.microsoft.com/office/drawing/2014/main" val="1766973488"/>
                    </a:ext>
                  </a:extLst>
                </a:gridCol>
                <a:gridCol w="1042845">
                  <a:extLst>
                    <a:ext uri="{9D8B030D-6E8A-4147-A177-3AD203B41FA5}">
                      <a16:colId xmlns:a16="http://schemas.microsoft.com/office/drawing/2014/main" val="3159582363"/>
                    </a:ext>
                  </a:extLst>
                </a:gridCol>
                <a:gridCol w="1042845">
                  <a:extLst>
                    <a:ext uri="{9D8B030D-6E8A-4147-A177-3AD203B41FA5}">
                      <a16:colId xmlns:a16="http://schemas.microsoft.com/office/drawing/2014/main" val="1179892448"/>
                    </a:ext>
                  </a:extLst>
                </a:gridCol>
                <a:gridCol w="1006254">
                  <a:extLst>
                    <a:ext uri="{9D8B030D-6E8A-4147-A177-3AD203B41FA5}">
                      <a16:colId xmlns:a16="http://schemas.microsoft.com/office/drawing/2014/main" val="1927317335"/>
                    </a:ext>
                  </a:extLst>
                </a:gridCol>
                <a:gridCol w="919350">
                  <a:extLst>
                    <a:ext uri="{9D8B030D-6E8A-4147-A177-3AD203B41FA5}">
                      <a16:colId xmlns:a16="http://schemas.microsoft.com/office/drawing/2014/main" val="4277559987"/>
                    </a:ext>
                  </a:extLst>
                </a:gridCol>
                <a:gridCol w="859889">
                  <a:extLst>
                    <a:ext uri="{9D8B030D-6E8A-4147-A177-3AD203B41FA5}">
                      <a16:colId xmlns:a16="http://schemas.microsoft.com/office/drawing/2014/main" val="3722459910"/>
                    </a:ext>
                  </a:extLst>
                </a:gridCol>
                <a:gridCol w="933072">
                  <a:extLst>
                    <a:ext uri="{9D8B030D-6E8A-4147-A177-3AD203B41FA5}">
                      <a16:colId xmlns:a16="http://schemas.microsoft.com/office/drawing/2014/main" val="2297747601"/>
                    </a:ext>
                  </a:extLst>
                </a:gridCol>
                <a:gridCol w="933072">
                  <a:extLst>
                    <a:ext uri="{9D8B030D-6E8A-4147-A177-3AD203B41FA5}">
                      <a16:colId xmlns:a16="http://schemas.microsoft.com/office/drawing/2014/main" val="3643241233"/>
                    </a:ext>
                  </a:extLst>
                </a:gridCol>
              </a:tblGrid>
              <a:tr h="2943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...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Continuación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68299"/>
                  </a:ext>
                </a:extLst>
              </a:tr>
              <a:tr h="294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edificación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ambiente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 de chapas o cerraduras de las puertas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ventanas?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(Sí / No)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Ventana metálica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64566"/>
                  </a:ext>
                </a:extLst>
              </a:tr>
              <a:tr h="576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Oxidado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Deteriorado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tiene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38193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69106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33844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70501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88768"/>
                  </a:ext>
                </a:extLst>
              </a:tr>
              <a:tr h="294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6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6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53827"/>
              </p:ext>
            </p:extLst>
          </p:nvPr>
        </p:nvGraphicFramePr>
        <p:xfrm>
          <a:off x="112054" y="3478923"/>
          <a:ext cx="11869737" cy="2594923"/>
        </p:xfrm>
        <a:graphic>
          <a:graphicData uri="http://schemas.openxmlformats.org/drawingml/2006/table">
            <a:tbl>
              <a:tblPr/>
              <a:tblGrid>
                <a:gridCol w="1277363">
                  <a:extLst>
                    <a:ext uri="{9D8B030D-6E8A-4147-A177-3AD203B41FA5}">
                      <a16:colId xmlns:a16="http://schemas.microsoft.com/office/drawing/2014/main" val="3273503563"/>
                    </a:ext>
                  </a:extLst>
                </a:gridCol>
                <a:gridCol w="1104161">
                  <a:extLst>
                    <a:ext uri="{9D8B030D-6E8A-4147-A177-3AD203B41FA5}">
                      <a16:colId xmlns:a16="http://schemas.microsoft.com/office/drawing/2014/main" val="2612574989"/>
                    </a:ext>
                  </a:extLst>
                </a:gridCol>
                <a:gridCol w="1147462">
                  <a:extLst>
                    <a:ext uri="{9D8B030D-6E8A-4147-A177-3AD203B41FA5}">
                      <a16:colId xmlns:a16="http://schemas.microsoft.com/office/drawing/2014/main" val="177501281"/>
                    </a:ext>
                  </a:extLst>
                </a:gridCol>
                <a:gridCol w="1299014">
                  <a:extLst>
                    <a:ext uri="{9D8B030D-6E8A-4147-A177-3AD203B41FA5}">
                      <a16:colId xmlns:a16="http://schemas.microsoft.com/office/drawing/2014/main" val="1333866336"/>
                    </a:ext>
                  </a:extLst>
                </a:gridCol>
                <a:gridCol w="1277363">
                  <a:extLst>
                    <a:ext uri="{9D8B030D-6E8A-4147-A177-3AD203B41FA5}">
                      <a16:colId xmlns:a16="http://schemas.microsoft.com/office/drawing/2014/main" val="855750732"/>
                    </a:ext>
                  </a:extLst>
                </a:gridCol>
                <a:gridCol w="1234063">
                  <a:extLst>
                    <a:ext uri="{9D8B030D-6E8A-4147-A177-3AD203B41FA5}">
                      <a16:colId xmlns:a16="http://schemas.microsoft.com/office/drawing/2014/main" val="3623740183"/>
                    </a:ext>
                  </a:extLst>
                </a:gridCol>
                <a:gridCol w="1234063">
                  <a:extLst>
                    <a:ext uri="{9D8B030D-6E8A-4147-A177-3AD203B41FA5}">
                      <a16:colId xmlns:a16="http://schemas.microsoft.com/office/drawing/2014/main" val="2037302462"/>
                    </a:ext>
                  </a:extLst>
                </a:gridCol>
                <a:gridCol w="1190763">
                  <a:extLst>
                    <a:ext uri="{9D8B030D-6E8A-4147-A177-3AD203B41FA5}">
                      <a16:colId xmlns:a16="http://schemas.microsoft.com/office/drawing/2014/main" val="528525421"/>
                    </a:ext>
                  </a:extLst>
                </a:gridCol>
                <a:gridCol w="1087924">
                  <a:extLst>
                    <a:ext uri="{9D8B030D-6E8A-4147-A177-3AD203B41FA5}">
                      <a16:colId xmlns:a16="http://schemas.microsoft.com/office/drawing/2014/main" val="540316278"/>
                    </a:ext>
                  </a:extLst>
                </a:gridCol>
                <a:gridCol w="1017561">
                  <a:extLst>
                    <a:ext uri="{9D8B030D-6E8A-4147-A177-3AD203B41FA5}">
                      <a16:colId xmlns:a16="http://schemas.microsoft.com/office/drawing/2014/main" val="2142970652"/>
                    </a:ext>
                  </a:extLst>
                </a:gridCol>
              </a:tblGrid>
              <a:tr h="275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...Continuación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38691"/>
                  </a:ext>
                </a:extLst>
              </a:tr>
              <a:tr h="293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edificación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Ventana de otro material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Vidrios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12864"/>
                  </a:ext>
                </a:extLst>
              </a:tr>
              <a:tr h="561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954881"/>
                  </a:ext>
                </a:extLst>
              </a:tr>
              <a:tr h="293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71217"/>
                  </a:ext>
                </a:extLst>
              </a:tr>
              <a:tr h="293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34425"/>
                  </a:ext>
                </a:extLst>
              </a:tr>
              <a:tr h="293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8744"/>
                  </a:ext>
                </a:extLst>
              </a:tr>
              <a:tr h="293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796729"/>
                  </a:ext>
                </a:extLst>
              </a:tr>
              <a:tr h="293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2577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57090"/>
              </p:ext>
            </p:extLst>
          </p:nvPr>
        </p:nvGraphicFramePr>
        <p:xfrm>
          <a:off x="112054" y="751094"/>
          <a:ext cx="11896666" cy="2423029"/>
        </p:xfrm>
        <a:graphic>
          <a:graphicData uri="http://schemas.openxmlformats.org/drawingml/2006/table">
            <a:tbl>
              <a:tblPr/>
              <a:tblGrid>
                <a:gridCol w="978263">
                  <a:extLst>
                    <a:ext uri="{9D8B030D-6E8A-4147-A177-3AD203B41FA5}">
                      <a16:colId xmlns:a16="http://schemas.microsoft.com/office/drawing/2014/main" val="1613004511"/>
                    </a:ext>
                  </a:extLst>
                </a:gridCol>
                <a:gridCol w="845616">
                  <a:extLst>
                    <a:ext uri="{9D8B030D-6E8A-4147-A177-3AD203B41FA5}">
                      <a16:colId xmlns:a16="http://schemas.microsoft.com/office/drawing/2014/main" val="447749061"/>
                    </a:ext>
                  </a:extLst>
                </a:gridCol>
                <a:gridCol w="878779">
                  <a:extLst>
                    <a:ext uri="{9D8B030D-6E8A-4147-A177-3AD203B41FA5}">
                      <a16:colId xmlns:a16="http://schemas.microsoft.com/office/drawing/2014/main" val="2181009931"/>
                    </a:ext>
                  </a:extLst>
                </a:gridCol>
                <a:gridCol w="994842">
                  <a:extLst>
                    <a:ext uri="{9D8B030D-6E8A-4147-A177-3AD203B41FA5}">
                      <a16:colId xmlns:a16="http://schemas.microsoft.com/office/drawing/2014/main" val="142731467"/>
                    </a:ext>
                  </a:extLst>
                </a:gridCol>
                <a:gridCol w="978263">
                  <a:extLst>
                    <a:ext uri="{9D8B030D-6E8A-4147-A177-3AD203B41FA5}">
                      <a16:colId xmlns:a16="http://schemas.microsoft.com/office/drawing/2014/main" val="1840511967"/>
                    </a:ext>
                  </a:extLst>
                </a:gridCol>
                <a:gridCol w="945101">
                  <a:extLst>
                    <a:ext uri="{9D8B030D-6E8A-4147-A177-3AD203B41FA5}">
                      <a16:colId xmlns:a16="http://schemas.microsoft.com/office/drawing/2014/main" val="1426112245"/>
                    </a:ext>
                  </a:extLst>
                </a:gridCol>
                <a:gridCol w="945101">
                  <a:extLst>
                    <a:ext uri="{9D8B030D-6E8A-4147-A177-3AD203B41FA5}">
                      <a16:colId xmlns:a16="http://schemas.microsoft.com/office/drawing/2014/main" val="692237155"/>
                    </a:ext>
                  </a:extLst>
                </a:gridCol>
                <a:gridCol w="911940">
                  <a:extLst>
                    <a:ext uri="{9D8B030D-6E8A-4147-A177-3AD203B41FA5}">
                      <a16:colId xmlns:a16="http://schemas.microsoft.com/office/drawing/2014/main" val="3309323979"/>
                    </a:ext>
                  </a:extLst>
                </a:gridCol>
                <a:gridCol w="833181">
                  <a:extLst>
                    <a:ext uri="{9D8B030D-6E8A-4147-A177-3AD203B41FA5}">
                      <a16:colId xmlns:a16="http://schemas.microsoft.com/office/drawing/2014/main" val="2424850272"/>
                    </a:ext>
                  </a:extLst>
                </a:gridCol>
                <a:gridCol w="779293">
                  <a:extLst>
                    <a:ext uri="{9D8B030D-6E8A-4147-A177-3AD203B41FA5}">
                      <a16:colId xmlns:a16="http://schemas.microsoft.com/office/drawing/2014/main" val="905647812"/>
                    </a:ext>
                  </a:extLst>
                </a:gridCol>
                <a:gridCol w="845616">
                  <a:extLst>
                    <a:ext uri="{9D8B030D-6E8A-4147-A177-3AD203B41FA5}">
                      <a16:colId xmlns:a16="http://schemas.microsoft.com/office/drawing/2014/main" val="4028285472"/>
                    </a:ext>
                  </a:extLst>
                </a:gridCol>
                <a:gridCol w="978263">
                  <a:extLst>
                    <a:ext uri="{9D8B030D-6E8A-4147-A177-3AD203B41FA5}">
                      <a16:colId xmlns:a16="http://schemas.microsoft.com/office/drawing/2014/main" val="1272023977"/>
                    </a:ext>
                  </a:extLst>
                </a:gridCol>
                <a:gridCol w="982408">
                  <a:extLst>
                    <a:ext uri="{9D8B030D-6E8A-4147-A177-3AD203B41FA5}">
                      <a16:colId xmlns:a16="http://schemas.microsoft.com/office/drawing/2014/main" val="2986120864"/>
                    </a:ext>
                  </a:extLst>
                </a:gridCol>
              </a:tblGrid>
              <a:tr h="2704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...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Continuación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Continúa…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39299"/>
                  </a:ext>
                </a:extLst>
              </a:tr>
              <a:tr h="2704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edificación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Ventana de madera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Ventana de aluminio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Ventana de malla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79595"/>
                  </a:ext>
                </a:extLst>
              </a:tr>
              <a:tr h="529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81459"/>
                  </a:ext>
                </a:extLst>
              </a:tr>
              <a:tr h="270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39706"/>
                  </a:ext>
                </a:extLst>
              </a:tr>
              <a:tr h="270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94525"/>
                  </a:ext>
                </a:extLst>
              </a:tr>
              <a:tr h="270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65578"/>
                  </a:ext>
                </a:extLst>
              </a:tr>
              <a:tr h="270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92213"/>
                  </a:ext>
                </a:extLst>
              </a:tr>
              <a:tr h="270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4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922" y="296918"/>
            <a:ext cx="8534400" cy="4913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SERVICIOS BÁSICOS	</a:t>
            </a:r>
            <a:r>
              <a:rPr lang="en-US" dirty="0"/>
              <a:t>		</a:t>
            </a:r>
          </a:p>
          <a:p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97766"/>
              </p:ext>
            </p:extLst>
          </p:nvPr>
        </p:nvGraphicFramePr>
        <p:xfrm>
          <a:off x="512762" y="645155"/>
          <a:ext cx="4610101" cy="1541145"/>
        </p:xfrm>
        <a:graphic>
          <a:graphicData uri="http://schemas.openxmlformats.org/drawingml/2006/table">
            <a:tbl>
              <a:tblPr/>
              <a:tblGrid>
                <a:gridCol w="725399">
                  <a:extLst>
                    <a:ext uri="{9D8B030D-6E8A-4147-A177-3AD203B41FA5}">
                      <a16:colId xmlns:a16="http://schemas.microsoft.com/office/drawing/2014/main" val="1215888057"/>
                    </a:ext>
                  </a:extLst>
                </a:gridCol>
                <a:gridCol w="1336261">
                  <a:extLst>
                    <a:ext uri="{9D8B030D-6E8A-4147-A177-3AD203B41FA5}">
                      <a16:colId xmlns:a16="http://schemas.microsoft.com/office/drawing/2014/main" val="1605177295"/>
                    </a:ext>
                  </a:extLst>
                </a:gridCol>
                <a:gridCol w="1145367">
                  <a:extLst>
                    <a:ext uri="{9D8B030D-6E8A-4147-A177-3AD203B41FA5}">
                      <a16:colId xmlns:a16="http://schemas.microsoft.com/office/drawing/2014/main" val="1526719486"/>
                    </a:ext>
                  </a:extLst>
                </a:gridCol>
                <a:gridCol w="1403074">
                  <a:extLst>
                    <a:ext uri="{9D8B030D-6E8A-4147-A177-3AD203B41FA5}">
                      <a16:colId xmlns:a16="http://schemas.microsoft.com/office/drawing/2014/main" val="199856149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Procedencia del abastecimiento de agua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de conexión del desagüe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Procedencia de la energía eléctrica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6269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01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1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219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0129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93821"/>
              </p:ext>
            </p:extLst>
          </p:nvPr>
        </p:nvGraphicFramePr>
        <p:xfrm>
          <a:off x="5654566" y="143202"/>
          <a:ext cx="6351257" cy="4838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4896">
                  <a:extLst>
                    <a:ext uri="{9D8B030D-6E8A-4147-A177-3AD203B41FA5}">
                      <a16:colId xmlns:a16="http://schemas.microsoft.com/office/drawing/2014/main" val="4173772214"/>
                    </a:ext>
                  </a:extLst>
                </a:gridCol>
                <a:gridCol w="1366361">
                  <a:extLst>
                    <a:ext uri="{9D8B030D-6E8A-4147-A177-3AD203B41FA5}">
                      <a16:colId xmlns:a16="http://schemas.microsoft.com/office/drawing/2014/main" val="389973"/>
                    </a:ext>
                  </a:extLst>
                </a:gridCol>
              </a:tblGrid>
              <a:tr h="32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III. SERVICIOS BÁSICOS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241123"/>
                  </a:ext>
                </a:extLst>
              </a:tr>
              <a:tr h="4940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¿La localidad cuenta con servicio de agua potable?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8690571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¿Local educativo cuenta con servicio de agua potable?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5616305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¿La localidad cuenta con servicio de alcantarillado?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875590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¿Local educativo cuenta con servicio de alcantarillado?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604016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¿La localidad cuenta con servicio de energía eléctrica?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8970072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¿Local educativo cuenta con servicio de energía eléctrica?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0561681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¿La localidad cuenta con servicio de telefonía fija?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778198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¿Local educativo cuenta con servicio de telefonía fija?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Sí   |   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028893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¿La localidad cuenta con servicio de internet?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Sí</a:t>
                      </a:r>
                      <a:r>
                        <a:rPr lang="en-US" sz="1400" u="none" strike="noStrike" dirty="0">
                          <a:effectLst/>
                        </a:rPr>
                        <a:t>   |   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3216357"/>
                  </a:ext>
                </a:extLst>
              </a:tr>
              <a:tr h="446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¿Local educativo cuenta con servicio de internet?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Sí</a:t>
                      </a:r>
                      <a:r>
                        <a:rPr lang="en-US" sz="1400" u="none" strike="noStrike" dirty="0">
                          <a:effectLst/>
                        </a:rPr>
                        <a:t>   |   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029035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14214"/>
              </p:ext>
            </p:extLst>
          </p:nvPr>
        </p:nvGraphicFramePr>
        <p:xfrm>
          <a:off x="389922" y="2452113"/>
          <a:ext cx="5015679" cy="3864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280">
                  <a:extLst>
                    <a:ext uri="{9D8B030D-6E8A-4147-A177-3AD203B41FA5}">
                      <a16:colId xmlns:a16="http://schemas.microsoft.com/office/drawing/2014/main" val="4045428903"/>
                    </a:ext>
                  </a:extLst>
                </a:gridCol>
                <a:gridCol w="1941888">
                  <a:extLst>
                    <a:ext uri="{9D8B030D-6E8A-4147-A177-3AD203B41FA5}">
                      <a16:colId xmlns:a16="http://schemas.microsoft.com/office/drawing/2014/main" val="2724258047"/>
                    </a:ext>
                  </a:extLst>
                </a:gridCol>
                <a:gridCol w="706141">
                  <a:extLst>
                    <a:ext uri="{9D8B030D-6E8A-4147-A177-3AD203B41FA5}">
                      <a16:colId xmlns:a16="http://schemas.microsoft.com/office/drawing/2014/main" val="384788047"/>
                    </a:ext>
                  </a:extLst>
                </a:gridCol>
                <a:gridCol w="820370">
                  <a:extLst>
                    <a:ext uri="{9D8B030D-6E8A-4147-A177-3AD203B41FA5}">
                      <a16:colId xmlns:a16="http://schemas.microsoft.com/office/drawing/2014/main" val="3493962003"/>
                    </a:ext>
                  </a:extLst>
                </a:gridCol>
              </a:tblGrid>
              <a:tr h="503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 err="1">
                          <a:effectLst/>
                        </a:rPr>
                        <a:t>Abastecimiento</a:t>
                      </a:r>
                      <a:r>
                        <a:rPr lang="en-US" sz="1400" u="sng" strike="noStrike" dirty="0">
                          <a:effectLst/>
                        </a:rPr>
                        <a:t> de </a:t>
                      </a:r>
                      <a:r>
                        <a:rPr lang="en-US" sz="1400" u="sng" strike="noStrike" dirty="0" err="1">
                          <a:effectLst/>
                        </a:rPr>
                        <a:t>agua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sng" strike="noStrike" dirty="0">
                          <a:effectLst/>
                        </a:rPr>
                        <a:t>Tipo de conexión a desagüe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Procedencia de la energía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48317"/>
                  </a:ext>
                </a:extLst>
              </a:tr>
              <a:tr h="25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  Red pública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 Red </a:t>
                      </a:r>
                      <a:r>
                        <a:rPr lang="en-US" sz="1400" u="none" strike="noStrike" dirty="0" err="1">
                          <a:effectLst/>
                        </a:rPr>
                        <a:t>pública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 Red Pública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8982"/>
                  </a:ext>
                </a:extLst>
              </a:tr>
              <a:tr h="5034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2  Pilón de uso público (agua potable)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2 Tanque séptico y pozo percolador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 </a:t>
                      </a:r>
                      <a:r>
                        <a:rPr lang="en-US" sz="1400" u="none" strike="noStrike" dirty="0" err="1">
                          <a:effectLst/>
                        </a:rPr>
                        <a:t>Generador</a:t>
                      </a:r>
                      <a:r>
                        <a:rPr lang="en-US" sz="1400" u="none" strike="noStrike" dirty="0">
                          <a:effectLst/>
                        </a:rPr>
                        <a:t> o Motor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09430"/>
                  </a:ext>
                </a:extLst>
              </a:tr>
              <a:tr h="503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 Pozo con tratamiento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 Panel solar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24606"/>
                  </a:ext>
                </a:extLst>
              </a:tr>
              <a:tr h="7496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3  Camión cisterna u otro similar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</a:rPr>
                        <a:t>Pozo</a:t>
                      </a:r>
                      <a:r>
                        <a:rPr lang="en-US" sz="1400" u="none" strike="noStrike" dirty="0">
                          <a:effectLst/>
                        </a:rPr>
                        <a:t> sin </a:t>
                      </a:r>
                      <a:r>
                        <a:rPr lang="en-US" sz="1400" u="none" strike="noStrike" dirty="0" err="1">
                          <a:effectLst/>
                        </a:rPr>
                        <a:t>tratamiento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</a:rPr>
                        <a:t>Otros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18877"/>
                  </a:ext>
                </a:extLst>
              </a:tr>
              <a:tr h="34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  Pozo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 Río acequia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154407"/>
                  </a:ext>
                </a:extLst>
              </a:tr>
              <a:tr h="7496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5  Río, acequia, manantial o similar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6 Zanja filtrante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0499828"/>
                  </a:ext>
                </a:extLst>
              </a:tr>
              <a:tr h="25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6  Otro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7 No tiene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36873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14528"/>
              </p:ext>
            </p:extLst>
          </p:nvPr>
        </p:nvGraphicFramePr>
        <p:xfrm>
          <a:off x="5654566" y="5392819"/>
          <a:ext cx="6232634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1794">
                  <a:extLst>
                    <a:ext uri="{9D8B030D-6E8A-4147-A177-3AD203B41FA5}">
                      <a16:colId xmlns:a16="http://schemas.microsoft.com/office/drawing/2014/main" val="2750668047"/>
                    </a:ext>
                  </a:extLst>
                </a:gridCol>
                <a:gridCol w="1340840">
                  <a:extLst>
                    <a:ext uri="{9D8B030D-6E8A-4147-A177-3AD203B41FA5}">
                      <a16:colId xmlns:a16="http://schemas.microsoft.com/office/drawing/2014/main" val="2307640811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¿El local educativo tiene servicio de agua de lunes a viernes durante todo el horario de clases?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8780802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Sí</a:t>
                      </a:r>
                      <a:r>
                        <a:rPr lang="en-US" sz="1400" u="none" strike="noStrike" dirty="0">
                          <a:effectLst/>
                        </a:rPr>
                        <a:t>   |   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29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28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246" y="0"/>
            <a:ext cx="8534400" cy="57544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IV. FUNCIONALIDAD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14418"/>
              </p:ext>
            </p:extLst>
          </p:nvPr>
        </p:nvGraphicFramePr>
        <p:xfrm>
          <a:off x="472254" y="505224"/>
          <a:ext cx="6538147" cy="1671020"/>
        </p:xfrm>
        <a:graphic>
          <a:graphicData uri="http://schemas.openxmlformats.org/drawingml/2006/table">
            <a:tbl>
              <a:tblPr/>
              <a:tblGrid>
                <a:gridCol w="1032339">
                  <a:extLst>
                    <a:ext uri="{9D8B030D-6E8A-4147-A177-3AD203B41FA5}">
                      <a16:colId xmlns:a16="http://schemas.microsoft.com/office/drawing/2014/main" val="1281406120"/>
                    </a:ext>
                  </a:extLst>
                </a:gridCol>
                <a:gridCol w="1017378">
                  <a:extLst>
                    <a:ext uri="{9D8B030D-6E8A-4147-A177-3AD203B41FA5}">
                      <a16:colId xmlns:a16="http://schemas.microsoft.com/office/drawing/2014/main" val="2398927057"/>
                    </a:ext>
                  </a:extLst>
                </a:gridCol>
                <a:gridCol w="1057274">
                  <a:extLst>
                    <a:ext uri="{9D8B030D-6E8A-4147-A177-3AD203B41FA5}">
                      <a16:colId xmlns:a16="http://schemas.microsoft.com/office/drawing/2014/main" val="846066679"/>
                    </a:ext>
                  </a:extLst>
                </a:gridCol>
                <a:gridCol w="1196915">
                  <a:extLst>
                    <a:ext uri="{9D8B030D-6E8A-4147-A177-3AD203B41FA5}">
                      <a16:colId xmlns:a16="http://schemas.microsoft.com/office/drawing/2014/main" val="3439802221"/>
                    </a:ext>
                  </a:extLst>
                </a:gridCol>
                <a:gridCol w="1176967">
                  <a:extLst>
                    <a:ext uri="{9D8B030D-6E8A-4147-A177-3AD203B41FA5}">
                      <a16:colId xmlns:a16="http://schemas.microsoft.com/office/drawing/2014/main" val="4051950022"/>
                    </a:ext>
                  </a:extLst>
                </a:gridCol>
                <a:gridCol w="1057274">
                  <a:extLst>
                    <a:ext uri="{9D8B030D-6E8A-4147-A177-3AD203B41FA5}">
                      <a16:colId xmlns:a16="http://schemas.microsoft.com/office/drawing/2014/main" val="2438945531"/>
                    </a:ext>
                  </a:extLst>
                </a:gridCol>
              </a:tblGrid>
              <a:tr h="2469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Tanques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elevados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827390"/>
                  </a:ext>
                </a:extLst>
              </a:tr>
              <a:tr h="404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predio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Tanque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elevado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tanque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elevado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Largo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Ancho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254817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36711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458713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481273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360697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6608"/>
              </p:ext>
            </p:extLst>
          </p:nvPr>
        </p:nvGraphicFramePr>
        <p:xfrm>
          <a:off x="7265441" y="679726"/>
          <a:ext cx="4527166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6056">
                  <a:extLst>
                    <a:ext uri="{9D8B030D-6E8A-4147-A177-3AD203B41FA5}">
                      <a16:colId xmlns:a16="http://schemas.microsoft.com/office/drawing/2014/main" val="3249475732"/>
                    </a:ext>
                  </a:extLst>
                </a:gridCol>
                <a:gridCol w="1501584">
                  <a:extLst>
                    <a:ext uri="{9D8B030D-6E8A-4147-A177-3AD203B41FA5}">
                      <a16:colId xmlns:a16="http://schemas.microsoft.com/office/drawing/2014/main" val="2198791784"/>
                    </a:ext>
                  </a:extLst>
                </a:gridCol>
                <a:gridCol w="1389526">
                  <a:extLst>
                    <a:ext uri="{9D8B030D-6E8A-4147-A177-3AD203B41FA5}">
                      <a16:colId xmlns:a16="http://schemas.microsoft.com/office/drawing/2014/main" val="2113204373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b="1" u="sng" strike="noStrike" dirty="0">
                          <a:effectLst/>
                        </a:rPr>
                        <a:t>Estado de conservación del tanque elevado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8680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 Sin daños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938813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 Con </a:t>
                      </a:r>
                      <a:r>
                        <a:rPr lang="en-US" sz="1400" u="none" strike="noStrike" dirty="0" err="1">
                          <a:effectLst/>
                        </a:rPr>
                        <a:t>fisuras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leves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345392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3 Con fisuras moderadas / filtraciones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828870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 Con </a:t>
                      </a:r>
                      <a:r>
                        <a:rPr lang="en-US" sz="1400" u="none" strike="noStrike" dirty="0" err="1">
                          <a:effectLst/>
                        </a:rPr>
                        <a:t>agrietamiento</a:t>
                      </a:r>
                      <a:r>
                        <a:rPr lang="en-US" sz="1400" u="none" strike="noStrike" dirty="0">
                          <a:effectLst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</a:rPr>
                        <a:t>pandeo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24355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06591"/>
              </p:ext>
            </p:extLst>
          </p:nvPr>
        </p:nvGraphicFramePr>
        <p:xfrm>
          <a:off x="398683" y="2336832"/>
          <a:ext cx="6611718" cy="1727835"/>
        </p:xfrm>
        <a:graphic>
          <a:graphicData uri="http://schemas.openxmlformats.org/drawingml/2006/table">
            <a:tbl>
              <a:tblPr/>
              <a:tblGrid>
                <a:gridCol w="1048199">
                  <a:extLst>
                    <a:ext uri="{9D8B030D-6E8A-4147-A177-3AD203B41FA5}">
                      <a16:colId xmlns:a16="http://schemas.microsoft.com/office/drawing/2014/main" val="3449675076"/>
                    </a:ext>
                  </a:extLst>
                </a:gridCol>
                <a:gridCol w="1028042">
                  <a:extLst>
                    <a:ext uri="{9D8B030D-6E8A-4147-A177-3AD203B41FA5}">
                      <a16:colId xmlns:a16="http://schemas.microsoft.com/office/drawing/2014/main" val="104210949"/>
                    </a:ext>
                  </a:extLst>
                </a:gridCol>
                <a:gridCol w="1068357">
                  <a:extLst>
                    <a:ext uri="{9D8B030D-6E8A-4147-A177-3AD203B41FA5}">
                      <a16:colId xmlns:a16="http://schemas.microsoft.com/office/drawing/2014/main" val="3904025506"/>
                    </a:ext>
                  </a:extLst>
                </a:gridCol>
                <a:gridCol w="1209460">
                  <a:extLst>
                    <a:ext uri="{9D8B030D-6E8A-4147-A177-3AD203B41FA5}">
                      <a16:colId xmlns:a16="http://schemas.microsoft.com/office/drawing/2014/main" val="3612694127"/>
                    </a:ext>
                  </a:extLst>
                </a:gridCol>
                <a:gridCol w="1189303">
                  <a:extLst>
                    <a:ext uri="{9D8B030D-6E8A-4147-A177-3AD203B41FA5}">
                      <a16:colId xmlns:a16="http://schemas.microsoft.com/office/drawing/2014/main" val="2692603649"/>
                    </a:ext>
                  </a:extLst>
                </a:gridCol>
                <a:gridCol w="1068357">
                  <a:extLst>
                    <a:ext uri="{9D8B030D-6E8A-4147-A177-3AD203B41FA5}">
                      <a16:colId xmlns:a16="http://schemas.microsoft.com/office/drawing/2014/main" val="1595692759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Cisternas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9990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predio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Número de cisterna con bomba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 conservación de la cisterna con bomba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Largo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Ancho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247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129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4258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22951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07507"/>
              </p:ext>
            </p:extLst>
          </p:nvPr>
        </p:nvGraphicFramePr>
        <p:xfrm>
          <a:off x="7265440" y="2562204"/>
          <a:ext cx="4611249" cy="1502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1249">
                  <a:extLst>
                    <a:ext uri="{9D8B030D-6E8A-4147-A177-3AD203B41FA5}">
                      <a16:colId xmlns:a16="http://schemas.microsoft.com/office/drawing/2014/main" val="1477847312"/>
                    </a:ext>
                  </a:extLst>
                </a:gridCol>
              </a:tblGrid>
              <a:tr h="5938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sng" strike="noStrike" dirty="0">
                          <a:effectLst/>
                        </a:rPr>
                        <a:t>Estado de conservación de la cisterna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214690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Sin </a:t>
                      </a:r>
                      <a:r>
                        <a:rPr lang="en-US" sz="1400" u="none" strike="noStrike" dirty="0" err="1">
                          <a:effectLst/>
                        </a:rPr>
                        <a:t>daños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377609662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 Con </a:t>
                      </a:r>
                      <a:r>
                        <a:rPr lang="en-US" sz="1400" u="none" strike="noStrike" dirty="0" err="1">
                          <a:effectLst/>
                        </a:rPr>
                        <a:t>fisuras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leves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78662864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3 Con fisuras moderadas / filtraciones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581762140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 Con </a:t>
                      </a:r>
                      <a:r>
                        <a:rPr lang="en-US" sz="1400" u="none" strike="noStrike" dirty="0" err="1">
                          <a:effectLst/>
                        </a:rPr>
                        <a:t>agrietamiento</a:t>
                      </a:r>
                      <a:r>
                        <a:rPr lang="en-US" sz="1400" u="none" strike="noStrike" dirty="0">
                          <a:effectLst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</a:rPr>
                        <a:t>pandeo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997058594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67074"/>
              </p:ext>
            </p:extLst>
          </p:nvPr>
        </p:nvGraphicFramePr>
        <p:xfrm>
          <a:off x="472254" y="4537431"/>
          <a:ext cx="3059222" cy="1577340"/>
        </p:xfrm>
        <a:graphic>
          <a:graphicData uri="http://schemas.openxmlformats.org/drawingml/2006/table">
            <a:tbl>
              <a:tblPr/>
              <a:tblGrid>
                <a:gridCol w="1880302">
                  <a:extLst>
                    <a:ext uri="{9D8B030D-6E8A-4147-A177-3AD203B41FA5}">
                      <a16:colId xmlns:a16="http://schemas.microsoft.com/office/drawing/2014/main" val="682259910"/>
                    </a:ext>
                  </a:extLst>
                </a:gridCol>
                <a:gridCol w="1178920">
                  <a:extLst>
                    <a:ext uri="{9D8B030D-6E8A-4147-A177-3AD203B41FA5}">
                      <a16:colId xmlns:a16="http://schemas.microsoft.com/office/drawing/2014/main" val="4237495032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bebederos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existentes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el local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educativo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490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02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estado regular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668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 estado malo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816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tiene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5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53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28954"/>
              </p:ext>
            </p:extLst>
          </p:nvPr>
        </p:nvGraphicFramePr>
        <p:xfrm>
          <a:off x="323191" y="171450"/>
          <a:ext cx="11564008" cy="3048000"/>
        </p:xfrm>
        <a:graphic>
          <a:graphicData uri="http://schemas.openxmlformats.org/drawingml/2006/table">
            <a:tbl>
              <a:tblPr/>
              <a:tblGrid>
                <a:gridCol w="851137">
                  <a:extLst>
                    <a:ext uri="{9D8B030D-6E8A-4147-A177-3AD203B41FA5}">
                      <a16:colId xmlns:a16="http://schemas.microsoft.com/office/drawing/2014/main" val="999607185"/>
                    </a:ext>
                  </a:extLst>
                </a:gridCol>
                <a:gridCol w="834769">
                  <a:extLst>
                    <a:ext uri="{9D8B030D-6E8A-4147-A177-3AD203B41FA5}">
                      <a16:colId xmlns:a16="http://schemas.microsoft.com/office/drawing/2014/main" val="1288995946"/>
                    </a:ext>
                  </a:extLst>
                </a:gridCol>
                <a:gridCol w="867505">
                  <a:extLst>
                    <a:ext uri="{9D8B030D-6E8A-4147-A177-3AD203B41FA5}">
                      <a16:colId xmlns:a16="http://schemas.microsoft.com/office/drawing/2014/main" val="2293756854"/>
                    </a:ext>
                  </a:extLst>
                </a:gridCol>
                <a:gridCol w="982080">
                  <a:extLst>
                    <a:ext uri="{9D8B030D-6E8A-4147-A177-3AD203B41FA5}">
                      <a16:colId xmlns:a16="http://schemas.microsoft.com/office/drawing/2014/main" val="2069760691"/>
                    </a:ext>
                  </a:extLst>
                </a:gridCol>
                <a:gridCol w="965714">
                  <a:extLst>
                    <a:ext uri="{9D8B030D-6E8A-4147-A177-3AD203B41FA5}">
                      <a16:colId xmlns:a16="http://schemas.microsoft.com/office/drawing/2014/main" val="2657403222"/>
                    </a:ext>
                  </a:extLst>
                </a:gridCol>
                <a:gridCol w="867505">
                  <a:extLst>
                    <a:ext uri="{9D8B030D-6E8A-4147-A177-3AD203B41FA5}">
                      <a16:colId xmlns:a16="http://schemas.microsoft.com/office/drawing/2014/main" val="2257577204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2015237997"/>
                    </a:ext>
                  </a:extLst>
                </a:gridCol>
                <a:gridCol w="900242">
                  <a:extLst>
                    <a:ext uri="{9D8B030D-6E8A-4147-A177-3AD203B41FA5}">
                      <a16:colId xmlns:a16="http://schemas.microsoft.com/office/drawing/2014/main" val="47847820"/>
                    </a:ext>
                  </a:extLst>
                </a:gridCol>
                <a:gridCol w="822493">
                  <a:extLst>
                    <a:ext uri="{9D8B030D-6E8A-4147-A177-3AD203B41FA5}">
                      <a16:colId xmlns:a16="http://schemas.microsoft.com/office/drawing/2014/main" val="1928674031"/>
                    </a:ext>
                  </a:extLst>
                </a:gridCol>
                <a:gridCol w="769297">
                  <a:extLst>
                    <a:ext uri="{9D8B030D-6E8A-4147-A177-3AD203B41FA5}">
                      <a16:colId xmlns:a16="http://schemas.microsoft.com/office/drawing/2014/main" val="1152972926"/>
                    </a:ext>
                  </a:extLst>
                </a:gridCol>
                <a:gridCol w="834769">
                  <a:extLst>
                    <a:ext uri="{9D8B030D-6E8A-4147-A177-3AD203B41FA5}">
                      <a16:colId xmlns:a16="http://schemas.microsoft.com/office/drawing/2014/main" val="1042592869"/>
                    </a:ext>
                  </a:extLst>
                </a:gridCol>
                <a:gridCol w="965714">
                  <a:extLst>
                    <a:ext uri="{9D8B030D-6E8A-4147-A177-3AD203B41FA5}">
                      <a16:colId xmlns:a16="http://schemas.microsoft.com/office/drawing/2014/main" val="3198179928"/>
                    </a:ext>
                  </a:extLst>
                </a:gridCol>
                <a:gridCol w="969806">
                  <a:extLst>
                    <a:ext uri="{9D8B030D-6E8A-4147-A177-3AD203B41FA5}">
                      <a16:colId xmlns:a16="http://schemas.microsoft.com/office/drawing/2014/main" val="1060882408"/>
                    </a:ext>
                  </a:extLst>
                </a:gridCol>
              </a:tblGrid>
              <a:tr h="2037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Ambientes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de SSHH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301732"/>
                  </a:ext>
                </a:extLst>
              </a:tr>
              <a:tr h="27789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Valores de las columnas (i ) - (iv) deben corresponder a sus equivalentes en el cuadro de "Ambientes"</a:t>
                      </a:r>
                    </a:p>
                  </a:txBody>
                  <a:tcPr marL="250104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 (…)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879037"/>
                  </a:ext>
                </a:extLst>
              </a:tr>
              <a:tr h="2037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edificación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piso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ambiente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¿Ambiente está en uso actualmente?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 de aparatos sanitarios turcos (piso)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letrinas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urinarios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 de inodoros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843911"/>
                  </a:ext>
                </a:extLst>
              </a:tr>
              <a:tr h="666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adultos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accesibles para adultos con 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niños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accesibles para niños con 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cumplen función de descarga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32361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6373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68360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94329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0076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4309"/>
                  </a:ext>
                </a:extLst>
              </a:tr>
            </a:tbl>
          </a:graphicData>
        </a:graphic>
      </p:graphicFrame>
      <p:cxnSp>
        <p:nvCxnSpPr>
          <p:cNvPr id="7" name="Conector angular 6"/>
          <p:cNvCxnSpPr/>
          <p:nvPr/>
        </p:nvCxnSpPr>
        <p:spPr>
          <a:xfrm flipV="1">
            <a:off x="2085241" y="132949827"/>
            <a:ext cx="757513" cy="987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17401"/>
              </p:ext>
            </p:extLst>
          </p:nvPr>
        </p:nvGraphicFramePr>
        <p:xfrm>
          <a:off x="381197" y="3468413"/>
          <a:ext cx="7701258" cy="2209800"/>
        </p:xfrm>
        <a:graphic>
          <a:graphicData uri="http://schemas.openxmlformats.org/drawingml/2006/table">
            <a:tbl>
              <a:tblPr/>
              <a:tblGrid>
                <a:gridCol w="1129286">
                  <a:extLst>
                    <a:ext uri="{9D8B030D-6E8A-4147-A177-3AD203B41FA5}">
                      <a16:colId xmlns:a16="http://schemas.microsoft.com/office/drawing/2014/main" val="1810607402"/>
                    </a:ext>
                  </a:extLst>
                </a:gridCol>
                <a:gridCol w="1107569">
                  <a:extLst>
                    <a:ext uri="{9D8B030D-6E8A-4147-A177-3AD203B41FA5}">
                      <a16:colId xmlns:a16="http://schemas.microsoft.com/office/drawing/2014/main" val="3782362992"/>
                    </a:ext>
                  </a:extLst>
                </a:gridCol>
                <a:gridCol w="1151003">
                  <a:extLst>
                    <a:ext uri="{9D8B030D-6E8A-4147-A177-3AD203B41FA5}">
                      <a16:colId xmlns:a16="http://schemas.microsoft.com/office/drawing/2014/main" val="3220903025"/>
                    </a:ext>
                  </a:extLst>
                </a:gridCol>
                <a:gridCol w="1303022">
                  <a:extLst>
                    <a:ext uri="{9D8B030D-6E8A-4147-A177-3AD203B41FA5}">
                      <a16:colId xmlns:a16="http://schemas.microsoft.com/office/drawing/2014/main" val="4102700982"/>
                    </a:ext>
                  </a:extLst>
                </a:gridCol>
                <a:gridCol w="1281305">
                  <a:extLst>
                    <a:ext uri="{9D8B030D-6E8A-4147-A177-3AD203B41FA5}">
                      <a16:colId xmlns:a16="http://schemas.microsoft.com/office/drawing/2014/main" val="2517938014"/>
                    </a:ext>
                  </a:extLst>
                </a:gridCol>
                <a:gridCol w="1729073">
                  <a:extLst>
                    <a:ext uri="{9D8B030D-6E8A-4147-A177-3AD203B41FA5}">
                      <a16:colId xmlns:a16="http://schemas.microsoft.com/office/drawing/2014/main" val="3146848021"/>
                    </a:ext>
                  </a:extLst>
                </a:gridCol>
              </a:tblGrid>
              <a:tr h="1557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Ambientes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de SSHH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70612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...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Continuación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97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edificación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piso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lavaderos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lavatorios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lavaderos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lavatorios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operativos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49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093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735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0575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363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1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6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07378"/>
              </p:ext>
            </p:extLst>
          </p:nvPr>
        </p:nvGraphicFramePr>
        <p:xfrm>
          <a:off x="265551" y="189860"/>
          <a:ext cx="11663689" cy="3608070"/>
        </p:xfrm>
        <a:graphic>
          <a:graphicData uri="http://schemas.openxmlformats.org/drawingml/2006/table">
            <a:tbl>
              <a:tblPr/>
              <a:tblGrid>
                <a:gridCol w="1378436">
                  <a:extLst>
                    <a:ext uri="{9D8B030D-6E8A-4147-A177-3AD203B41FA5}">
                      <a16:colId xmlns:a16="http://schemas.microsoft.com/office/drawing/2014/main" val="309616151"/>
                    </a:ext>
                  </a:extLst>
                </a:gridCol>
                <a:gridCol w="1351928">
                  <a:extLst>
                    <a:ext uri="{9D8B030D-6E8A-4147-A177-3AD203B41FA5}">
                      <a16:colId xmlns:a16="http://schemas.microsoft.com/office/drawing/2014/main" val="4208048982"/>
                    </a:ext>
                  </a:extLst>
                </a:gridCol>
                <a:gridCol w="1404944">
                  <a:extLst>
                    <a:ext uri="{9D8B030D-6E8A-4147-A177-3AD203B41FA5}">
                      <a16:colId xmlns:a16="http://schemas.microsoft.com/office/drawing/2014/main" val="3845171565"/>
                    </a:ext>
                  </a:extLst>
                </a:gridCol>
                <a:gridCol w="1590503">
                  <a:extLst>
                    <a:ext uri="{9D8B030D-6E8A-4147-A177-3AD203B41FA5}">
                      <a16:colId xmlns:a16="http://schemas.microsoft.com/office/drawing/2014/main" val="3214129911"/>
                    </a:ext>
                  </a:extLst>
                </a:gridCol>
                <a:gridCol w="1563995">
                  <a:extLst>
                    <a:ext uri="{9D8B030D-6E8A-4147-A177-3AD203B41FA5}">
                      <a16:colId xmlns:a16="http://schemas.microsoft.com/office/drawing/2014/main" val="1519594318"/>
                    </a:ext>
                  </a:extLst>
                </a:gridCol>
                <a:gridCol w="1404944">
                  <a:extLst>
                    <a:ext uri="{9D8B030D-6E8A-4147-A177-3AD203B41FA5}">
                      <a16:colId xmlns:a16="http://schemas.microsoft.com/office/drawing/2014/main" val="2925426504"/>
                    </a:ext>
                  </a:extLst>
                </a:gridCol>
                <a:gridCol w="1510978">
                  <a:extLst>
                    <a:ext uri="{9D8B030D-6E8A-4147-A177-3AD203B41FA5}">
                      <a16:colId xmlns:a16="http://schemas.microsoft.com/office/drawing/2014/main" val="1507075619"/>
                    </a:ext>
                  </a:extLst>
                </a:gridCol>
                <a:gridCol w="1457961">
                  <a:extLst>
                    <a:ext uri="{9D8B030D-6E8A-4147-A177-3AD203B41FA5}">
                      <a16:colId xmlns:a16="http://schemas.microsoft.com/office/drawing/2014/main" val="275238244"/>
                    </a:ext>
                  </a:extLst>
                </a:gridCol>
              </a:tblGrid>
              <a:tr h="2095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Cercos perimétricos: información por tramo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37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predio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lindero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tramo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Longitud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tramo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¿El tramo tiene cerco? </a:t>
                      </a:r>
                      <a:b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(Sí / No)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Sistema estructural predominante del tramo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 conservación del tramo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Opinión técnica del evaluador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1858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384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609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41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482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388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904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517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888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478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379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490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981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5347"/>
              </p:ext>
            </p:extLst>
          </p:nvPr>
        </p:nvGraphicFramePr>
        <p:xfrm>
          <a:off x="265551" y="4103223"/>
          <a:ext cx="5756877" cy="1740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823">
                  <a:extLst>
                    <a:ext uri="{9D8B030D-6E8A-4147-A177-3AD203B41FA5}">
                      <a16:colId xmlns:a16="http://schemas.microsoft.com/office/drawing/2014/main" val="3707552056"/>
                    </a:ext>
                  </a:extLst>
                </a:gridCol>
                <a:gridCol w="1068642">
                  <a:extLst>
                    <a:ext uri="{9D8B030D-6E8A-4147-A177-3AD203B41FA5}">
                      <a16:colId xmlns:a16="http://schemas.microsoft.com/office/drawing/2014/main" val="1697392118"/>
                    </a:ext>
                  </a:extLst>
                </a:gridCol>
                <a:gridCol w="2171756">
                  <a:extLst>
                    <a:ext uri="{9D8B030D-6E8A-4147-A177-3AD203B41FA5}">
                      <a16:colId xmlns:a16="http://schemas.microsoft.com/office/drawing/2014/main" val="3304209905"/>
                    </a:ext>
                  </a:extLst>
                </a:gridCol>
                <a:gridCol w="1361656">
                  <a:extLst>
                    <a:ext uri="{9D8B030D-6E8A-4147-A177-3AD203B41FA5}">
                      <a16:colId xmlns:a16="http://schemas.microsoft.com/office/drawing/2014/main" val="2184510562"/>
                    </a:ext>
                  </a:extLst>
                </a:gridCol>
              </a:tblGrid>
              <a:tr h="2900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 err="1">
                          <a:effectLst/>
                        </a:rPr>
                        <a:t>Tipo</a:t>
                      </a:r>
                      <a:r>
                        <a:rPr lang="en-US" sz="1400" b="1" u="sng" strike="noStrike" dirty="0">
                          <a:effectLst/>
                        </a:rPr>
                        <a:t> de </a:t>
                      </a:r>
                      <a:r>
                        <a:rPr lang="en-US" sz="1400" b="1" u="sng" strike="noStrike" dirty="0" err="1">
                          <a:effectLst/>
                        </a:rPr>
                        <a:t>lindero</a:t>
                      </a:r>
                      <a:r>
                        <a:rPr lang="en-US" sz="1400" b="1" u="sng" strike="noStrike" dirty="0">
                          <a:effectLst/>
                        </a:rPr>
                        <a:t>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</a:rPr>
                        <a:t>Estado de </a:t>
                      </a:r>
                      <a:r>
                        <a:rPr lang="en-US" sz="1400" b="1" u="sng" strike="noStrike" dirty="0" err="1">
                          <a:effectLst/>
                        </a:rPr>
                        <a:t>conservación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43730"/>
                  </a:ext>
                </a:extLst>
              </a:tr>
              <a:tr h="2900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  Frente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 Sin </a:t>
                      </a:r>
                      <a:r>
                        <a:rPr lang="en-US" sz="1400" u="none" strike="noStrike" dirty="0" err="1">
                          <a:effectLst/>
                        </a:rPr>
                        <a:t>daño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44976"/>
                  </a:ext>
                </a:extLst>
              </a:tr>
              <a:tr h="2900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  Derecho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  </a:t>
                      </a:r>
                      <a:r>
                        <a:rPr lang="en-US" sz="1400" u="none" strike="noStrike" dirty="0" err="1">
                          <a:effectLst/>
                        </a:rPr>
                        <a:t>Fisuras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leves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07727"/>
                  </a:ext>
                </a:extLst>
              </a:tr>
              <a:tr h="2900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  Fondo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 </a:t>
                      </a:r>
                      <a:r>
                        <a:rPr lang="en-US" sz="1400" u="none" strike="noStrike" dirty="0" err="1">
                          <a:effectLst/>
                        </a:rPr>
                        <a:t>Fisuras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moderadas</a:t>
                      </a:r>
                      <a:r>
                        <a:rPr lang="en-US" sz="1400" u="none" strike="noStrike" dirty="0">
                          <a:effectLst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</a:rPr>
                        <a:t>ataque</a:t>
                      </a:r>
                      <a:r>
                        <a:rPr lang="en-US" sz="1400" u="none" strike="noStrike" dirty="0">
                          <a:effectLst/>
                        </a:rPr>
                        <a:t> de sales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46706"/>
                  </a:ext>
                </a:extLst>
              </a:tr>
              <a:tr h="2900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  Izquierdo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  </a:t>
                      </a:r>
                      <a:r>
                        <a:rPr lang="en-US" sz="1400" u="none" strike="noStrike" dirty="0" err="1">
                          <a:effectLst/>
                        </a:rPr>
                        <a:t>Agrietamiento</a:t>
                      </a:r>
                      <a:r>
                        <a:rPr lang="en-US" sz="1400" u="none" strike="noStrike" dirty="0">
                          <a:effectLst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</a:rPr>
                        <a:t>colapso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67981"/>
                  </a:ext>
                </a:extLst>
              </a:tr>
              <a:tr h="2900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  No </a:t>
                      </a:r>
                      <a:r>
                        <a:rPr lang="en-US" sz="1400" u="none" strike="noStrike" dirty="0" err="1">
                          <a:effectLst/>
                        </a:rPr>
                        <a:t>especifica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8965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25719"/>
              </p:ext>
            </p:extLst>
          </p:nvPr>
        </p:nvGraphicFramePr>
        <p:xfrm>
          <a:off x="6106511" y="4103222"/>
          <a:ext cx="5822730" cy="2350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0032">
                  <a:extLst>
                    <a:ext uri="{9D8B030D-6E8A-4147-A177-3AD203B41FA5}">
                      <a16:colId xmlns:a16="http://schemas.microsoft.com/office/drawing/2014/main" val="2464471288"/>
                    </a:ext>
                  </a:extLst>
                </a:gridCol>
                <a:gridCol w="2562698">
                  <a:extLst>
                    <a:ext uri="{9D8B030D-6E8A-4147-A177-3AD203B41FA5}">
                      <a16:colId xmlns:a16="http://schemas.microsoft.com/office/drawing/2014/main" val="2816131391"/>
                    </a:ext>
                  </a:extLst>
                </a:gridCol>
              </a:tblGrid>
              <a:tr h="661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Sistema </a:t>
                      </a:r>
                      <a:r>
                        <a:rPr lang="en-US" sz="1400" b="1" u="sng" strike="noStrike" dirty="0" err="1">
                          <a:effectLst/>
                        </a:rPr>
                        <a:t>estructural</a:t>
                      </a:r>
                      <a:r>
                        <a:rPr lang="en-US" sz="1400" b="1" u="sng" strike="noStrike" dirty="0">
                          <a:effectLst/>
                        </a:rPr>
                        <a:t> </a:t>
                      </a:r>
                      <a:r>
                        <a:rPr lang="en-US" sz="1400" b="1" u="sng" strike="noStrike" dirty="0" err="1">
                          <a:effectLst/>
                        </a:rPr>
                        <a:t>predominante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 err="1">
                          <a:effectLst/>
                        </a:rPr>
                        <a:t>Opinión</a:t>
                      </a:r>
                      <a:r>
                        <a:rPr lang="en-US" sz="1400" b="1" u="sng" strike="noStrike" dirty="0">
                          <a:effectLst/>
                        </a:rPr>
                        <a:t> </a:t>
                      </a:r>
                      <a:r>
                        <a:rPr lang="en-US" sz="1400" b="1" u="sng" strike="noStrike" dirty="0" err="1">
                          <a:effectLst/>
                        </a:rPr>
                        <a:t>técnica</a:t>
                      </a:r>
                      <a:r>
                        <a:rPr lang="en-US" sz="1400" b="1" u="sng" strike="noStrike" dirty="0">
                          <a:effectLst/>
                        </a:rPr>
                        <a:t> del </a:t>
                      </a:r>
                      <a:r>
                        <a:rPr lang="en-US" sz="1400" b="1" u="sng" strike="noStrike" dirty="0" err="1">
                          <a:effectLst/>
                        </a:rPr>
                        <a:t>evaluador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134794"/>
                  </a:ext>
                </a:extLst>
              </a:tr>
              <a:tr h="33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 </a:t>
                      </a:r>
                      <a:r>
                        <a:rPr lang="en-US" sz="1400" u="none" strike="noStrike" dirty="0" err="1">
                          <a:effectLst/>
                        </a:rPr>
                        <a:t>Albañilería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confinada</a:t>
                      </a:r>
                      <a:r>
                        <a:rPr lang="en-US" sz="1400" u="none" strike="noStrike" dirty="0">
                          <a:effectLst/>
                        </a:rPr>
                        <a:t> / armada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 </a:t>
                      </a:r>
                      <a:r>
                        <a:rPr lang="en-US" sz="1400" u="none" strike="noStrike" dirty="0" err="1">
                          <a:effectLst/>
                        </a:rPr>
                        <a:t>Mantenimiento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1064156"/>
                  </a:ext>
                </a:extLst>
              </a:tr>
              <a:tr h="33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  Albañilería sin confinar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  </a:t>
                      </a:r>
                      <a:r>
                        <a:rPr lang="en-US" sz="1400" u="none" strike="noStrike" dirty="0" err="1">
                          <a:effectLst/>
                        </a:rPr>
                        <a:t>Rehabilitación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8046609"/>
                  </a:ext>
                </a:extLst>
              </a:tr>
              <a:tr h="33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  Malla electrosoldada / alambre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 </a:t>
                      </a:r>
                      <a:r>
                        <a:rPr lang="en-US" sz="1400" u="none" strike="noStrike" dirty="0" err="1">
                          <a:effectLst/>
                        </a:rPr>
                        <a:t>Demolición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3996505"/>
                  </a:ext>
                </a:extLst>
              </a:tr>
              <a:tr h="33779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4  Adobe / tapia / pirca u otros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  No </a:t>
                      </a:r>
                      <a:r>
                        <a:rPr lang="en-US" sz="1400" u="none" strike="noStrike" dirty="0" err="1">
                          <a:effectLst/>
                        </a:rPr>
                        <a:t>especifica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9532863"/>
                  </a:ext>
                </a:extLst>
              </a:tr>
              <a:tr h="33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  No especifica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254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3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67184"/>
              </p:ext>
            </p:extLst>
          </p:nvPr>
        </p:nvGraphicFramePr>
        <p:xfrm>
          <a:off x="368464" y="454083"/>
          <a:ext cx="6799592" cy="1826895"/>
        </p:xfrm>
        <a:graphic>
          <a:graphicData uri="http://schemas.openxmlformats.org/drawingml/2006/table">
            <a:tbl>
              <a:tblPr/>
              <a:tblGrid>
                <a:gridCol w="721221">
                  <a:extLst>
                    <a:ext uri="{9D8B030D-6E8A-4147-A177-3AD203B41FA5}">
                      <a16:colId xmlns:a16="http://schemas.microsoft.com/office/drawing/2014/main" val="1556266030"/>
                    </a:ext>
                  </a:extLst>
                </a:gridCol>
                <a:gridCol w="707352">
                  <a:extLst>
                    <a:ext uri="{9D8B030D-6E8A-4147-A177-3AD203B41FA5}">
                      <a16:colId xmlns:a16="http://schemas.microsoft.com/office/drawing/2014/main" val="3870751213"/>
                    </a:ext>
                  </a:extLst>
                </a:gridCol>
                <a:gridCol w="735091">
                  <a:extLst>
                    <a:ext uri="{9D8B030D-6E8A-4147-A177-3AD203B41FA5}">
                      <a16:colId xmlns:a16="http://schemas.microsoft.com/office/drawing/2014/main" val="3684182920"/>
                    </a:ext>
                  </a:extLst>
                </a:gridCol>
                <a:gridCol w="832178">
                  <a:extLst>
                    <a:ext uri="{9D8B030D-6E8A-4147-A177-3AD203B41FA5}">
                      <a16:colId xmlns:a16="http://schemas.microsoft.com/office/drawing/2014/main" val="3945095085"/>
                    </a:ext>
                  </a:extLst>
                </a:gridCol>
                <a:gridCol w="818309">
                  <a:extLst>
                    <a:ext uri="{9D8B030D-6E8A-4147-A177-3AD203B41FA5}">
                      <a16:colId xmlns:a16="http://schemas.microsoft.com/office/drawing/2014/main" val="95057860"/>
                    </a:ext>
                  </a:extLst>
                </a:gridCol>
                <a:gridCol w="735091">
                  <a:extLst>
                    <a:ext uri="{9D8B030D-6E8A-4147-A177-3AD203B41FA5}">
                      <a16:colId xmlns:a16="http://schemas.microsoft.com/office/drawing/2014/main" val="473602230"/>
                    </a:ext>
                  </a:extLst>
                </a:gridCol>
                <a:gridCol w="790570">
                  <a:extLst>
                    <a:ext uri="{9D8B030D-6E8A-4147-A177-3AD203B41FA5}">
                      <a16:colId xmlns:a16="http://schemas.microsoft.com/office/drawing/2014/main" val="4267504920"/>
                    </a:ext>
                  </a:extLst>
                </a:gridCol>
                <a:gridCol w="762830">
                  <a:extLst>
                    <a:ext uri="{9D8B030D-6E8A-4147-A177-3AD203B41FA5}">
                      <a16:colId xmlns:a16="http://schemas.microsoft.com/office/drawing/2014/main" val="982724890"/>
                    </a:ext>
                  </a:extLst>
                </a:gridCol>
                <a:gridCol w="696950">
                  <a:extLst>
                    <a:ext uri="{9D8B030D-6E8A-4147-A177-3AD203B41FA5}">
                      <a16:colId xmlns:a16="http://schemas.microsoft.com/office/drawing/2014/main" val="102680732"/>
                    </a:ext>
                  </a:extLst>
                </a:gridCol>
              </a:tblGrid>
              <a:tr h="2952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Patio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717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6136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predio en el que se ubica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Largo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Ancho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 del patio (m2, decimales)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Ejecutor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la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Antigüedad de la edificación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 conservación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Opinión técnica del evaluador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7986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75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5039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1863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29751"/>
              </p:ext>
            </p:extLst>
          </p:nvPr>
        </p:nvGraphicFramePr>
        <p:xfrm>
          <a:off x="368464" y="4024446"/>
          <a:ext cx="6799592" cy="1964055"/>
        </p:xfrm>
        <a:graphic>
          <a:graphicData uri="http://schemas.openxmlformats.org/drawingml/2006/table">
            <a:tbl>
              <a:tblPr/>
              <a:tblGrid>
                <a:gridCol w="721221">
                  <a:extLst>
                    <a:ext uri="{9D8B030D-6E8A-4147-A177-3AD203B41FA5}">
                      <a16:colId xmlns:a16="http://schemas.microsoft.com/office/drawing/2014/main" val="936330259"/>
                    </a:ext>
                  </a:extLst>
                </a:gridCol>
                <a:gridCol w="707352">
                  <a:extLst>
                    <a:ext uri="{9D8B030D-6E8A-4147-A177-3AD203B41FA5}">
                      <a16:colId xmlns:a16="http://schemas.microsoft.com/office/drawing/2014/main" val="2549201312"/>
                    </a:ext>
                  </a:extLst>
                </a:gridCol>
                <a:gridCol w="735091">
                  <a:extLst>
                    <a:ext uri="{9D8B030D-6E8A-4147-A177-3AD203B41FA5}">
                      <a16:colId xmlns:a16="http://schemas.microsoft.com/office/drawing/2014/main" val="3439455530"/>
                    </a:ext>
                  </a:extLst>
                </a:gridCol>
                <a:gridCol w="832178">
                  <a:extLst>
                    <a:ext uri="{9D8B030D-6E8A-4147-A177-3AD203B41FA5}">
                      <a16:colId xmlns:a16="http://schemas.microsoft.com/office/drawing/2014/main" val="1710813356"/>
                    </a:ext>
                  </a:extLst>
                </a:gridCol>
                <a:gridCol w="818309">
                  <a:extLst>
                    <a:ext uri="{9D8B030D-6E8A-4147-A177-3AD203B41FA5}">
                      <a16:colId xmlns:a16="http://schemas.microsoft.com/office/drawing/2014/main" val="2831923469"/>
                    </a:ext>
                  </a:extLst>
                </a:gridCol>
                <a:gridCol w="735091">
                  <a:extLst>
                    <a:ext uri="{9D8B030D-6E8A-4147-A177-3AD203B41FA5}">
                      <a16:colId xmlns:a16="http://schemas.microsoft.com/office/drawing/2014/main" val="4185257382"/>
                    </a:ext>
                  </a:extLst>
                </a:gridCol>
                <a:gridCol w="790570">
                  <a:extLst>
                    <a:ext uri="{9D8B030D-6E8A-4147-A177-3AD203B41FA5}">
                      <a16:colId xmlns:a16="http://schemas.microsoft.com/office/drawing/2014/main" val="1581006171"/>
                    </a:ext>
                  </a:extLst>
                </a:gridCol>
                <a:gridCol w="762830">
                  <a:extLst>
                    <a:ext uri="{9D8B030D-6E8A-4147-A177-3AD203B41FA5}">
                      <a16:colId xmlns:a16="http://schemas.microsoft.com/office/drawing/2014/main" val="1832003655"/>
                    </a:ext>
                  </a:extLst>
                </a:gridCol>
                <a:gridCol w="696950">
                  <a:extLst>
                    <a:ext uri="{9D8B030D-6E8A-4147-A177-3AD203B41FA5}">
                      <a16:colId xmlns:a16="http://schemas.microsoft.com/office/drawing/2014/main" val="375644729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Losa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Deportiva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6037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losa deportiva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predio en el que se ubica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Largo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Ancho (ml)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 del patio (m2, decimales)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Ejecutor de la obra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Antigüedad de la edificación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 conservación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Opinión técnica del evaluador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901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150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772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39618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86618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8944"/>
              </p:ext>
            </p:extLst>
          </p:nvPr>
        </p:nvGraphicFramePr>
        <p:xfrm>
          <a:off x="7356529" y="454083"/>
          <a:ext cx="4646285" cy="2413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123">
                  <a:extLst>
                    <a:ext uri="{9D8B030D-6E8A-4147-A177-3AD203B41FA5}">
                      <a16:colId xmlns:a16="http://schemas.microsoft.com/office/drawing/2014/main" val="428856141"/>
                    </a:ext>
                  </a:extLst>
                </a:gridCol>
                <a:gridCol w="986711">
                  <a:extLst>
                    <a:ext uri="{9D8B030D-6E8A-4147-A177-3AD203B41FA5}">
                      <a16:colId xmlns:a16="http://schemas.microsoft.com/office/drawing/2014/main" val="15164032"/>
                    </a:ext>
                  </a:extLst>
                </a:gridCol>
                <a:gridCol w="1311451">
                  <a:extLst>
                    <a:ext uri="{9D8B030D-6E8A-4147-A177-3AD203B41FA5}">
                      <a16:colId xmlns:a16="http://schemas.microsoft.com/office/drawing/2014/main" val="104798570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 err="1">
                          <a:effectLst/>
                        </a:rPr>
                        <a:t>Ejecutor</a:t>
                      </a:r>
                      <a:r>
                        <a:rPr lang="en-US" sz="1400" b="1" u="sng" strike="noStrike" dirty="0">
                          <a:effectLst/>
                        </a:rPr>
                        <a:t> de la </a:t>
                      </a:r>
                      <a:r>
                        <a:rPr lang="en-US" sz="1400" b="1" u="sng" strike="noStrike" dirty="0" err="1">
                          <a:effectLst/>
                        </a:rPr>
                        <a:t>obra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 err="1">
                          <a:effectLst/>
                        </a:rPr>
                        <a:t>Antigüedad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598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1  Gobierno Nacional / Proyecto especial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1  Antes y durante 1977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0185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2  Gobierno Regional / Local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2  Entre 1978 y 1998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7225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  APAFA / autoconstrucción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 </a:t>
                      </a:r>
                      <a:r>
                        <a:rPr lang="en-US" sz="1400" u="none" strike="noStrike" dirty="0" err="1">
                          <a:effectLst/>
                        </a:rPr>
                        <a:t>Después</a:t>
                      </a:r>
                      <a:r>
                        <a:rPr lang="en-US" sz="1400" u="none" strike="noStrike" dirty="0">
                          <a:effectLst/>
                        </a:rPr>
                        <a:t> de 1998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20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  Entidades cooperantes / ONG’s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  No </a:t>
                      </a:r>
                      <a:r>
                        <a:rPr lang="en-US" sz="1400" u="none" strike="noStrike" dirty="0" err="1">
                          <a:effectLst/>
                        </a:rPr>
                        <a:t>especifica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364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  Empresa privada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0172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9  No especifica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335586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36788"/>
              </p:ext>
            </p:extLst>
          </p:nvPr>
        </p:nvGraphicFramePr>
        <p:xfrm>
          <a:off x="7356528" y="4024446"/>
          <a:ext cx="4646285" cy="17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5031">
                  <a:extLst>
                    <a:ext uri="{9D8B030D-6E8A-4147-A177-3AD203B41FA5}">
                      <a16:colId xmlns:a16="http://schemas.microsoft.com/office/drawing/2014/main" val="2911047084"/>
                    </a:ext>
                  </a:extLst>
                </a:gridCol>
                <a:gridCol w="717512">
                  <a:extLst>
                    <a:ext uri="{9D8B030D-6E8A-4147-A177-3AD203B41FA5}">
                      <a16:colId xmlns:a16="http://schemas.microsoft.com/office/drawing/2014/main" val="2674918230"/>
                    </a:ext>
                  </a:extLst>
                </a:gridCol>
                <a:gridCol w="1573742">
                  <a:extLst>
                    <a:ext uri="{9D8B030D-6E8A-4147-A177-3AD203B41FA5}">
                      <a16:colId xmlns:a16="http://schemas.microsoft.com/office/drawing/2014/main" val="3178144966"/>
                    </a:ext>
                  </a:extLst>
                </a:gridCol>
              </a:tblGrid>
              <a:tr h="327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Estado de </a:t>
                      </a:r>
                      <a:r>
                        <a:rPr lang="en-US" sz="1400" b="1" u="sng" strike="noStrike" dirty="0" err="1">
                          <a:effectLst/>
                        </a:rPr>
                        <a:t>conservación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 err="1">
                          <a:effectLst/>
                        </a:rPr>
                        <a:t>Opinión</a:t>
                      </a:r>
                      <a:r>
                        <a:rPr lang="en-US" sz="1400" b="1" u="sng" strike="noStrike" dirty="0">
                          <a:effectLst/>
                        </a:rPr>
                        <a:t> </a:t>
                      </a:r>
                      <a:r>
                        <a:rPr lang="en-US" sz="1400" b="1" u="sng" strike="noStrike" dirty="0" err="1">
                          <a:effectLst/>
                        </a:rPr>
                        <a:t>técnica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983282"/>
                  </a:ext>
                </a:extLst>
              </a:tr>
              <a:tr h="293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 sin daños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 </a:t>
                      </a:r>
                      <a:r>
                        <a:rPr lang="en-US" sz="1400" u="none" strike="noStrike" dirty="0" err="1">
                          <a:effectLst/>
                        </a:rPr>
                        <a:t>Mantenimiento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06741"/>
                  </a:ext>
                </a:extLst>
              </a:tr>
              <a:tr h="293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 falta de mantenimiento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  </a:t>
                      </a:r>
                      <a:r>
                        <a:rPr lang="en-US" sz="1400" u="none" strike="noStrike" dirty="0" err="1">
                          <a:effectLst/>
                        </a:rPr>
                        <a:t>Rehabilitación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918349"/>
                  </a:ext>
                </a:extLst>
              </a:tr>
              <a:tr h="293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 torsiones o fracturas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 </a:t>
                      </a:r>
                      <a:r>
                        <a:rPr lang="en-US" sz="1400" u="none" strike="noStrike" dirty="0" err="1">
                          <a:effectLst/>
                        </a:rPr>
                        <a:t>Sustitución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310052"/>
                  </a:ext>
                </a:extLst>
              </a:tr>
              <a:tr h="29356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4 deterioro parcial o total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  No </a:t>
                      </a:r>
                      <a:r>
                        <a:rPr lang="en-US" sz="1400" u="none" strike="noStrike" dirty="0" err="1">
                          <a:effectLst/>
                        </a:rPr>
                        <a:t>especifica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3117"/>
                  </a:ext>
                </a:extLst>
              </a:tr>
              <a:tr h="293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 no especifica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608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7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80759"/>
              </p:ext>
            </p:extLst>
          </p:nvPr>
        </p:nvGraphicFramePr>
        <p:xfrm>
          <a:off x="368684" y="215708"/>
          <a:ext cx="8775317" cy="3095056"/>
        </p:xfrm>
        <a:graphic>
          <a:graphicData uri="http://schemas.openxmlformats.org/drawingml/2006/table">
            <a:tbl>
              <a:tblPr/>
              <a:tblGrid>
                <a:gridCol w="785061">
                  <a:extLst>
                    <a:ext uri="{9D8B030D-6E8A-4147-A177-3AD203B41FA5}">
                      <a16:colId xmlns:a16="http://schemas.microsoft.com/office/drawing/2014/main" val="3465496751"/>
                    </a:ext>
                  </a:extLst>
                </a:gridCol>
                <a:gridCol w="769963">
                  <a:extLst>
                    <a:ext uri="{9D8B030D-6E8A-4147-A177-3AD203B41FA5}">
                      <a16:colId xmlns:a16="http://schemas.microsoft.com/office/drawing/2014/main" val="3111918601"/>
                    </a:ext>
                  </a:extLst>
                </a:gridCol>
                <a:gridCol w="800157">
                  <a:extLst>
                    <a:ext uri="{9D8B030D-6E8A-4147-A177-3AD203B41FA5}">
                      <a16:colId xmlns:a16="http://schemas.microsoft.com/office/drawing/2014/main" val="3357289922"/>
                    </a:ext>
                  </a:extLst>
                </a:gridCol>
                <a:gridCol w="905839">
                  <a:extLst>
                    <a:ext uri="{9D8B030D-6E8A-4147-A177-3AD203B41FA5}">
                      <a16:colId xmlns:a16="http://schemas.microsoft.com/office/drawing/2014/main" val="3258992682"/>
                    </a:ext>
                  </a:extLst>
                </a:gridCol>
                <a:gridCol w="890742">
                  <a:extLst>
                    <a:ext uri="{9D8B030D-6E8A-4147-A177-3AD203B41FA5}">
                      <a16:colId xmlns:a16="http://schemas.microsoft.com/office/drawing/2014/main" val="661778701"/>
                    </a:ext>
                  </a:extLst>
                </a:gridCol>
                <a:gridCol w="800157">
                  <a:extLst>
                    <a:ext uri="{9D8B030D-6E8A-4147-A177-3AD203B41FA5}">
                      <a16:colId xmlns:a16="http://schemas.microsoft.com/office/drawing/2014/main" val="1968047412"/>
                    </a:ext>
                  </a:extLst>
                </a:gridCol>
                <a:gridCol w="860548">
                  <a:extLst>
                    <a:ext uri="{9D8B030D-6E8A-4147-A177-3AD203B41FA5}">
                      <a16:colId xmlns:a16="http://schemas.microsoft.com/office/drawing/2014/main" val="858695192"/>
                    </a:ext>
                  </a:extLst>
                </a:gridCol>
                <a:gridCol w="830353">
                  <a:extLst>
                    <a:ext uri="{9D8B030D-6E8A-4147-A177-3AD203B41FA5}">
                      <a16:colId xmlns:a16="http://schemas.microsoft.com/office/drawing/2014/main" val="4239293268"/>
                    </a:ext>
                  </a:extLst>
                </a:gridCol>
                <a:gridCol w="758641">
                  <a:extLst>
                    <a:ext uri="{9D8B030D-6E8A-4147-A177-3AD203B41FA5}">
                      <a16:colId xmlns:a16="http://schemas.microsoft.com/office/drawing/2014/main" val="3563398118"/>
                    </a:ext>
                  </a:extLst>
                </a:gridCol>
                <a:gridCol w="709574">
                  <a:extLst>
                    <a:ext uri="{9D8B030D-6E8A-4147-A177-3AD203B41FA5}">
                      <a16:colId xmlns:a16="http://schemas.microsoft.com/office/drawing/2014/main" val="1886145259"/>
                    </a:ext>
                  </a:extLst>
                </a:gridCol>
                <a:gridCol w="664282">
                  <a:extLst>
                    <a:ext uri="{9D8B030D-6E8A-4147-A177-3AD203B41FA5}">
                      <a16:colId xmlns:a16="http://schemas.microsoft.com/office/drawing/2014/main" val="2627421735"/>
                    </a:ext>
                  </a:extLst>
                </a:gridCol>
              </a:tblGrid>
              <a:tr h="2766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V. MOBILIARIO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998598"/>
                  </a:ext>
                </a:extLst>
              </a:tr>
              <a:tr h="32516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Valores de las columnas (i ) - (iv) deben corresponder a sus equivalentes en el cuadro de "Ambientes"</a:t>
                      </a: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19792"/>
                  </a:ext>
                </a:extLst>
              </a:tr>
              <a:tr h="276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edificación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piso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mobiliario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Antigüedad aproximada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16736"/>
                  </a:ext>
                </a:extLst>
              </a:tr>
              <a:tr h="32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Buen estado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Reparación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Reposición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Antes 1995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1995 - 2005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Desde 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69278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53066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15249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16233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1248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76233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6869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13584"/>
              </p:ext>
            </p:extLst>
          </p:nvPr>
        </p:nvGraphicFramePr>
        <p:xfrm>
          <a:off x="9351305" y="662153"/>
          <a:ext cx="2514873" cy="2648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873">
                  <a:extLst>
                    <a:ext uri="{9D8B030D-6E8A-4147-A177-3AD203B41FA5}">
                      <a16:colId xmlns:a16="http://schemas.microsoft.com/office/drawing/2014/main" val="906682456"/>
                    </a:ext>
                  </a:extLst>
                </a:gridCol>
              </a:tblGrid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 err="1">
                          <a:effectLst/>
                        </a:rPr>
                        <a:t>Tipo</a:t>
                      </a:r>
                      <a:r>
                        <a:rPr lang="en-US" sz="1400" b="1" u="sng" strike="noStrike" dirty="0">
                          <a:effectLst/>
                        </a:rPr>
                        <a:t> de </a:t>
                      </a:r>
                      <a:r>
                        <a:rPr lang="en-US" sz="1400" b="1" u="sng" strike="noStrike" dirty="0" err="1">
                          <a:effectLst/>
                        </a:rPr>
                        <a:t>mobiliario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322657348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Mesa de </a:t>
                      </a:r>
                      <a:r>
                        <a:rPr lang="en-US" sz="1400" u="none" strike="noStrike" dirty="0" err="1">
                          <a:effectLst/>
                        </a:rPr>
                        <a:t>alumno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783207747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 Silla de </a:t>
                      </a:r>
                      <a:r>
                        <a:rPr lang="en-US" sz="1400" u="none" strike="noStrike" dirty="0" err="1">
                          <a:effectLst/>
                        </a:rPr>
                        <a:t>alumno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885427410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 </a:t>
                      </a:r>
                      <a:r>
                        <a:rPr lang="en-US" sz="1400" u="none" strike="noStrike" dirty="0" err="1">
                          <a:effectLst/>
                        </a:rPr>
                        <a:t>Carpeta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941730635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</a:rPr>
                        <a:t>Escritorio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388577292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 </a:t>
                      </a:r>
                      <a:r>
                        <a:rPr lang="en-US" sz="1400" u="none" strike="noStrike" dirty="0" err="1">
                          <a:effectLst/>
                        </a:rPr>
                        <a:t>Armario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993787311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 </a:t>
                      </a:r>
                      <a:r>
                        <a:rPr lang="en-US" sz="1400" u="none" strike="noStrike" dirty="0" err="1">
                          <a:effectLst/>
                        </a:rPr>
                        <a:t>Estante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2743362407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 </a:t>
                      </a:r>
                      <a:r>
                        <a:rPr lang="en-US" sz="1400" u="none" strike="noStrike" dirty="0" err="1">
                          <a:effectLst/>
                        </a:rPr>
                        <a:t>Pizarra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289548239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 Locker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3576862847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 Silla de </a:t>
                      </a:r>
                      <a:r>
                        <a:rPr lang="en-US" sz="1400" u="none" strike="noStrike" dirty="0" err="1">
                          <a:effectLst/>
                        </a:rPr>
                        <a:t>profesor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29156092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55717"/>
              </p:ext>
            </p:extLst>
          </p:nvPr>
        </p:nvGraphicFramePr>
        <p:xfrm>
          <a:off x="368684" y="3865754"/>
          <a:ext cx="11497494" cy="2770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7494">
                  <a:extLst>
                    <a:ext uri="{9D8B030D-6E8A-4147-A177-3AD203B41FA5}">
                      <a16:colId xmlns:a16="http://schemas.microsoft.com/office/drawing/2014/main" val="571342035"/>
                    </a:ext>
                  </a:extLst>
                </a:gridCol>
              </a:tblGrid>
              <a:tr h="314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 dirty="0" err="1">
                          <a:effectLst/>
                        </a:rPr>
                        <a:t>Buen</a:t>
                      </a:r>
                      <a:r>
                        <a:rPr lang="en-US" sz="1400" b="1" u="sng" strike="noStrike" dirty="0">
                          <a:effectLst/>
                        </a:rPr>
                        <a:t> </a:t>
                      </a:r>
                      <a:r>
                        <a:rPr lang="en-US" sz="1400" b="1" u="sng" strike="noStrike" dirty="0" err="1">
                          <a:effectLst/>
                        </a:rPr>
                        <a:t>estado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5246131"/>
                  </a:ext>
                </a:extLst>
              </a:tr>
              <a:tr h="3145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La estructural del mueble no presenta ninguna fisura en las uniones del mueble y su pintura se encuentra en buen estado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4243693"/>
                  </a:ext>
                </a:extLst>
              </a:tr>
              <a:tr h="314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 dirty="0" err="1">
                          <a:effectLst/>
                        </a:rPr>
                        <a:t>Mantenimiento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316626"/>
                  </a:ext>
                </a:extLst>
              </a:tr>
              <a:tr h="7225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La estructura del mueble presenta </a:t>
                      </a:r>
                      <a:r>
                        <a:rPr lang="es-ES" sz="1400" u="none" strike="noStrike" dirty="0" err="1">
                          <a:effectLst/>
                        </a:rPr>
                        <a:t>presenta</a:t>
                      </a:r>
                      <a:r>
                        <a:rPr lang="es-ES" sz="1400" u="none" strike="noStrike" dirty="0">
                          <a:effectLst/>
                        </a:rPr>
                        <a:t> oxidaciones muy superficiales, leve fisura/separación en las uniones, el mueble es estable (no presenta desplazamientos ante pesos verticales o laterales), la pintura está en regular estado (se necesitaría lijado y barnizado o pintado total). El mantenimiento, consistente en reforzar las uniones con clavos y encolado y su lijado y barnizado o pintado total.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293300"/>
                  </a:ext>
                </a:extLst>
              </a:tr>
              <a:tr h="3145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 dirty="0" err="1">
                          <a:effectLst/>
                        </a:rPr>
                        <a:t>Reposición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284591"/>
                  </a:ext>
                </a:extLst>
              </a:tr>
              <a:tr h="5438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La estructura del mueble presenta rotura de las espigas, separaciones en las uniones, presenta oxidación profunda, que ha atacado al fierro, grietas en las uniones, separación de los elementos unidos, o cuando las uniones o algún elemento de la estructura esté roto.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8874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6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790563"/>
              </p:ext>
            </p:extLst>
          </p:nvPr>
        </p:nvGraphicFramePr>
        <p:xfrm>
          <a:off x="328613" y="309645"/>
          <a:ext cx="9677235" cy="2497828"/>
        </p:xfrm>
        <a:graphic>
          <a:graphicData uri="http://schemas.openxmlformats.org/drawingml/2006/table">
            <a:tbl>
              <a:tblPr/>
              <a:tblGrid>
                <a:gridCol w="787720">
                  <a:extLst>
                    <a:ext uri="{9D8B030D-6E8A-4147-A177-3AD203B41FA5}">
                      <a16:colId xmlns:a16="http://schemas.microsoft.com/office/drawing/2014/main" val="144540152"/>
                    </a:ext>
                  </a:extLst>
                </a:gridCol>
                <a:gridCol w="772572">
                  <a:extLst>
                    <a:ext uri="{9D8B030D-6E8A-4147-A177-3AD203B41FA5}">
                      <a16:colId xmlns:a16="http://schemas.microsoft.com/office/drawing/2014/main" val="2963105164"/>
                    </a:ext>
                  </a:extLst>
                </a:gridCol>
                <a:gridCol w="802869">
                  <a:extLst>
                    <a:ext uri="{9D8B030D-6E8A-4147-A177-3AD203B41FA5}">
                      <a16:colId xmlns:a16="http://schemas.microsoft.com/office/drawing/2014/main" val="1872053090"/>
                    </a:ext>
                  </a:extLst>
                </a:gridCol>
                <a:gridCol w="797660">
                  <a:extLst>
                    <a:ext uri="{9D8B030D-6E8A-4147-A177-3AD203B41FA5}">
                      <a16:colId xmlns:a16="http://schemas.microsoft.com/office/drawing/2014/main" val="1171622243"/>
                    </a:ext>
                  </a:extLst>
                </a:gridCol>
                <a:gridCol w="987973">
                  <a:extLst>
                    <a:ext uri="{9D8B030D-6E8A-4147-A177-3AD203B41FA5}">
                      <a16:colId xmlns:a16="http://schemas.microsoft.com/office/drawing/2014/main" val="4043443016"/>
                    </a:ext>
                  </a:extLst>
                </a:gridCol>
                <a:gridCol w="812331">
                  <a:extLst>
                    <a:ext uri="{9D8B030D-6E8A-4147-A177-3AD203B41FA5}">
                      <a16:colId xmlns:a16="http://schemas.microsoft.com/office/drawing/2014/main" val="3188086088"/>
                    </a:ext>
                  </a:extLst>
                </a:gridCol>
                <a:gridCol w="863463">
                  <a:extLst>
                    <a:ext uri="{9D8B030D-6E8A-4147-A177-3AD203B41FA5}">
                      <a16:colId xmlns:a16="http://schemas.microsoft.com/office/drawing/2014/main" val="3112997000"/>
                    </a:ext>
                  </a:extLst>
                </a:gridCol>
                <a:gridCol w="829379">
                  <a:extLst>
                    <a:ext uri="{9D8B030D-6E8A-4147-A177-3AD203B41FA5}">
                      <a16:colId xmlns:a16="http://schemas.microsoft.com/office/drawing/2014/main" val="454935608"/>
                    </a:ext>
                  </a:extLst>
                </a:gridCol>
                <a:gridCol w="616399">
                  <a:extLst>
                    <a:ext uri="{9D8B030D-6E8A-4147-A177-3AD203B41FA5}">
                      <a16:colId xmlns:a16="http://schemas.microsoft.com/office/drawing/2014/main" val="2423636899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4135083507"/>
                    </a:ext>
                  </a:extLst>
                </a:gridCol>
                <a:gridCol w="662152">
                  <a:extLst>
                    <a:ext uri="{9D8B030D-6E8A-4147-A177-3AD203B41FA5}">
                      <a16:colId xmlns:a16="http://schemas.microsoft.com/office/drawing/2014/main" val="2195512328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2340189778"/>
                    </a:ext>
                  </a:extLst>
                </a:gridCol>
              </a:tblGrid>
              <a:tr h="24257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VI. EQUIPAMIENTO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22465"/>
                  </a:ext>
                </a:extLst>
              </a:tr>
              <a:tr h="3773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Valores de las columnas (i ) - (iv) deben corresponder a sus equivalentes en el cuadro de "Ambientes"</a:t>
                      </a:r>
                    </a:p>
                  </a:txBody>
                  <a:tcPr marL="25717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92330"/>
                  </a:ext>
                </a:extLst>
              </a:tr>
              <a:tr h="1886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edificación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piso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de equipamiento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Cantidad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Antigüedad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aproximada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Sistema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operativo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y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versión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45366"/>
                  </a:ext>
                </a:extLst>
              </a:tr>
              <a:tr h="566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Buen 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Reparación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Reposición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Antes de 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2000-2008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1186"/>
                  </a:ext>
                </a:extLst>
              </a:tr>
              <a:tr h="37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Windows XP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13194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14713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776489"/>
                  </a:ext>
                </a:extLst>
              </a:tr>
              <a:tr h="188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112783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41804"/>
              </p:ext>
            </p:extLst>
          </p:nvPr>
        </p:nvGraphicFramePr>
        <p:xfrm>
          <a:off x="10210306" y="996583"/>
          <a:ext cx="1603321" cy="1810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321">
                  <a:extLst>
                    <a:ext uri="{9D8B030D-6E8A-4147-A177-3AD203B41FA5}">
                      <a16:colId xmlns:a16="http://schemas.microsoft.com/office/drawing/2014/main" val="614282510"/>
                    </a:ext>
                  </a:extLst>
                </a:gridCol>
              </a:tblGrid>
              <a:tr h="426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Solo si es PC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912073"/>
                  </a:ext>
                </a:extLst>
              </a:tr>
              <a:tr h="452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 err="1">
                          <a:effectLst/>
                        </a:rPr>
                        <a:t>Tipo</a:t>
                      </a:r>
                      <a:r>
                        <a:rPr lang="en-US" sz="1400" b="1" u="sng" strike="noStrike" dirty="0">
                          <a:effectLst/>
                        </a:rPr>
                        <a:t> de </a:t>
                      </a:r>
                      <a:r>
                        <a:rPr lang="en-US" sz="1400" b="1" u="sng" strike="noStrike" dirty="0" err="1">
                          <a:effectLst/>
                        </a:rPr>
                        <a:t>equipo</a:t>
                      </a:r>
                      <a:r>
                        <a:rPr lang="en-US" sz="1400" b="1" u="sng" strike="noStrike" dirty="0">
                          <a:effectLst/>
                        </a:rPr>
                        <a:t>.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045729"/>
                  </a:ext>
                </a:extLst>
              </a:tr>
              <a:tr h="504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</a:t>
                      </a:r>
                      <a:r>
                        <a:rPr lang="en-US" sz="1400" u="none" strike="noStrike" dirty="0" err="1">
                          <a:effectLst/>
                        </a:rPr>
                        <a:t>Computadora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324395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</a:t>
                      </a:r>
                      <a:r>
                        <a:rPr lang="en-US" sz="1400" u="none" strike="noStrike" dirty="0" err="1">
                          <a:effectLst/>
                        </a:rPr>
                        <a:t>Proyector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6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2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93244"/>
              </p:ext>
            </p:extLst>
          </p:nvPr>
        </p:nvGraphicFramePr>
        <p:xfrm>
          <a:off x="1085850" y="411480"/>
          <a:ext cx="9704069" cy="589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468">
                  <a:extLst>
                    <a:ext uri="{9D8B030D-6E8A-4147-A177-3AD203B41FA5}">
                      <a16:colId xmlns:a16="http://schemas.microsoft.com/office/drawing/2014/main" val="3551962222"/>
                    </a:ext>
                  </a:extLst>
                </a:gridCol>
                <a:gridCol w="1807882">
                  <a:extLst>
                    <a:ext uri="{9D8B030D-6E8A-4147-A177-3AD203B41FA5}">
                      <a16:colId xmlns:a16="http://schemas.microsoft.com/office/drawing/2014/main" val="2176406938"/>
                    </a:ext>
                  </a:extLst>
                </a:gridCol>
                <a:gridCol w="1861056">
                  <a:extLst>
                    <a:ext uri="{9D8B030D-6E8A-4147-A177-3AD203B41FA5}">
                      <a16:colId xmlns:a16="http://schemas.microsoft.com/office/drawing/2014/main" val="1258633838"/>
                    </a:ext>
                  </a:extLst>
                </a:gridCol>
                <a:gridCol w="2126918">
                  <a:extLst>
                    <a:ext uri="{9D8B030D-6E8A-4147-A177-3AD203B41FA5}">
                      <a16:colId xmlns:a16="http://schemas.microsoft.com/office/drawing/2014/main" val="2934393061"/>
                    </a:ext>
                  </a:extLst>
                </a:gridCol>
                <a:gridCol w="2073745">
                  <a:extLst>
                    <a:ext uri="{9D8B030D-6E8A-4147-A177-3AD203B41FA5}">
                      <a16:colId xmlns:a16="http://schemas.microsoft.com/office/drawing/2014/main" val="1414592618"/>
                    </a:ext>
                  </a:extLst>
                </a:gridCol>
              </a:tblGrid>
              <a:tr h="5307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VII. TIPOS DE PELIGROS NATURALES DE LA LOCALIDAD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48197"/>
                  </a:ext>
                </a:extLst>
              </a:tr>
              <a:tr h="530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 </a:t>
                      </a:r>
                      <a:r>
                        <a:rPr lang="en-US" sz="1800" u="none" strike="noStrike" dirty="0" err="1">
                          <a:effectLst/>
                        </a:rPr>
                        <a:t>Sismos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24719"/>
                  </a:ext>
                </a:extLst>
              </a:tr>
              <a:tr h="5307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2 Tsunami u </a:t>
                      </a:r>
                      <a:r>
                        <a:rPr lang="en-US" sz="1800" u="none" strike="noStrike" dirty="0" err="1">
                          <a:effectLst/>
                        </a:rPr>
                        <a:t>Oleaje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anómalos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60226"/>
                  </a:ext>
                </a:extLst>
              </a:tr>
              <a:tr h="530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3 Lluvias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67201"/>
                  </a:ext>
                </a:extLst>
              </a:tr>
              <a:tr h="481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4 Heladas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098057"/>
                  </a:ext>
                </a:extLst>
              </a:tr>
              <a:tr h="613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5 Sequias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14302"/>
                  </a:ext>
                </a:extLst>
              </a:tr>
              <a:tr h="530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6 Granizadas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7215"/>
                  </a:ext>
                </a:extLst>
              </a:tr>
              <a:tr h="530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7 Nevadas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79935"/>
                  </a:ext>
                </a:extLst>
              </a:tr>
              <a:tr h="530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8 Vendavales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Sí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14969"/>
                  </a:ext>
                </a:extLst>
              </a:tr>
              <a:tr h="5561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9 Actividades volcánicas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Sí</a:t>
                      </a:r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40731"/>
                  </a:ext>
                </a:extLst>
              </a:tr>
              <a:tr h="5307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10 Ninguno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Sí 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7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2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0"/>
            <a:ext cx="11202988" cy="812032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FICHA DE INFORMACIÓN DEL ESTADO DE LA INFRAESTRUCTURA DE LOCALES EDUCATIVOS</a:t>
            </a:r>
            <a:r>
              <a:rPr lang="es-PE" sz="2000" dirty="0" smtClean="0"/>
              <a:t> </a:t>
            </a:r>
            <a:endParaRPr lang="es-PE" sz="20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11077"/>
              </p:ext>
            </p:extLst>
          </p:nvPr>
        </p:nvGraphicFramePr>
        <p:xfrm>
          <a:off x="694099" y="685800"/>
          <a:ext cx="11183213" cy="25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Hoja de cálculo" r:id="rId3" imgW="8001172" imgH="1828800" progId="Excel.Sheet.12">
                  <p:embed/>
                </p:oleObj>
              </mc:Choice>
              <mc:Fallback>
                <p:oleObj name="Hoja de cálculo" r:id="rId3" imgW="8001172" imgH="182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099" y="685800"/>
                        <a:ext cx="11183213" cy="255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8145" t="10214" r="18378" b="18870"/>
          <a:stretch/>
        </p:blipFill>
        <p:spPr>
          <a:xfrm>
            <a:off x="3521938" y="3501736"/>
            <a:ext cx="4907719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685399"/>
              </p:ext>
            </p:extLst>
          </p:nvPr>
        </p:nvGraphicFramePr>
        <p:xfrm>
          <a:off x="1760219" y="479584"/>
          <a:ext cx="8229601" cy="5429723"/>
        </p:xfrm>
        <a:graphic>
          <a:graphicData uri="http://schemas.openxmlformats.org/drawingml/2006/table">
            <a:tbl>
              <a:tblPr/>
              <a:tblGrid>
                <a:gridCol w="1303387">
                  <a:extLst>
                    <a:ext uri="{9D8B030D-6E8A-4147-A177-3AD203B41FA5}">
                      <a16:colId xmlns:a16="http://schemas.microsoft.com/office/drawing/2014/main" val="3983589946"/>
                    </a:ext>
                  </a:extLst>
                </a:gridCol>
                <a:gridCol w="1284498">
                  <a:extLst>
                    <a:ext uri="{9D8B030D-6E8A-4147-A177-3AD203B41FA5}">
                      <a16:colId xmlns:a16="http://schemas.microsoft.com/office/drawing/2014/main" val="1157695766"/>
                    </a:ext>
                  </a:extLst>
                </a:gridCol>
                <a:gridCol w="1322277">
                  <a:extLst>
                    <a:ext uri="{9D8B030D-6E8A-4147-A177-3AD203B41FA5}">
                      <a16:colId xmlns:a16="http://schemas.microsoft.com/office/drawing/2014/main" val="3915364579"/>
                    </a:ext>
                  </a:extLst>
                </a:gridCol>
                <a:gridCol w="1511174">
                  <a:extLst>
                    <a:ext uri="{9D8B030D-6E8A-4147-A177-3AD203B41FA5}">
                      <a16:colId xmlns:a16="http://schemas.microsoft.com/office/drawing/2014/main" val="1254140524"/>
                    </a:ext>
                  </a:extLst>
                </a:gridCol>
                <a:gridCol w="1473395">
                  <a:extLst>
                    <a:ext uri="{9D8B030D-6E8A-4147-A177-3AD203B41FA5}">
                      <a16:colId xmlns:a16="http://schemas.microsoft.com/office/drawing/2014/main" val="2557723433"/>
                    </a:ext>
                  </a:extLst>
                </a:gridCol>
                <a:gridCol w="1334870">
                  <a:extLst>
                    <a:ext uri="{9D8B030D-6E8A-4147-A177-3AD203B41FA5}">
                      <a16:colId xmlns:a16="http://schemas.microsoft.com/office/drawing/2014/main" val="704123653"/>
                    </a:ext>
                  </a:extLst>
                </a:gridCol>
              </a:tblGrid>
              <a:tr h="4680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VIII. PERSONAL TÉCNICO RESPONSABLE DE LA FICHA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183304"/>
                  </a:ext>
                </a:extLst>
              </a:tr>
              <a:tr h="3120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573080"/>
                  </a:ext>
                </a:extLst>
              </a:tr>
              <a:tr h="4226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Nombres y Apellidos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460513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131503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Profesión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01612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770761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67819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16417"/>
                  </a:ext>
                </a:extLst>
              </a:tr>
              <a:tr h="4226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Correo electrónico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17197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774717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Teléfono fijo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277397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96263"/>
                  </a:ext>
                </a:extLst>
              </a:tr>
              <a:tr h="4226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Teléfono celular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82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5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56694"/>
            <a:ext cx="9727713" cy="66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530" y="158494"/>
            <a:ext cx="8229600" cy="64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4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074920"/>
            <a:ext cx="10962958" cy="919479"/>
          </a:xfrm>
        </p:spPr>
        <p:txBody>
          <a:bodyPr>
            <a:normAutofit/>
          </a:bodyPr>
          <a:lstStyle/>
          <a:p>
            <a:pPr algn="ctr"/>
            <a:r>
              <a:rPr lang="es-PE" sz="1800" dirty="0" smtClean="0"/>
              <a:t>gracias</a:t>
            </a:r>
            <a:endParaRPr lang="en-U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10962958" cy="3615267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REMITIR INFORMACION AL CORREO DEL SISTEMA DE INFRAESTRUCTURA</a:t>
            </a:r>
          </a:p>
          <a:p>
            <a:pPr algn="ctr"/>
            <a:r>
              <a:rPr lang="es-PE" sz="5400" b="1" dirty="0" smtClean="0">
                <a:solidFill>
                  <a:srgbClr val="FF0000"/>
                </a:solidFill>
              </a:rPr>
              <a:t>Infr.ugelp@gmail.com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5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35952"/>
              </p:ext>
            </p:extLst>
          </p:nvPr>
        </p:nvGraphicFramePr>
        <p:xfrm>
          <a:off x="517958" y="385906"/>
          <a:ext cx="11556278" cy="314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Hoja de cálculo" r:id="rId3" imgW="8753540" imgH="2381365" progId="Excel.Sheet.12">
                  <p:embed/>
                </p:oleObj>
              </mc:Choice>
              <mc:Fallback>
                <p:oleObj name="Hoja de cálculo" r:id="rId3" imgW="8753540" imgH="2381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958" y="385906"/>
                        <a:ext cx="11556278" cy="314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80273"/>
              </p:ext>
            </p:extLst>
          </p:nvPr>
        </p:nvGraphicFramePr>
        <p:xfrm>
          <a:off x="517958" y="3785971"/>
          <a:ext cx="11262807" cy="2729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8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40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u="sng" strike="noStrike" dirty="0">
                          <a:effectLst/>
                        </a:rPr>
                        <a:t>Nivel o modalidad</a:t>
                      </a:r>
                      <a:endParaRPr lang="es-PE" sz="12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sng" strike="noStrike" dirty="0">
                          <a:effectLst/>
                        </a:rPr>
                        <a:t>Característica</a:t>
                      </a:r>
                      <a:endParaRPr lang="es-PE" sz="12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u="sng" strike="noStrike" dirty="0">
                          <a:effectLst/>
                        </a:rPr>
                        <a:t>Número de anexo</a:t>
                      </a:r>
                      <a:endParaRPr lang="es-PE" sz="12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1  Inicial cuna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7  Educación Básica Especial (EBE)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1  </a:t>
                      </a:r>
                      <a:r>
                        <a:rPr lang="es-PE" sz="1200" u="none" strike="noStrike" dirty="0" err="1">
                          <a:effectLst/>
                        </a:rPr>
                        <a:t>Polidocente</a:t>
                      </a:r>
                      <a:r>
                        <a:rPr lang="es-PE" sz="1200" u="none" strike="noStrike">
                          <a:effectLst/>
                        </a:rPr>
                        <a:t> completa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0  No es un anexo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1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2  Inicial jardín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8  Educación Superior de Formación Artística (</a:t>
                      </a:r>
                      <a:r>
                        <a:rPr lang="es-PE" sz="1200" u="none" strike="noStrike" dirty="0" err="1">
                          <a:effectLst/>
                        </a:rPr>
                        <a:t>ESFA</a:t>
                      </a:r>
                      <a:r>
                        <a:rPr lang="es-PE" sz="1200" u="none" strike="noStrike" dirty="0">
                          <a:effectLst/>
                        </a:rPr>
                        <a:t>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2  Polidocente multigrado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1  Primer anexo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1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3  Inicial cuna jardín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9  Instituto Superior Tecnológico (</a:t>
                      </a:r>
                      <a:r>
                        <a:rPr lang="es-PE" sz="1200" u="none" strike="noStrike" dirty="0" err="1">
                          <a:effectLst/>
                        </a:rPr>
                        <a:t>IST</a:t>
                      </a:r>
                      <a:r>
                        <a:rPr lang="es-PE" sz="1200" u="none" strike="noStrike" dirty="0">
                          <a:effectLst/>
                        </a:rPr>
                        <a:t>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3  </a:t>
                      </a:r>
                      <a:r>
                        <a:rPr lang="es-PE" sz="1200" u="none" strike="noStrike" dirty="0" err="1">
                          <a:effectLst/>
                        </a:rPr>
                        <a:t>Unidocente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2  Segundo anexo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1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4  Primaria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10 Instituto Superior Pedagógico (ISP)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9  No especifica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3  Tercer anexo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5  Secundaria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11 Centro de Educación Técnico Productivo (CETPRO) 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9  No especifica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6  Educación Básica Alternativa (EBA)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99 No especifica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7" name="Conector angular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575"/>
            <a:ext cx="904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5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957" y="35285"/>
            <a:ext cx="8366270" cy="552259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4</a:t>
            </a:r>
            <a:endParaRPr lang="es-PE" dirty="0"/>
          </a:p>
        </p:txBody>
      </p:sp>
      <p:cxnSp>
        <p:nvCxnSpPr>
          <p:cNvPr id="5" name="Conector angular 4"/>
          <p:cNvCxnSpPr/>
          <p:nvPr/>
        </p:nvCxnSpPr>
        <p:spPr>
          <a:xfrm flipV="1">
            <a:off x="781782" y="24979679"/>
            <a:ext cx="822846" cy="1048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116271"/>
              </p:ext>
            </p:extLst>
          </p:nvPr>
        </p:nvGraphicFramePr>
        <p:xfrm>
          <a:off x="781782" y="666461"/>
          <a:ext cx="10527532" cy="313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Hoja de cálculo" r:id="rId3" imgW="5572060" imgH="1781290" progId="Excel.Sheet.12">
                  <p:embed/>
                </p:oleObj>
              </mc:Choice>
              <mc:Fallback>
                <p:oleObj name="Hoja de cálculo" r:id="rId3" imgW="5572060" imgH="1781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782" y="666461"/>
                        <a:ext cx="10527532" cy="3136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02508"/>
              </p:ext>
            </p:extLst>
          </p:nvPr>
        </p:nvGraphicFramePr>
        <p:xfrm>
          <a:off x="207818" y="4152153"/>
          <a:ext cx="11793682" cy="243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5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3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33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49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80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050" u="sng" strike="noStrike" dirty="0">
                          <a:effectLst/>
                        </a:rPr>
                        <a:t>Propietario del predio</a:t>
                      </a:r>
                      <a:endParaRPr lang="es-PE" sz="105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050" u="sng" strike="noStrike">
                          <a:effectLst/>
                        </a:rPr>
                        <a:t>Antecedente registral</a:t>
                      </a:r>
                      <a:endParaRPr lang="es-PE" sz="1050" b="0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050" u="sng" strike="noStrike" dirty="0">
                          <a:effectLst/>
                        </a:rPr>
                        <a:t>Tipo de título de propiedad no inscrito</a:t>
                      </a:r>
                      <a:endParaRPr lang="es-PE" sz="105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050" u="sng" strike="noStrike">
                          <a:effectLst/>
                        </a:rPr>
                        <a:t>Documento de posesión</a:t>
                      </a:r>
                      <a:endParaRPr lang="es-PE" sz="1050" b="0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1  Ministerio de Educación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1  Partida electrónica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1  Escritura pública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s-PE" sz="1050" u="none" strike="noStrike" dirty="0">
                          <a:effectLst/>
                        </a:rPr>
                        <a:t>7  Resolución emitida por entidad del Estado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ctr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1  Constancia de posesión de juez de paz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6  Convenio con particulares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2  Institución educativa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2  Código de predio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2  Minuta de compra-venta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7  Contrato de arrendamiento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89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3  Estado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3  Ficha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3  Minuta de donación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8  Acta de donación de </a:t>
                      </a:r>
                      <a:r>
                        <a:rPr lang="es-PE" sz="1050" u="none" strike="noStrike" dirty="0" err="1">
                          <a:effectLst/>
                        </a:rPr>
                        <a:t>cc.</a:t>
                      </a:r>
                      <a:r>
                        <a:rPr lang="es-PE" sz="1050" u="none" strike="noStrike" dirty="0">
                          <a:effectLst/>
                        </a:rPr>
                        <a:t> / </a:t>
                      </a:r>
                      <a:r>
                        <a:rPr lang="es-PE" sz="1050" u="none" strike="noStrike" dirty="0" err="1">
                          <a:effectLst/>
                        </a:rPr>
                        <a:t>cn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2  Constancia de posesión municipal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8  Contrato de servidumbre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4  Otro sector del Estado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4  Tomo / foja / asiento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4  Minuta de cesión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9  Otro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3  Resolución municipal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9  Otro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5  Propiedad de terceros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5  Ninguno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5  Minuta de permuta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10 Ninguno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4  Resolución de afectación en uso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10 Ninguno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9  No especifica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9  No especifica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6  Aporte reglamentario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99 No especifica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5  Convenio con entidad estatal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99 No especifica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3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0958" y="3645668"/>
            <a:ext cx="8534400" cy="1507067"/>
          </a:xfrm>
        </p:spPr>
        <p:txBody>
          <a:bodyPr/>
          <a:lstStyle/>
          <a:p>
            <a:endParaRPr lang="es-PE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56609"/>
              </p:ext>
            </p:extLst>
          </p:nvPr>
        </p:nvGraphicFramePr>
        <p:xfrm>
          <a:off x="341764" y="238991"/>
          <a:ext cx="11459096" cy="255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Hoja de cálculo" r:id="rId3" imgW="8753540" imgH="1952740" progId="Excel.Sheet.12">
                  <p:embed/>
                </p:oleObj>
              </mc:Choice>
              <mc:Fallback>
                <p:oleObj name="Hoja de cálculo" r:id="rId3" imgW="8753540" imgH="1952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764" y="238991"/>
                        <a:ext cx="11459096" cy="2556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28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75436"/>
              </p:ext>
            </p:extLst>
          </p:nvPr>
        </p:nvGraphicFramePr>
        <p:xfrm>
          <a:off x="424438" y="256181"/>
          <a:ext cx="11265333" cy="2854584"/>
        </p:xfrm>
        <a:graphic>
          <a:graphicData uri="http://schemas.openxmlformats.org/drawingml/2006/table">
            <a:tbl>
              <a:tblPr/>
              <a:tblGrid>
                <a:gridCol w="946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2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2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60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84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08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136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II. EDIFICACIONES: CARACTERÍSTICAS ESTRUCTURALES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41">
                <a:tc>
                  <a:txBody>
                    <a:bodyPr/>
                    <a:lstStyle/>
                    <a:p>
                      <a:pPr algn="l" fontAlgn="b"/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0104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 …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edificación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Área techada del 1er piso (m2)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lados de la edificación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Detalle de medidas de cada lado de la edificación (ml)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pisos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Ejecutor de la obra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Antigüedad de la edificación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Sistema estructural predominante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Lado N° 1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Lado N° 2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Lado N° 3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Lado N° 4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3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68782"/>
              </p:ext>
            </p:extLst>
          </p:nvPr>
        </p:nvGraphicFramePr>
        <p:xfrm>
          <a:off x="424438" y="3422809"/>
          <a:ext cx="11265333" cy="3288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3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723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PE" sz="1200" b="1" u="sng" strike="noStrike" dirty="0">
                          <a:effectLst/>
                        </a:rPr>
                        <a:t>Ejecutor de la obra</a:t>
                      </a:r>
                      <a:endParaRPr lang="es-PE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PE" sz="1200" b="1" u="sng" strike="noStrike" dirty="0">
                          <a:effectLst/>
                        </a:rPr>
                        <a:t>Antigüedad</a:t>
                      </a:r>
                      <a:endParaRPr lang="es-PE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u="sng" strike="noStrike" dirty="0">
                          <a:effectLst/>
                        </a:rPr>
                        <a:t>Sistema estructural predominante</a:t>
                      </a:r>
                      <a:endParaRPr lang="es-PE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71450" marR="9525" marT="9525" marB="0"/>
                </a:tc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es-PE" sz="1200" b="1" u="sng" strike="noStrike" dirty="0">
                          <a:effectLst/>
                        </a:rPr>
                        <a:t>Estado de conservación de canaletas aéreas /bajadas pluviales</a:t>
                      </a:r>
                      <a:endParaRPr lang="es-PE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1  Gobierno Nacional / Proyecto especial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1  Antes y durante 1977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1  Pórticos de concreto armado y/o muros de albañilería (dual)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3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2  Gobierno Regional / Local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2  Entre 1978 y 1998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2  Albañilería confinada o armada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1  Sin daños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3  APAFA / autoconstrucción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3  Después de 1998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3  Estructura de acero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2  Deterioro parcial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4  Entidades cooperantes / ONG’s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9  No especifica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4  Madera (normalizada)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9  Colapso total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5  Empresa privada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5  Adobe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9  No especifica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6  Albañilería sin confinar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30"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7  Construcciones precarias (triplay, quincha, tapial, similares)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200" b="0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30"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</a:rPr>
                        <a:t>8  Aulas provisionales 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30"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</a:rPr>
                        <a:t>9  No especifica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0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555138"/>
              </p:ext>
            </p:extLst>
          </p:nvPr>
        </p:nvGraphicFramePr>
        <p:xfrm>
          <a:off x="354330" y="331471"/>
          <a:ext cx="11612879" cy="3160053"/>
        </p:xfrm>
        <a:graphic>
          <a:graphicData uri="http://schemas.openxmlformats.org/drawingml/2006/table">
            <a:tbl>
              <a:tblPr/>
              <a:tblGrid>
                <a:gridCol w="77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78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2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8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6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53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edificación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¿Cuenta con red interna de agua?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¿Cuenta con red interna de desagüe?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canaletas aéreas/ bajadas pluviales?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 conservación de canaletas aéreas/bajadas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instalaciones eléctricas interiores?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Tipo de instalación de los circuitos eléctricos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tablero de distribución?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un gabinete adecuado?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interruptores electromagnéticos?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interruptores diferenciales?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8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58604"/>
              </p:ext>
            </p:extLst>
          </p:nvPr>
        </p:nvGraphicFramePr>
        <p:xfrm>
          <a:off x="7280910" y="3977639"/>
          <a:ext cx="4686299" cy="2072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80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400" b="1" u="sng" strike="noStrike" dirty="0">
                          <a:effectLst/>
                        </a:rPr>
                        <a:t>Tipo de instalación de los circuitos eléctricos</a:t>
                      </a:r>
                      <a:endParaRPr lang="es-PE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1  Circuito canalizado empotrado 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3  Circuito sin canalizar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2  Circuito canalizado expuesto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4  Con conductor inadecuado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40">
                <a:tc>
                  <a:txBody>
                    <a:bodyPr/>
                    <a:lstStyle/>
                    <a:p>
                      <a:pPr algn="l" fontAlgn="ctr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9  No especifica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677161"/>
              </p:ext>
            </p:extLst>
          </p:nvPr>
        </p:nvGraphicFramePr>
        <p:xfrm>
          <a:off x="354330" y="3894686"/>
          <a:ext cx="6503671" cy="2649661"/>
        </p:xfrm>
        <a:graphic>
          <a:graphicData uri="http://schemas.openxmlformats.org/drawingml/2006/table">
            <a:tbl>
              <a:tblPr/>
              <a:tblGrid>
                <a:gridCol w="547180">
                  <a:extLst>
                    <a:ext uri="{9D8B030D-6E8A-4147-A177-3AD203B41FA5}">
                      <a16:colId xmlns:a16="http://schemas.microsoft.com/office/drawing/2014/main" val="1595149758"/>
                    </a:ext>
                  </a:extLst>
                </a:gridCol>
                <a:gridCol w="902202">
                  <a:extLst>
                    <a:ext uri="{9D8B030D-6E8A-4147-A177-3AD203B41FA5}">
                      <a16:colId xmlns:a16="http://schemas.microsoft.com/office/drawing/2014/main" val="501865361"/>
                    </a:ext>
                  </a:extLst>
                </a:gridCol>
                <a:gridCol w="648946">
                  <a:extLst>
                    <a:ext uri="{9D8B030D-6E8A-4147-A177-3AD203B41FA5}">
                      <a16:colId xmlns:a16="http://schemas.microsoft.com/office/drawing/2014/main" val="823861289"/>
                    </a:ext>
                  </a:extLst>
                </a:gridCol>
                <a:gridCol w="1510047">
                  <a:extLst>
                    <a:ext uri="{9D8B030D-6E8A-4147-A177-3AD203B41FA5}">
                      <a16:colId xmlns:a16="http://schemas.microsoft.com/office/drawing/2014/main" val="2450399308"/>
                    </a:ext>
                  </a:extLst>
                </a:gridCol>
                <a:gridCol w="2895296">
                  <a:extLst>
                    <a:ext uri="{9D8B030D-6E8A-4147-A177-3AD203B41FA5}">
                      <a16:colId xmlns:a16="http://schemas.microsoft.com/office/drawing/2014/main" val="2782597514"/>
                    </a:ext>
                  </a:extLst>
                </a:gridCol>
              </a:tblGrid>
              <a:tr h="392620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N° de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predio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N° de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edificación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¿Cuenta con sistema de puesta a tierra?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Indique los pisos que cumplen con la norma de accesibilidad para personas con discapacidad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71471"/>
                  </a:ext>
                </a:extLst>
              </a:tr>
              <a:tr h="474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 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Año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último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mantenimiento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545046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12330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02289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51498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33556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3473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6600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3521203"/>
            <a:ext cx="154242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37544"/>
              </p:ext>
            </p:extLst>
          </p:nvPr>
        </p:nvGraphicFramePr>
        <p:xfrm>
          <a:off x="169864" y="1"/>
          <a:ext cx="11740195" cy="3584575"/>
        </p:xfrm>
        <a:graphic>
          <a:graphicData uri="http://schemas.openxmlformats.org/drawingml/2006/table">
            <a:tbl>
              <a:tblPr/>
              <a:tblGrid>
                <a:gridCol w="835976">
                  <a:extLst>
                    <a:ext uri="{9D8B030D-6E8A-4147-A177-3AD203B41FA5}">
                      <a16:colId xmlns:a16="http://schemas.microsoft.com/office/drawing/2014/main" val="2391144669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3791457488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4022557347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8621901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1861181003"/>
                    </a:ext>
                  </a:extLst>
                </a:gridCol>
                <a:gridCol w="309877">
                  <a:extLst>
                    <a:ext uri="{9D8B030D-6E8A-4147-A177-3AD203B41FA5}">
                      <a16:colId xmlns:a16="http://schemas.microsoft.com/office/drawing/2014/main" val="2056164071"/>
                    </a:ext>
                  </a:extLst>
                </a:gridCol>
                <a:gridCol w="730253">
                  <a:extLst>
                    <a:ext uri="{9D8B030D-6E8A-4147-A177-3AD203B41FA5}">
                      <a16:colId xmlns:a16="http://schemas.microsoft.com/office/drawing/2014/main" val="3015689328"/>
                    </a:ext>
                  </a:extLst>
                </a:gridCol>
                <a:gridCol w="212934">
                  <a:extLst>
                    <a:ext uri="{9D8B030D-6E8A-4147-A177-3AD203B41FA5}">
                      <a16:colId xmlns:a16="http://schemas.microsoft.com/office/drawing/2014/main" val="3931245863"/>
                    </a:ext>
                  </a:extLst>
                </a:gridCol>
                <a:gridCol w="943187">
                  <a:extLst>
                    <a:ext uri="{9D8B030D-6E8A-4147-A177-3AD203B41FA5}">
                      <a16:colId xmlns:a16="http://schemas.microsoft.com/office/drawing/2014/main" val="1553345501"/>
                    </a:ext>
                  </a:extLst>
                </a:gridCol>
                <a:gridCol w="101179">
                  <a:extLst>
                    <a:ext uri="{9D8B030D-6E8A-4147-A177-3AD203B41FA5}">
                      <a16:colId xmlns:a16="http://schemas.microsoft.com/office/drawing/2014/main" val="3265512513"/>
                    </a:ext>
                  </a:extLst>
                </a:gridCol>
                <a:gridCol w="808915">
                  <a:extLst>
                    <a:ext uri="{9D8B030D-6E8A-4147-A177-3AD203B41FA5}">
                      <a16:colId xmlns:a16="http://schemas.microsoft.com/office/drawing/2014/main" val="2456478225"/>
                    </a:ext>
                  </a:extLst>
                </a:gridCol>
                <a:gridCol w="831494">
                  <a:extLst>
                    <a:ext uri="{9D8B030D-6E8A-4147-A177-3AD203B41FA5}">
                      <a16:colId xmlns:a16="http://schemas.microsoft.com/office/drawing/2014/main" val="3779847212"/>
                    </a:ext>
                  </a:extLst>
                </a:gridCol>
                <a:gridCol w="777715">
                  <a:extLst>
                    <a:ext uri="{9D8B030D-6E8A-4147-A177-3AD203B41FA5}">
                      <a16:colId xmlns:a16="http://schemas.microsoft.com/office/drawing/2014/main" val="3419916101"/>
                    </a:ext>
                  </a:extLst>
                </a:gridCol>
                <a:gridCol w="843904">
                  <a:extLst>
                    <a:ext uri="{9D8B030D-6E8A-4147-A177-3AD203B41FA5}">
                      <a16:colId xmlns:a16="http://schemas.microsoft.com/office/drawing/2014/main" val="4104587993"/>
                    </a:ext>
                  </a:extLst>
                </a:gridCol>
                <a:gridCol w="843904">
                  <a:extLst>
                    <a:ext uri="{9D8B030D-6E8A-4147-A177-3AD203B41FA5}">
                      <a16:colId xmlns:a16="http://schemas.microsoft.com/office/drawing/2014/main" val="2850196729"/>
                    </a:ext>
                  </a:extLst>
                </a:gridCol>
                <a:gridCol w="980417">
                  <a:extLst>
                    <a:ext uri="{9D8B030D-6E8A-4147-A177-3AD203B41FA5}">
                      <a16:colId xmlns:a16="http://schemas.microsoft.com/office/drawing/2014/main" val="88495546"/>
                    </a:ext>
                  </a:extLst>
                </a:gridCol>
              </a:tblGrid>
              <a:tr h="3543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función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del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espacio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730869"/>
                  </a:ext>
                </a:extLst>
              </a:tr>
              <a:tr h="6693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Continúa…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735086"/>
                  </a:ext>
                </a:extLst>
              </a:tr>
              <a:tr h="237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predio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edificación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Función del espacio educativo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¿El ambiente está en uso actualmente?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Nivel o modalidad educativo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Altura del ambiente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(ml)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14470"/>
                  </a:ext>
                </a:extLst>
              </a:tr>
              <a:tr h="742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Pedagógicos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Administrativos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Complementarios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Turno mañana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Turno tarde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Turno noche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12911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58809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35008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33011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41894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66945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698307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38486"/>
                  </a:ext>
                </a:extLst>
              </a:tr>
              <a:tr h="237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88052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97130"/>
              </p:ext>
            </p:extLst>
          </p:nvPr>
        </p:nvGraphicFramePr>
        <p:xfrm>
          <a:off x="169863" y="3875753"/>
          <a:ext cx="11740195" cy="382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077">
                  <a:extLst>
                    <a:ext uri="{9D8B030D-6E8A-4147-A177-3AD203B41FA5}">
                      <a16:colId xmlns:a16="http://schemas.microsoft.com/office/drawing/2014/main" val="2749329030"/>
                    </a:ext>
                  </a:extLst>
                </a:gridCol>
                <a:gridCol w="2915866">
                  <a:extLst>
                    <a:ext uri="{9D8B030D-6E8A-4147-A177-3AD203B41FA5}">
                      <a16:colId xmlns:a16="http://schemas.microsoft.com/office/drawing/2014/main" val="4258836501"/>
                    </a:ext>
                  </a:extLst>
                </a:gridCol>
                <a:gridCol w="2800766">
                  <a:extLst>
                    <a:ext uri="{9D8B030D-6E8A-4147-A177-3AD203B41FA5}">
                      <a16:colId xmlns:a16="http://schemas.microsoft.com/office/drawing/2014/main" val="3394743803"/>
                    </a:ext>
                  </a:extLst>
                </a:gridCol>
                <a:gridCol w="1649765">
                  <a:extLst>
                    <a:ext uri="{9D8B030D-6E8A-4147-A177-3AD203B41FA5}">
                      <a16:colId xmlns:a16="http://schemas.microsoft.com/office/drawing/2014/main" val="2138386237"/>
                    </a:ext>
                  </a:extLst>
                </a:gridCol>
                <a:gridCol w="2621721">
                  <a:extLst>
                    <a:ext uri="{9D8B030D-6E8A-4147-A177-3AD203B41FA5}">
                      <a16:colId xmlns:a16="http://schemas.microsoft.com/office/drawing/2014/main" val="2574340433"/>
                    </a:ext>
                  </a:extLst>
                </a:gridCol>
              </a:tblGrid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 err="1">
                          <a:effectLst/>
                        </a:rPr>
                        <a:t>Espacios</a:t>
                      </a:r>
                      <a:r>
                        <a:rPr lang="en-US" sz="1200" b="1" u="sng" strike="noStrike" dirty="0">
                          <a:effectLst/>
                        </a:rPr>
                        <a:t> </a:t>
                      </a:r>
                      <a:r>
                        <a:rPr lang="en-US" sz="1200" b="1" u="sng" strike="noStrike" dirty="0" err="1">
                          <a:effectLst/>
                        </a:rPr>
                        <a:t>Pedagógicos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 err="1">
                          <a:effectLst/>
                        </a:rPr>
                        <a:t>Espacios</a:t>
                      </a:r>
                      <a:r>
                        <a:rPr lang="en-US" sz="1200" b="1" u="sng" strike="noStrike" dirty="0">
                          <a:effectLst/>
                        </a:rPr>
                        <a:t> </a:t>
                      </a:r>
                      <a:r>
                        <a:rPr lang="en-US" sz="1200" b="1" u="sng" strike="noStrike" dirty="0" err="1">
                          <a:effectLst/>
                        </a:rPr>
                        <a:t>Administrativos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 err="1">
                          <a:effectLst/>
                        </a:rPr>
                        <a:t>Espacios</a:t>
                      </a:r>
                      <a:r>
                        <a:rPr lang="en-US" sz="1200" b="1" u="sng" strike="noStrike" dirty="0">
                          <a:effectLst/>
                        </a:rPr>
                        <a:t> </a:t>
                      </a:r>
                      <a:r>
                        <a:rPr lang="en-US" sz="1200" b="1" u="sng" strike="noStrike" dirty="0" err="1">
                          <a:effectLst/>
                        </a:rPr>
                        <a:t>Complementarios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 err="1">
                          <a:effectLst/>
                        </a:rPr>
                        <a:t>Espacios</a:t>
                      </a:r>
                      <a:r>
                        <a:rPr lang="en-US" sz="1200" b="1" u="sng" strike="noStrike" dirty="0">
                          <a:effectLst/>
                        </a:rPr>
                        <a:t> de </a:t>
                      </a:r>
                      <a:r>
                        <a:rPr lang="en-US" sz="1200" b="1" u="sng" strike="noStrike" dirty="0" err="1">
                          <a:effectLst/>
                        </a:rPr>
                        <a:t>Servicios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368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sng" strike="noStrike" dirty="0">
                          <a:effectLst/>
                        </a:rPr>
                        <a:t>Material </a:t>
                      </a:r>
                      <a:r>
                        <a:rPr lang="en-US" sz="1200" b="1" u="sng" strike="noStrike" dirty="0" err="1">
                          <a:effectLst/>
                        </a:rPr>
                        <a:t>predominante</a:t>
                      </a:r>
                      <a:r>
                        <a:rPr lang="en-US" sz="1200" b="1" u="sng" strike="noStrike" dirty="0">
                          <a:effectLst/>
                        </a:rPr>
                        <a:t> de </a:t>
                      </a:r>
                      <a:r>
                        <a:rPr lang="en-US" sz="1200" b="1" u="sng" strike="noStrike" dirty="0" err="1">
                          <a:effectLst/>
                        </a:rPr>
                        <a:t>pisos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66736" marR="9263" marT="9263" marB="0" anchor="ctr"/>
                </a:tc>
                <a:extLst>
                  <a:ext uri="{0D108BD9-81ED-4DB2-BD59-A6C34878D82A}">
                    <a16:rowId xmlns:a16="http://schemas.microsoft.com/office/drawing/2014/main" val="3413621777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0  Aula </a:t>
                      </a:r>
                      <a:r>
                        <a:rPr lang="en-US" sz="1200" u="none" strike="noStrike" dirty="0" err="1">
                          <a:effectLst/>
                        </a:rPr>
                        <a:t>común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  </a:t>
                      </a:r>
                      <a:r>
                        <a:rPr lang="en-US" sz="1200" u="none" strike="noStrike" dirty="0" err="1">
                          <a:effectLst/>
                        </a:rPr>
                        <a:t>Dirección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1  Sala de lactancia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1  SS.HH. </a:t>
                      </a:r>
                      <a:r>
                        <a:rPr lang="en-US" sz="1300" u="none" strike="noStrike" dirty="0" err="1">
                          <a:effectLst/>
                        </a:rPr>
                        <a:t>alumnado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1  Parquet o madera pulida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317467677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1  Sala de usos </a:t>
                      </a:r>
                      <a:r>
                        <a:rPr lang="pt-BR" sz="1200" u="none" strike="noStrike" dirty="0" err="1">
                          <a:effectLst/>
                        </a:rPr>
                        <a:t>múltiples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2  Sub-</a:t>
                      </a:r>
                      <a:r>
                        <a:rPr lang="en-US" sz="1200" u="none" strike="noStrike" dirty="0" err="1">
                          <a:effectLst/>
                        </a:rPr>
                        <a:t>dirección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2  Sala de </a:t>
                      </a:r>
                      <a:r>
                        <a:rPr lang="en-US" sz="1200" u="none" strike="noStrike" dirty="0" err="1">
                          <a:effectLst/>
                        </a:rPr>
                        <a:t>descanso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2  SS.HH. personal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2  </a:t>
                      </a:r>
                      <a:r>
                        <a:rPr lang="pt-BR" sz="1200" u="none" strike="noStrike" dirty="0" err="1">
                          <a:effectLst/>
                        </a:rPr>
                        <a:t>Láminas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asfaticáticas,vinículos</a:t>
                      </a:r>
                      <a:r>
                        <a:rPr lang="pt-BR" sz="1200" u="none" strike="noStrike" dirty="0">
                          <a:effectLst/>
                        </a:rPr>
                        <a:t> o similares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3035570585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  Sala de psicomotricidad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  Secretaria y espera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  Sala de higienización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  Caseta de guardianía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  Losetas,terrazos o similares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9941447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  Aula de usos múltiples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  Sala de profesores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4  Sala de preparación de biberones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4  </a:t>
                      </a:r>
                      <a:r>
                        <a:rPr lang="en-US" sz="900" u="none" strike="noStrike" dirty="0" err="1">
                          <a:effectLst/>
                        </a:rPr>
                        <a:t>Área</a:t>
                      </a:r>
                      <a:r>
                        <a:rPr lang="en-US" sz="900" u="none" strike="noStrike" dirty="0">
                          <a:effectLst/>
                        </a:rPr>
                        <a:t> de </a:t>
                      </a:r>
                      <a:r>
                        <a:rPr lang="en-US" sz="900" u="none" strike="noStrike" dirty="0" err="1">
                          <a:effectLst/>
                        </a:rPr>
                        <a:t>espera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  Madera(entablados)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2142912641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  Aula especial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  Asesoría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  Cocina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  Limpieza y mantenimiento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  Cemento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547586798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  Laboratorio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  Sala de servicios complementarios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  Biblioteca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  Vivienda de docentes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  Tierra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270456077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  Taller ligero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7  Tópicos y servicios sociales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  Otro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  Vivienda para alumnos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  Otro material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79271840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  Taller semi-pesado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8  Depósito de material educativo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8  SS.HH. de niños y niñas(inicial)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8  </a:t>
                      </a:r>
                      <a:r>
                        <a:rPr lang="en-US" sz="1400" u="none" strike="noStrike" dirty="0" err="1">
                          <a:effectLst/>
                        </a:rPr>
                        <a:t>Guardianía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9  No especifica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2113186744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9  No especifica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9  Impresiones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9  No </a:t>
                      </a:r>
                      <a:r>
                        <a:rPr lang="en-US" sz="900" u="none" strike="noStrike" dirty="0" err="1">
                          <a:effectLst/>
                        </a:rPr>
                        <a:t>especifica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9  </a:t>
                      </a:r>
                      <a:r>
                        <a:rPr lang="en-US" sz="900" u="none" strike="noStrike" dirty="0" err="1">
                          <a:effectLst/>
                        </a:rPr>
                        <a:t>Cafetería</a:t>
                      </a:r>
                      <a:r>
                        <a:rPr lang="en-US" sz="900" u="none" strike="noStrike" dirty="0">
                          <a:effectLst/>
                        </a:rPr>
                        <a:t>/ </a:t>
                      </a:r>
                      <a:r>
                        <a:rPr lang="en-US" sz="900" u="none" strike="noStrike" dirty="0" err="1">
                          <a:effectLst/>
                        </a:rPr>
                        <a:t>kiosco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3726176815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10 Archivo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10  Cocina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498446291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11 Otro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11  Comedor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sng" strike="noStrike">
                          <a:effectLst/>
                        </a:rPr>
                        <a:t>Estado de conservación de pisos</a:t>
                      </a:r>
                      <a:endParaRPr lang="es-ES" sz="900" b="1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726829940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99 No especifica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12  Despensa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  Bueno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2267145687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13  Vestuario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  Regular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1899802294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14  Escaleras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  Malo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3005798601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15  Ascensor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9  No especifica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3868746174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16  Otro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val="321381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80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459135"/>
              </p:ext>
            </p:extLst>
          </p:nvPr>
        </p:nvGraphicFramePr>
        <p:xfrm>
          <a:off x="181292" y="86435"/>
          <a:ext cx="11923079" cy="3107459"/>
        </p:xfrm>
        <a:graphic>
          <a:graphicData uri="http://schemas.openxmlformats.org/drawingml/2006/table">
            <a:tbl>
              <a:tblPr/>
              <a:tblGrid>
                <a:gridCol w="925248">
                  <a:extLst>
                    <a:ext uri="{9D8B030D-6E8A-4147-A177-3AD203B41FA5}">
                      <a16:colId xmlns:a16="http://schemas.microsoft.com/office/drawing/2014/main" val="544415877"/>
                    </a:ext>
                  </a:extLst>
                </a:gridCol>
                <a:gridCol w="857957">
                  <a:extLst>
                    <a:ext uri="{9D8B030D-6E8A-4147-A177-3AD203B41FA5}">
                      <a16:colId xmlns:a16="http://schemas.microsoft.com/office/drawing/2014/main" val="2823180748"/>
                    </a:ext>
                  </a:extLst>
                </a:gridCol>
                <a:gridCol w="891603">
                  <a:extLst>
                    <a:ext uri="{9D8B030D-6E8A-4147-A177-3AD203B41FA5}">
                      <a16:colId xmlns:a16="http://schemas.microsoft.com/office/drawing/2014/main" val="2657985762"/>
                    </a:ext>
                  </a:extLst>
                </a:gridCol>
                <a:gridCol w="1009361">
                  <a:extLst>
                    <a:ext uri="{9D8B030D-6E8A-4147-A177-3AD203B41FA5}">
                      <a16:colId xmlns:a16="http://schemas.microsoft.com/office/drawing/2014/main" val="2837291333"/>
                    </a:ext>
                  </a:extLst>
                </a:gridCol>
                <a:gridCol w="992538">
                  <a:extLst>
                    <a:ext uri="{9D8B030D-6E8A-4147-A177-3AD203B41FA5}">
                      <a16:colId xmlns:a16="http://schemas.microsoft.com/office/drawing/2014/main" val="1868876472"/>
                    </a:ext>
                  </a:extLst>
                </a:gridCol>
                <a:gridCol w="891603">
                  <a:extLst>
                    <a:ext uri="{9D8B030D-6E8A-4147-A177-3AD203B41FA5}">
                      <a16:colId xmlns:a16="http://schemas.microsoft.com/office/drawing/2014/main" val="2007334983"/>
                    </a:ext>
                  </a:extLst>
                </a:gridCol>
                <a:gridCol w="958894">
                  <a:extLst>
                    <a:ext uri="{9D8B030D-6E8A-4147-A177-3AD203B41FA5}">
                      <a16:colId xmlns:a16="http://schemas.microsoft.com/office/drawing/2014/main" val="1986195934"/>
                    </a:ext>
                  </a:extLst>
                </a:gridCol>
                <a:gridCol w="921042">
                  <a:extLst>
                    <a:ext uri="{9D8B030D-6E8A-4147-A177-3AD203B41FA5}">
                      <a16:colId xmlns:a16="http://schemas.microsoft.com/office/drawing/2014/main" val="493258299"/>
                    </a:ext>
                  </a:extLst>
                </a:gridCol>
                <a:gridCol w="845339">
                  <a:extLst>
                    <a:ext uri="{9D8B030D-6E8A-4147-A177-3AD203B41FA5}">
                      <a16:colId xmlns:a16="http://schemas.microsoft.com/office/drawing/2014/main" val="1949533565"/>
                    </a:ext>
                  </a:extLst>
                </a:gridCol>
                <a:gridCol w="782255">
                  <a:extLst>
                    <a:ext uri="{9D8B030D-6E8A-4147-A177-3AD203B41FA5}">
                      <a16:colId xmlns:a16="http://schemas.microsoft.com/office/drawing/2014/main" val="2439300689"/>
                    </a:ext>
                  </a:extLst>
                </a:gridCol>
                <a:gridCol w="857957">
                  <a:extLst>
                    <a:ext uri="{9D8B030D-6E8A-4147-A177-3AD203B41FA5}">
                      <a16:colId xmlns:a16="http://schemas.microsoft.com/office/drawing/2014/main" val="2057982374"/>
                    </a:ext>
                  </a:extLst>
                </a:gridCol>
                <a:gridCol w="992538">
                  <a:extLst>
                    <a:ext uri="{9D8B030D-6E8A-4147-A177-3AD203B41FA5}">
                      <a16:colId xmlns:a16="http://schemas.microsoft.com/office/drawing/2014/main" val="628767093"/>
                    </a:ext>
                  </a:extLst>
                </a:gridCol>
                <a:gridCol w="996744">
                  <a:extLst>
                    <a:ext uri="{9D8B030D-6E8A-4147-A177-3AD203B41FA5}">
                      <a16:colId xmlns:a16="http://schemas.microsoft.com/office/drawing/2014/main" val="2962629247"/>
                    </a:ext>
                  </a:extLst>
                </a:gridCol>
              </a:tblGrid>
              <a:tr h="203788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Ambientes: estado de conservación de elementos no estructurales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09085"/>
                  </a:ext>
                </a:extLst>
              </a:tr>
              <a:tr h="203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...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Continuación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Continúa…</a:t>
                      </a:r>
                    </a:p>
                  </a:txBody>
                  <a:tcPr marL="9263" marR="9263" marT="92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273752"/>
                  </a:ext>
                </a:extLst>
              </a:tr>
              <a:tr h="2037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predio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N° de edificación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(iii)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Nº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ambiente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(iv)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Material predominante de pisos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de conservación de los pisos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¿Tiene puertas?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(Sí / No)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Puerta metálica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Cant. Puerta metálica con vidrio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517896"/>
                  </a:ext>
                </a:extLst>
              </a:tr>
              <a:tr h="333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Bueno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Regular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Estado Malo</a:t>
                      </a:r>
                    </a:p>
                  </a:txBody>
                  <a:tcPr marL="9263" marR="9263" marT="9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23386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59840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84678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08732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52740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80868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02390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00669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3885"/>
                  </a:ext>
                </a:extLst>
              </a:tr>
              <a:tr h="20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 marL="9263" marR="9263" marT="9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806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27877"/>
              </p:ext>
            </p:extLst>
          </p:nvPr>
        </p:nvGraphicFramePr>
        <p:xfrm>
          <a:off x="875982" y="3963457"/>
          <a:ext cx="4061777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1777">
                  <a:extLst>
                    <a:ext uri="{9D8B030D-6E8A-4147-A177-3AD203B41FA5}">
                      <a16:colId xmlns:a16="http://schemas.microsoft.com/office/drawing/2014/main" val="60715661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sng" strike="noStrike" dirty="0">
                          <a:effectLst/>
                        </a:rPr>
                        <a:t>Estado de conservación de pisos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57375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  Bueno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40037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  Regular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25196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  </a:t>
                      </a:r>
                      <a:r>
                        <a:rPr lang="en-US" sz="1400" u="none" strike="noStrike" dirty="0" err="1">
                          <a:effectLst/>
                        </a:rPr>
                        <a:t>Malo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7863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9  No </a:t>
                      </a:r>
                      <a:r>
                        <a:rPr lang="en-US" sz="1400" u="none" strike="noStrike" dirty="0" err="1">
                          <a:effectLst/>
                        </a:rPr>
                        <a:t>especifica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19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41493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553</TotalTime>
  <Words>3244</Words>
  <Application>Microsoft Office PowerPoint</Application>
  <PresentationFormat>Panorámica</PresentationFormat>
  <Paragraphs>1649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Wingdings 3</vt:lpstr>
      <vt:lpstr>Sector</vt:lpstr>
      <vt:lpstr>Hoja de cálculo</vt:lpstr>
      <vt:lpstr>Actualizacion de ficha de infraestructura </vt:lpstr>
      <vt:lpstr>FICHA DE INFORMACIÓN DEL ESTADO DE LA INFRAESTRUCTURA DE LOCALES EDUCATIVOS </vt:lpstr>
      <vt:lpstr>Presentación de PowerPoint</vt:lpstr>
      <vt:lpstr>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Actualizacion de ficha de infraestructura</dc:title>
  <dc:creator>VICTOR FERNANDEZ</dc:creator>
  <cp:lastModifiedBy>GUSTAVO FERNANDEZ GUTIERREZ</cp:lastModifiedBy>
  <cp:revision>58</cp:revision>
  <dcterms:created xsi:type="dcterms:W3CDTF">2018-06-15T16:06:05Z</dcterms:created>
  <dcterms:modified xsi:type="dcterms:W3CDTF">2018-06-17T21:15:35Z</dcterms:modified>
</cp:coreProperties>
</file>