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6">
  <p:sldMasterIdLst>
    <p:sldMasterId id="2147483684" r:id="rId1"/>
    <p:sldMasterId id="2147483696" r:id="rId2"/>
  </p:sldMasterIdLst>
  <p:notesMasterIdLst>
    <p:notesMasterId r:id="rId29"/>
  </p:notesMasterIdLst>
  <p:sldIdLst>
    <p:sldId id="256" r:id="rId3"/>
    <p:sldId id="404" r:id="rId4"/>
    <p:sldId id="456" r:id="rId5"/>
    <p:sldId id="457" r:id="rId6"/>
    <p:sldId id="458" r:id="rId7"/>
    <p:sldId id="446" r:id="rId8"/>
    <p:sldId id="414" r:id="rId9"/>
    <p:sldId id="417" r:id="rId10"/>
    <p:sldId id="419" r:id="rId11"/>
    <p:sldId id="452" r:id="rId12"/>
    <p:sldId id="448" r:id="rId13"/>
    <p:sldId id="449" r:id="rId14"/>
    <p:sldId id="450" r:id="rId15"/>
    <p:sldId id="459" r:id="rId16"/>
    <p:sldId id="422" r:id="rId17"/>
    <p:sldId id="451" r:id="rId18"/>
    <p:sldId id="460" r:id="rId19"/>
    <p:sldId id="461" r:id="rId20"/>
    <p:sldId id="462" r:id="rId21"/>
    <p:sldId id="453" r:id="rId22"/>
    <p:sldId id="454" r:id="rId23"/>
    <p:sldId id="455" r:id="rId24"/>
    <p:sldId id="445" r:id="rId25"/>
    <p:sldId id="429" r:id="rId26"/>
    <p:sldId id="465" r:id="rId27"/>
    <p:sldId id="464" r:id="rId28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9C8C3C6C-330C-43FD-AEFF-D1E00D8A4CE7}">
          <p14:sldIdLst>
            <p14:sldId id="256"/>
            <p14:sldId id="404"/>
            <p14:sldId id="456"/>
            <p14:sldId id="457"/>
            <p14:sldId id="458"/>
            <p14:sldId id="446"/>
            <p14:sldId id="414"/>
            <p14:sldId id="417"/>
            <p14:sldId id="419"/>
            <p14:sldId id="452"/>
            <p14:sldId id="448"/>
            <p14:sldId id="449"/>
            <p14:sldId id="450"/>
            <p14:sldId id="459"/>
            <p14:sldId id="422"/>
            <p14:sldId id="451"/>
            <p14:sldId id="460"/>
            <p14:sldId id="461"/>
            <p14:sldId id="462"/>
            <p14:sldId id="453"/>
            <p14:sldId id="454"/>
            <p14:sldId id="455"/>
            <p14:sldId id="445"/>
            <p14:sldId id="429"/>
            <p14:sldId id="465"/>
            <p14:sldId id="46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57B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27" autoAdjust="0"/>
    <p:restoredTop sz="94660"/>
  </p:normalViewPr>
  <p:slideViewPr>
    <p:cSldViewPr>
      <p:cViewPr varScale="1">
        <p:scale>
          <a:sx n="70" d="100"/>
          <a:sy n="70" d="100"/>
        </p:scale>
        <p:origin x="135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jpeg"/><Relationship Id="rId1" Type="http://schemas.openxmlformats.org/officeDocument/2006/relationships/image" Target="../media/image24.png"/><Relationship Id="rId6" Type="http://schemas.openxmlformats.org/officeDocument/2006/relationships/image" Target="../media/image23.jpeg"/><Relationship Id="rId5" Type="http://schemas.openxmlformats.org/officeDocument/2006/relationships/image" Target="../media/image26.png"/><Relationship Id="rId4" Type="http://schemas.openxmlformats.org/officeDocument/2006/relationships/image" Target="../media/image2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E409CA-34AC-4A6D-8F12-EB1306EE98F3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9BAD6414-83AE-44F0-BC35-9458D9661F40}">
      <dgm:prSet phldrT="[Texto]" custT="1"/>
      <dgm:spPr/>
      <dgm:t>
        <a:bodyPr/>
        <a:lstStyle/>
        <a:p>
          <a:r>
            <a:rPr lang="es-PE" sz="1800" b="1" i="0" dirty="0" smtClean="0">
              <a:solidFill>
                <a:schemeClr val="tx1"/>
              </a:solidFill>
            </a:rPr>
            <a:t>1</a:t>
          </a:r>
          <a:r>
            <a:rPr lang="es-PE" sz="1800" b="1" i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 Bold" panose="02020702060506020403" pitchFamily="18" charset="0"/>
            </a:rPr>
            <a:t>.- VALORIZACION DE LOS RESIDUOS SOLIDOS INORGANICOS PROGRAMA DE SEGREGACION EN LA FUENTE.</a:t>
          </a:r>
        </a:p>
      </dgm:t>
    </dgm:pt>
    <dgm:pt modelId="{2C9C2F2D-67CA-4793-993F-837F0DAEB932}" type="parTrans" cxnId="{49815F9C-8482-49B0-961E-1D619E116550}">
      <dgm:prSet/>
      <dgm:spPr/>
      <dgm:t>
        <a:bodyPr/>
        <a:lstStyle/>
        <a:p>
          <a:endParaRPr lang="es-ES"/>
        </a:p>
      </dgm:t>
    </dgm:pt>
    <dgm:pt modelId="{69E71D67-BD8F-422C-B9CA-630E503C9E93}" type="sibTrans" cxnId="{49815F9C-8482-49B0-961E-1D619E116550}">
      <dgm:prSet/>
      <dgm:spPr/>
      <dgm:t>
        <a:bodyPr/>
        <a:lstStyle/>
        <a:p>
          <a:endParaRPr lang="es-ES"/>
        </a:p>
      </dgm:t>
    </dgm:pt>
    <dgm:pt modelId="{B5660110-BB59-4FA9-8888-2DB0EC27B15B}">
      <dgm:prSet phldrT="[Texto]" custT="1"/>
      <dgm:spPr/>
      <dgm:t>
        <a:bodyPr/>
        <a:lstStyle/>
        <a:p>
          <a:r>
            <a:rPr lang="es-PE" sz="2000" b="1" dirty="0" smtClean="0">
              <a:solidFill>
                <a:schemeClr val="tx1"/>
              </a:solidFill>
            </a:rPr>
            <a:t>2.- VALORIZACION DE LOS RESIDUOS SOLIDOS ORGANICOS- COMPOST.</a:t>
          </a:r>
        </a:p>
      </dgm:t>
    </dgm:pt>
    <dgm:pt modelId="{78A80C0F-DBEF-4137-AC6C-917EA0BD6BA1}" type="parTrans" cxnId="{9C0A8866-DCB4-4FDA-9ABD-99BA347FBBCB}">
      <dgm:prSet/>
      <dgm:spPr/>
      <dgm:t>
        <a:bodyPr/>
        <a:lstStyle/>
        <a:p>
          <a:endParaRPr lang="es-ES"/>
        </a:p>
      </dgm:t>
    </dgm:pt>
    <dgm:pt modelId="{2A4483D8-036F-434E-B8C7-E9220A9841D7}" type="sibTrans" cxnId="{9C0A8866-DCB4-4FDA-9ABD-99BA347FBBCB}">
      <dgm:prSet/>
      <dgm:spPr/>
      <dgm:t>
        <a:bodyPr/>
        <a:lstStyle/>
        <a:p>
          <a:endParaRPr lang="es-ES"/>
        </a:p>
      </dgm:t>
    </dgm:pt>
    <dgm:pt modelId="{D960B10C-161A-49E7-A29B-97A516BD1E71}">
      <dgm:prSet phldrT="[Texto]" custT="1"/>
      <dgm:spPr/>
      <dgm:t>
        <a:bodyPr/>
        <a:lstStyle/>
        <a:p>
          <a:r>
            <a:rPr lang="es-PE" sz="2000" b="1" dirty="0" smtClean="0">
              <a:solidFill>
                <a:schemeClr val="tx1"/>
              </a:solidFill>
            </a:rPr>
            <a:t>3.- ERRADICACION DE PUNTOS CRITICOS.</a:t>
          </a:r>
        </a:p>
      </dgm:t>
    </dgm:pt>
    <dgm:pt modelId="{262AAF6A-7F30-45B8-9B0D-0415367C56EB}" type="parTrans" cxnId="{D4DC4B9E-9317-4E8C-9D5D-F2DCBCA08065}">
      <dgm:prSet/>
      <dgm:spPr/>
      <dgm:t>
        <a:bodyPr/>
        <a:lstStyle/>
        <a:p>
          <a:endParaRPr lang="es-ES"/>
        </a:p>
      </dgm:t>
    </dgm:pt>
    <dgm:pt modelId="{358C2FF8-4173-4CFF-8D0D-4C33A98A38FF}" type="sibTrans" cxnId="{D4DC4B9E-9317-4E8C-9D5D-F2DCBCA08065}">
      <dgm:prSet/>
      <dgm:spPr/>
      <dgm:t>
        <a:bodyPr/>
        <a:lstStyle/>
        <a:p>
          <a:endParaRPr lang="es-ES"/>
        </a:p>
      </dgm:t>
    </dgm:pt>
    <dgm:pt modelId="{C8B55DB4-AD75-4FE9-A4AA-5F9F0D38CE9C}">
      <dgm:prSet phldrT="[Texto]" custT="1"/>
      <dgm:spPr/>
      <dgm:t>
        <a:bodyPr/>
        <a:lstStyle/>
        <a:p>
          <a:r>
            <a:rPr lang="es-PE" sz="2000" b="1" dirty="0" smtClean="0">
              <a:solidFill>
                <a:schemeClr val="tx1"/>
              </a:solidFill>
            </a:rPr>
            <a:t>4.- PROGRAMA DE EDUCACION,CULTURA Y CIUDADANIA AMBIENTAL.</a:t>
          </a:r>
        </a:p>
      </dgm:t>
    </dgm:pt>
    <dgm:pt modelId="{BEB71AE8-61EC-4CE2-B13F-1C8A5B8AA2BB}" type="parTrans" cxnId="{5D68A30D-4897-47FC-B494-BD1CB8ED9137}">
      <dgm:prSet/>
      <dgm:spPr/>
      <dgm:t>
        <a:bodyPr/>
        <a:lstStyle/>
        <a:p>
          <a:endParaRPr lang="es-ES"/>
        </a:p>
      </dgm:t>
    </dgm:pt>
    <dgm:pt modelId="{C72373A8-8ADF-47A2-8D91-7C1BEC086073}" type="sibTrans" cxnId="{5D68A30D-4897-47FC-B494-BD1CB8ED9137}">
      <dgm:prSet/>
      <dgm:spPr/>
      <dgm:t>
        <a:bodyPr/>
        <a:lstStyle/>
        <a:p>
          <a:endParaRPr lang="es-ES"/>
        </a:p>
      </dgm:t>
    </dgm:pt>
    <dgm:pt modelId="{33208746-066C-4529-8448-4631F7655BC1}" type="pres">
      <dgm:prSet presAssocID="{44E409CA-34AC-4A6D-8F12-EB1306EE98F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0B7E758F-B1E4-47FD-9073-17B31FF47B82}" type="pres">
      <dgm:prSet presAssocID="{9BAD6414-83AE-44F0-BC35-9458D9661F40}" presName="parentLin" presStyleCnt="0"/>
      <dgm:spPr/>
    </dgm:pt>
    <dgm:pt modelId="{00AD838D-F823-4304-A8AA-0D3705B872D4}" type="pres">
      <dgm:prSet presAssocID="{9BAD6414-83AE-44F0-BC35-9458D9661F40}" presName="parentLeftMargin" presStyleLbl="node1" presStyleIdx="0" presStyleCnt="4"/>
      <dgm:spPr/>
      <dgm:t>
        <a:bodyPr/>
        <a:lstStyle/>
        <a:p>
          <a:endParaRPr lang="es-ES"/>
        </a:p>
      </dgm:t>
    </dgm:pt>
    <dgm:pt modelId="{085211B9-5A5F-4781-817D-A86CC9C48AFD}" type="pres">
      <dgm:prSet presAssocID="{9BAD6414-83AE-44F0-BC35-9458D9661F40}" presName="parentText" presStyleLbl="node1" presStyleIdx="0" presStyleCnt="4" custScaleX="123208" custScaleY="15801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6977C2B-D8F5-47B5-94F1-3E1D213E37F3}" type="pres">
      <dgm:prSet presAssocID="{9BAD6414-83AE-44F0-BC35-9458D9661F40}" presName="negativeSpace" presStyleCnt="0"/>
      <dgm:spPr/>
    </dgm:pt>
    <dgm:pt modelId="{60051D44-DD02-4B00-99A4-03EF859023A9}" type="pres">
      <dgm:prSet presAssocID="{9BAD6414-83AE-44F0-BC35-9458D9661F40}" presName="childText" presStyleLbl="conFgAcc1" presStyleIdx="0" presStyleCnt="4">
        <dgm:presLayoutVars>
          <dgm:bulletEnabled val="1"/>
        </dgm:presLayoutVars>
      </dgm:prSet>
      <dgm:spPr/>
    </dgm:pt>
    <dgm:pt modelId="{4F66F3ED-01CE-447F-BE8B-0F31A58A8989}" type="pres">
      <dgm:prSet presAssocID="{69E71D67-BD8F-422C-B9CA-630E503C9E93}" presName="spaceBetweenRectangles" presStyleCnt="0"/>
      <dgm:spPr/>
    </dgm:pt>
    <dgm:pt modelId="{B2EF6B65-C541-4B50-977D-3B0E829B3CB9}" type="pres">
      <dgm:prSet presAssocID="{B5660110-BB59-4FA9-8888-2DB0EC27B15B}" presName="parentLin" presStyleCnt="0"/>
      <dgm:spPr/>
    </dgm:pt>
    <dgm:pt modelId="{EC5A5BD2-5A37-49FA-874D-BF2FD66B3B10}" type="pres">
      <dgm:prSet presAssocID="{B5660110-BB59-4FA9-8888-2DB0EC27B15B}" presName="parentLeftMargin" presStyleLbl="node1" presStyleIdx="0" presStyleCnt="4"/>
      <dgm:spPr/>
      <dgm:t>
        <a:bodyPr/>
        <a:lstStyle/>
        <a:p>
          <a:endParaRPr lang="es-ES"/>
        </a:p>
      </dgm:t>
    </dgm:pt>
    <dgm:pt modelId="{61E7C7B8-CFA5-428E-AF65-35B1D82E70F5}" type="pres">
      <dgm:prSet presAssocID="{B5660110-BB59-4FA9-8888-2DB0EC27B15B}" presName="parentText" presStyleLbl="node1" presStyleIdx="1" presStyleCnt="4" custScaleX="11515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574E920-DCB8-467E-AFBD-E6CBB2A3E40F}" type="pres">
      <dgm:prSet presAssocID="{B5660110-BB59-4FA9-8888-2DB0EC27B15B}" presName="negativeSpace" presStyleCnt="0"/>
      <dgm:spPr/>
    </dgm:pt>
    <dgm:pt modelId="{831A306B-F505-4F11-931B-B2C59B230636}" type="pres">
      <dgm:prSet presAssocID="{B5660110-BB59-4FA9-8888-2DB0EC27B15B}" presName="childText" presStyleLbl="conFgAcc1" presStyleIdx="1" presStyleCnt="4" custLinFactNeighborY="14479">
        <dgm:presLayoutVars>
          <dgm:bulletEnabled val="1"/>
        </dgm:presLayoutVars>
      </dgm:prSet>
      <dgm:spPr/>
    </dgm:pt>
    <dgm:pt modelId="{A097351E-A15F-4747-B60C-DD19D6A7071C}" type="pres">
      <dgm:prSet presAssocID="{2A4483D8-036F-434E-B8C7-E9220A9841D7}" presName="spaceBetweenRectangles" presStyleCnt="0"/>
      <dgm:spPr/>
    </dgm:pt>
    <dgm:pt modelId="{3B8A48F1-1B54-46EB-B965-1853A6A4CA7C}" type="pres">
      <dgm:prSet presAssocID="{D960B10C-161A-49E7-A29B-97A516BD1E71}" presName="parentLin" presStyleCnt="0"/>
      <dgm:spPr/>
    </dgm:pt>
    <dgm:pt modelId="{FC84D725-6378-40AA-ABF3-4AB16C68C0B2}" type="pres">
      <dgm:prSet presAssocID="{D960B10C-161A-49E7-A29B-97A516BD1E71}" presName="parentLeftMargin" presStyleLbl="node1" presStyleIdx="1" presStyleCnt="4"/>
      <dgm:spPr/>
      <dgm:t>
        <a:bodyPr/>
        <a:lstStyle/>
        <a:p>
          <a:endParaRPr lang="es-ES"/>
        </a:p>
      </dgm:t>
    </dgm:pt>
    <dgm:pt modelId="{0D5AFDD9-0ECB-4BEB-B2EC-192424841958}" type="pres">
      <dgm:prSet presAssocID="{D960B10C-161A-49E7-A29B-97A516BD1E71}" presName="parentText" presStyleLbl="node1" presStyleIdx="2" presStyleCnt="4" custScaleX="11342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9E15A7B-78FA-4D8C-8991-6D1D90F38735}" type="pres">
      <dgm:prSet presAssocID="{D960B10C-161A-49E7-A29B-97A516BD1E71}" presName="negativeSpace" presStyleCnt="0"/>
      <dgm:spPr/>
    </dgm:pt>
    <dgm:pt modelId="{2273ACA1-F47A-4FC4-9F69-48FD9C4D97D3}" type="pres">
      <dgm:prSet presAssocID="{D960B10C-161A-49E7-A29B-97A516BD1E71}" presName="childText" presStyleLbl="conFgAcc1" presStyleIdx="2" presStyleCnt="4">
        <dgm:presLayoutVars>
          <dgm:bulletEnabled val="1"/>
        </dgm:presLayoutVars>
      </dgm:prSet>
      <dgm:spPr/>
    </dgm:pt>
    <dgm:pt modelId="{ED16F537-59F9-485C-9404-22E197D31CEF}" type="pres">
      <dgm:prSet presAssocID="{358C2FF8-4173-4CFF-8D0D-4C33A98A38FF}" presName="spaceBetweenRectangles" presStyleCnt="0"/>
      <dgm:spPr/>
    </dgm:pt>
    <dgm:pt modelId="{48C23DC6-5FD8-4737-8055-287C88147CB8}" type="pres">
      <dgm:prSet presAssocID="{C8B55DB4-AD75-4FE9-A4AA-5F9F0D38CE9C}" presName="parentLin" presStyleCnt="0"/>
      <dgm:spPr/>
    </dgm:pt>
    <dgm:pt modelId="{789DCBFB-6548-4A8B-8C38-485F248A1995}" type="pres">
      <dgm:prSet presAssocID="{C8B55DB4-AD75-4FE9-A4AA-5F9F0D38CE9C}" presName="parentLeftMargin" presStyleLbl="node1" presStyleIdx="2" presStyleCnt="4"/>
      <dgm:spPr/>
      <dgm:t>
        <a:bodyPr/>
        <a:lstStyle/>
        <a:p>
          <a:endParaRPr lang="es-ES"/>
        </a:p>
      </dgm:t>
    </dgm:pt>
    <dgm:pt modelId="{33ED8FE6-1DDF-4D4A-8E11-D5E553E70F10}" type="pres">
      <dgm:prSet presAssocID="{C8B55DB4-AD75-4FE9-A4AA-5F9F0D38CE9C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9EC15B0-3222-45DA-83CA-617185836950}" type="pres">
      <dgm:prSet presAssocID="{C8B55DB4-AD75-4FE9-A4AA-5F9F0D38CE9C}" presName="negativeSpace" presStyleCnt="0"/>
      <dgm:spPr/>
    </dgm:pt>
    <dgm:pt modelId="{A44E734B-8207-4A3B-8E9E-9D13CB6D26E8}" type="pres">
      <dgm:prSet presAssocID="{C8B55DB4-AD75-4FE9-A4AA-5F9F0D38CE9C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D0A33D93-146A-4F0B-AB61-36746E7C58D7}" type="presOf" srcId="{C8B55DB4-AD75-4FE9-A4AA-5F9F0D38CE9C}" destId="{33ED8FE6-1DDF-4D4A-8E11-D5E553E70F10}" srcOrd="1" destOrd="0" presId="urn:microsoft.com/office/officeart/2005/8/layout/list1"/>
    <dgm:cxn modelId="{5D68A30D-4897-47FC-B494-BD1CB8ED9137}" srcId="{44E409CA-34AC-4A6D-8F12-EB1306EE98F3}" destId="{C8B55DB4-AD75-4FE9-A4AA-5F9F0D38CE9C}" srcOrd="3" destOrd="0" parTransId="{BEB71AE8-61EC-4CE2-B13F-1C8A5B8AA2BB}" sibTransId="{C72373A8-8ADF-47A2-8D91-7C1BEC086073}"/>
    <dgm:cxn modelId="{134562CD-0139-4D0E-A7A0-1795977B4C26}" type="presOf" srcId="{9BAD6414-83AE-44F0-BC35-9458D9661F40}" destId="{00AD838D-F823-4304-A8AA-0D3705B872D4}" srcOrd="0" destOrd="0" presId="urn:microsoft.com/office/officeart/2005/8/layout/list1"/>
    <dgm:cxn modelId="{D4DC4B9E-9317-4E8C-9D5D-F2DCBCA08065}" srcId="{44E409CA-34AC-4A6D-8F12-EB1306EE98F3}" destId="{D960B10C-161A-49E7-A29B-97A516BD1E71}" srcOrd="2" destOrd="0" parTransId="{262AAF6A-7F30-45B8-9B0D-0415367C56EB}" sibTransId="{358C2FF8-4173-4CFF-8D0D-4C33A98A38FF}"/>
    <dgm:cxn modelId="{445E0492-B04C-442A-B447-40551C981292}" type="presOf" srcId="{9BAD6414-83AE-44F0-BC35-9458D9661F40}" destId="{085211B9-5A5F-4781-817D-A86CC9C48AFD}" srcOrd="1" destOrd="0" presId="urn:microsoft.com/office/officeart/2005/8/layout/list1"/>
    <dgm:cxn modelId="{59F74B10-55FB-46F9-93F2-CAE7FD02D507}" type="presOf" srcId="{44E409CA-34AC-4A6D-8F12-EB1306EE98F3}" destId="{33208746-066C-4529-8448-4631F7655BC1}" srcOrd="0" destOrd="0" presId="urn:microsoft.com/office/officeart/2005/8/layout/list1"/>
    <dgm:cxn modelId="{51E91B80-7E78-460E-9D97-2611A2F3ADD3}" type="presOf" srcId="{D960B10C-161A-49E7-A29B-97A516BD1E71}" destId="{0D5AFDD9-0ECB-4BEB-B2EC-192424841958}" srcOrd="1" destOrd="0" presId="urn:microsoft.com/office/officeart/2005/8/layout/list1"/>
    <dgm:cxn modelId="{9A0A3195-ED59-4CC3-AA6E-62DA52C4AF02}" type="presOf" srcId="{B5660110-BB59-4FA9-8888-2DB0EC27B15B}" destId="{EC5A5BD2-5A37-49FA-874D-BF2FD66B3B10}" srcOrd="0" destOrd="0" presId="urn:microsoft.com/office/officeart/2005/8/layout/list1"/>
    <dgm:cxn modelId="{2EB9743A-BD1A-4628-86B3-3EE1F6218543}" type="presOf" srcId="{C8B55DB4-AD75-4FE9-A4AA-5F9F0D38CE9C}" destId="{789DCBFB-6548-4A8B-8C38-485F248A1995}" srcOrd="0" destOrd="0" presId="urn:microsoft.com/office/officeart/2005/8/layout/list1"/>
    <dgm:cxn modelId="{49815F9C-8482-49B0-961E-1D619E116550}" srcId="{44E409CA-34AC-4A6D-8F12-EB1306EE98F3}" destId="{9BAD6414-83AE-44F0-BC35-9458D9661F40}" srcOrd="0" destOrd="0" parTransId="{2C9C2F2D-67CA-4793-993F-837F0DAEB932}" sibTransId="{69E71D67-BD8F-422C-B9CA-630E503C9E93}"/>
    <dgm:cxn modelId="{03F7B41F-2293-4ECA-9CCE-6D39A40C3B79}" type="presOf" srcId="{B5660110-BB59-4FA9-8888-2DB0EC27B15B}" destId="{61E7C7B8-CFA5-428E-AF65-35B1D82E70F5}" srcOrd="1" destOrd="0" presId="urn:microsoft.com/office/officeart/2005/8/layout/list1"/>
    <dgm:cxn modelId="{9C0A8866-DCB4-4FDA-9ABD-99BA347FBBCB}" srcId="{44E409CA-34AC-4A6D-8F12-EB1306EE98F3}" destId="{B5660110-BB59-4FA9-8888-2DB0EC27B15B}" srcOrd="1" destOrd="0" parTransId="{78A80C0F-DBEF-4137-AC6C-917EA0BD6BA1}" sibTransId="{2A4483D8-036F-434E-B8C7-E9220A9841D7}"/>
    <dgm:cxn modelId="{363B2811-3500-46EC-BD7C-ED8B4B3F1307}" type="presOf" srcId="{D960B10C-161A-49E7-A29B-97A516BD1E71}" destId="{FC84D725-6378-40AA-ABF3-4AB16C68C0B2}" srcOrd="0" destOrd="0" presId="urn:microsoft.com/office/officeart/2005/8/layout/list1"/>
    <dgm:cxn modelId="{04F3FD09-407B-4FA1-ADA4-95FAB522BC5C}" type="presParOf" srcId="{33208746-066C-4529-8448-4631F7655BC1}" destId="{0B7E758F-B1E4-47FD-9073-17B31FF47B82}" srcOrd="0" destOrd="0" presId="urn:microsoft.com/office/officeart/2005/8/layout/list1"/>
    <dgm:cxn modelId="{9D72B41B-40E8-45BA-96BE-56F52C60C483}" type="presParOf" srcId="{0B7E758F-B1E4-47FD-9073-17B31FF47B82}" destId="{00AD838D-F823-4304-A8AA-0D3705B872D4}" srcOrd="0" destOrd="0" presId="urn:microsoft.com/office/officeart/2005/8/layout/list1"/>
    <dgm:cxn modelId="{8F01C253-32BC-447F-B125-C0FB06EDD79B}" type="presParOf" srcId="{0B7E758F-B1E4-47FD-9073-17B31FF47B82}" destId="{085211B9-5A5F-4781-817D-A86CC9C48AFD}" srcOrd="1" destOrd="0" presId="urn:microsoft.com/office/officeart/2005/8/layout/list1"/>
    <dgm:cxn modelId="{407935A8-ECA6-419A-930A-9D62E8844EFC}" type="presParOf" srcId="{33208746-066C-4529-8448-4631F7655BC1}" destId="{46977C2B-D8F5-47B5-94F1-3E1D213E37F3}" srcOrd="1" destOrd="0" presId="urn:microsoft.com/office/officeart/2005/8/layout/list1"/>
    <dgm:cxn modelId="{37910543-A858-43FC-8487-039680C51ADA}" type="presParOf" srcId="{33208746-066C-4529-8448-4631F7655BC1}" destId="{60051D44-DD02-4B00-99A4-03EF859023A9}" srcOrd="2" destOrd="0" presId="urn:microsoft.com/office/officeart/2005/8/layout/list1"/>
    <dgm:cxn modelId="{FC681ABF-3712-4742-B049-E93D90FDF08C}" type="presParOf" srcId="{33208746-066C-4529-8448-4631F7655BC1}" destId="{4F66F3ED-01CE-447F-BE8B-0F31A58A8989}" srcOrd="3" destOrd="0" presId="urn:microsoft.com/office/officeart/2005/8/layout/list1"/>
    <dgm:cxn modelId="{E19556D6-EE96-4899-A80A-FCF42D607506}" type="presParOf" srcId="{33208746-066C-4529-8448-4631F7655BC1}" destId="{B2EF6B65-C541-4B50-977D-3B0E829B3CB9}" srcOrd="4" destOrd="0" presId="urn:microsoft.com/office/officeart/2005/8/layout/list1"/>
    <dgm:cxn modelId="{D81F65FA-CDD1-49CD-A6D5-1206FB0A226C}" type="presParOf" srcId="{B2EF6B65-C541-4B50-977D-3B0E829B3CB9}" destId="{EC5A5BD2-5A37-49FA-874D-BF2FD66B3B10}" srcOrd="0" destOrd="0" presId="urn:microsoft.com/office/officeart/2005/8/layout/list1"/>
    <dgm:cxn modelId="{D9CCB560-3801-4690-944D-10373FF26AB3}" type="presParOf" srcId="{B2EF6B65-C541-4B50-977D-3B0E829B3CB9}" destId="{61E7C7B8-CFA5-428E-AF65-35B1D82E70F5}" srcOrd="1" destOrd="0" presId="urn:microsoft.com/office/officeart/2005/8/layout/list1"/>
    <dgm:cxn modelId="{D0234B0D-DD7C-4C32-997E-D7034836EB5C}" type="presParOf" srcId="{33208746-066C-4529-8448-4631F7655BC1}" destId="{1574E920-DCB8-467E-AFBD-E6CBB2A3E40F}" srcOrd="5" destOrd="0" presId="urn:microsoft.com/office/officeart/2005/8/layout/list1"/>
    <dgm:cxn modelId="{1F2998F9-986A-4D7D-A02F-DC8E2FF9E912}" type="presParOf" srcId="{33208746-066C-4529-8448-4631F7655BC1}" destId="{831A306B-F505-4F11-931B-B2C59B230636}" srcOrd="6" destOrd="0" presId="urn:microsoft.com/office/officeart/2005/8/layout/list1"/>
    <dgm:cxn modelId="{3C50475E-C5F7-4DE6-B09D-3AE727831736}" type="presParOf" srcId="{33208746-066C-4529-8448-4631F7655BC1}" destId="{A097351E-A15F-4747-B60C-DD19D6A7071C}" srcOrd="7" destOrd="0" presId="urn:microsoft.com/office/officeart/2005/8/layout/list1"/>
    <dgm:cxn modelId="{BB219C3A-F176-4577-B1F3-1FCA3DD880F6}" type="presParOf" srcId="{33208746-066C-4529-8448-4631F7655BC1}" destId="{3B8A48F1-1B54-46EB-B965-1853A6A4CA7C}" srcOrd="8" destOrd="0" presId="urn:microsoft.com/office/officeart/2005/8/layout/list1"/>
    <dgm:cxn modelId="{F8991F76-113F-4023-9E8D-EF4BF9AF7381}" type="presParOf" srcId="{3B8A48F1-1B54-46EB-B965-1853A6A4CA7C}" destId="{FC84D725-6378-40AA-ABF3-4AB16C68C0B2}" srcOrd="0" destOrd="0" presId="urn:microsoft.com/office/officeart/2005/8/layout/list1"/>
    <dgm:cxn modelId="{C9FB1557-22F0-47E7-84A4-793AC491157A}" type="presParOf" srcId="{3B8A48F1-1B54-46EB-B965-1853A6A4CA7C}" destId="{0D5AFDD9-0ECB-4BEB-B2EC-192424841958}" srcOrd="1" destOrd="0" presId="urn:microsoft.com/office/officeart/2005/8/layout/list1"/>
    <dgm:cxn modelId="{E74003FB-6587-41AD-8A5C-197873477A79}" type="presParOf" srcId="{33208746-066C-4529-8448-4631F7655BC1}" destId="{49E15A7B-78FA-4D8C-8991-6D1D90F38735}" srcOrd="9" destOrd="0" presId="urn:microsoft.com/office/officeart/2005/8/layout/list1"/>
    <dgm:cxn modelId="{9901BE6D-1217-4097-84EA-631C7EBEC9DB}" type="presParOf" srcId="{33208746-066C-4529-8448-4631F7655BC1}" destId="{2273ACA1-F47A-4FC4-9F69-48FD9C4D97D3}" srcOrd="10" destOrd="0" presId="urn:microsoft.com/office/officeart/2005/8/layout/list1"/>
    <dgm:cxn modelId="{B6EC4698-E95B-4832-ACDA-261FF6388DAA}" type="presParOf" srcId="{33208746-066C-4529-8448-4631F7655BC1}" destId="{ED16F537-59F9-485C-9404-22E197D31CEF}" srcOrd="11" destOrd="0" presId="urn:microsoft.com/office/officeart/2005/8/layout/list1"/>
    <dgm:cxn modelId="{91EA4E93-D006-44D2-ADD3-03D93B111D76}" type="presParOf" srcId="{33208746-066C-4529-8448-4631F7655BC1}" destId="{48C23DC6-5FD8-4737-8055-287C88147CB8}" srcOrd="12" destOrd="0" presId="urn:microsoft.com/office/officeart/2005/8/layout/list1"/>
    <dgm:cxn modelId="{88F5BA6F-2F27-418C-8A56-F69C3040C109}" type="presParOf" srcId="{48C23DC6-5FD8-4737-8055-287C88147CB8}" destId="{789DCBFB-6548-4A8B-8C38-485F248A1995}" srcOrd="0" destOrd="0" presId="urn:microsoft.com/office/officeart/2005/8/layout/list1"/>
    <dgm:cxn modelId="{6527E25D-EBCB-4927-A2D0-4BC1CCB292D1}" type="presParOf" srcId="{48C23DC6-5FD8-4737-8055-287C88147CB8}" destId="{33ED8FE6-1DDF-4D4A-8E11-D5E553E70F10}" srcOrd="1" destOrd="0" presId="urn:microsoft.com/office/officeart/2005/8/layout/list1"/>
    <dgm:cxn modelId="{D292B38E-4B76-4D32-8632-2DF6093DABB0}" type="presParOf" srcId="{33208746-066C-4529-8448-4631F7655BC1}" destId="{09EC15B0-3222-45DA-83CA-617185836950}" srcOrd="13" destOrd="0" presId="urn:microsoft.com/office/officeart/2005/8/layout/list1"/>
    <dgm:cxn modelId="{C086988C-84CE-40B0-A97F-C8835A8BC33B}" type="presParOf" srcId="{33208746-066C-4529-8448-4631F7655BC1}" destId="{A44E734B-8207-4A3B-8E9E-9D13CB6D26E8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2276A47-577D-4B85-9BA0-366312BEED1C}" type="doc">
      <dgm:prSet loTypeId="urn:microsoft.com/office/officeart/2005/8/layout/bList2#2" loCatId="list" qsTypeId="urn:microsoft.com/office/officeart/2005/8/quickstyle/simple1" qsCatId="simple" csTypeId="urn:microsoft.com/office/officeart/2005/8/colors/accent1_2" csCatId="accent1" phldr="1"/>
      <dgm:spPr/>
    </dgm:pt>
    <dgm:pt modelId="{5B119A23-1047-44F1-9582-DEC47CA2637E}">
      <dgm:prSet phldrT="[Texto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es-ES" dirty="0" smtClean="0"/>
            <a:t>INCREMENTO POBLACIONAL</a:t>
          </a:r>
          <a:endParaRPr lang="es-ES" dirty="0"/>
        </a:p>
      </dgm:t>
    </dgm:pt>
    <dgm:pt modelId="{5CAC3B5B-1D62-40BA-AC40-196E1AD65D2E}" type="parTrans" cxnId="{A5FC6CCC-5FE9-47E9-AC33-B6BF2E8EB6E3}">
      <dgm:prSet/>
      <dgm:spPr/>
      <dgm:t>
        <a:bodyPr/>
        <a:lstStyle/>
        <a:p>
          <a:endParaRPr lang="es-ES"/>
        </a:p>
      </dgm:t>
    </dgm:pt>
    <dgm:pt modelId="{33C49E33-8E0F-43EB-BD98-14111DA46484}" type="sibTrans" cxnId="{A5FC6CCC-5FE9-47E9-AC33-B6BF2E8EB6E3}">
      <dgm:prSet/>
      <dgm:spPr/>
      <dgm:t>
        <a:bodyPr/>
        <a:lstStyle/>
        <a:p>
          <a:endParaRPr lang="es-ES"/>
        </a:p>
      </dgm:t>
    </dgm:pt>
    <dgm:pt modelId="{9DA24109-C92E-4BF2-BFB3-6A7CF5FC14CE}">
      <dgm:prSet phldrT="[Texto]"/>
      <dgm:spPr>
        <a:blipFill rotWithShape="0">
          <a:blip xmlns:r="http://schemas.openxmlformats.org/officeDocument/2006/relationships" r:embed="rId2"/>
          <a:tile tx="0" ty="0" sx="100000" sy="100000" flip="none" algn="tl"/>
        </a:blipFill>
      </dgm:spPr>
      <dgm:t>
        <a:bodyPr/>
        <a:lstStyle/>
        <a:p>
          <a:r>
            <a:rPr lang="es-ES" dirty="0" smtClean="0"/>
            <a:t>CONSUMISMO</a:t>
          </a:r>
          <a:endParaRPr lang="es-ES" dirty="0"/>
        </a:p>
      </dgm:t>
    </dgm:pt>
    <dgm:pt modelId="{092E9C1D-4013-41B4-93E2-B2D45EBC98A8}" type="parTrans" cxnId="{B59544B0-4FD0-4594-AB20-8CDF5D6508FC}">
      <dgm:prSet/>
      <dgm:spPr/>
      <dgm:t>
        <a:bodyPr/>
        <a:lstStyle/>
        <a:p>
          <a:endParaRPr lang="es-ES"/>
        </a:p>
      </dgm:t>
    </dgm:pt>
    <dgm:pt modelId="{9D85191C-604D-4B11-9C63-D219529E24EC}" type="sibTrans" cxnId="{B59544B0-4FD0-4594-AB20-8CDF5D6508FC}">
      <dgm:prSet/>
      <dgm:spPr/>
      <dgm:t>
        <a:bodyPr/>
        <a:lstStyle/>
        <a:p>
          <a:endParaRPr lang="es-ES"/>
        </a:p>
      </dgm:t>
    </dgm:pt>
    <dgm:pt modelId="{9B0AACFD-F332-4C13-A83F-B9E23B9869F2}">
      <dgm:prSet phldrT="[Texto]"/>
      <dgm:spPr>
        <a:blipFill rotWithShape="0">
          <a:blip xmlns:r="http://schemas.openxmlformats.org/officeDocument/2006/relationships" r:embed="rId3"/>
          <a:tile tx="0" ty="0" sx="100000" sy="100000" flip="none" algn="tl"/>
        </a:blipFill>
      </dgm:spPr>
      <dgm:t>
        <a:bodyPr/>
        <a:lstStyle/>
        <a:p>
          <a:r>
            <a:rPr lang="es-ES" dirty="0" smtClean="0"/>
            <a:t>MANEJO INEFICENTE</a:t>
          </a:r>
          <a:endParaRPr lang="es-ES" dirty="0"/>
        </a:p>
      </dgm:t>
    </dgm:pt>
    <dgm:pt modelId="{84D79FE7-2F0B-4A62-8932-7DDF88613AEA}" type="parTrans" cxnId="{7F7381DB-1E51-4C08-BA2A-01D7FAF9A54C}">
      <dgm:prSet/>
      <dgm:spPr/>
      <dgm:t>
        <a:bodyPr/>
        <a:lstStyle/>
        <a:p>
          <a:endParaRPr lang="es-ES"/>
        </a:p>
      </dgm:t>
    </dgm:pt>
    <dgm:pt modelId="{1A1A9C36-F979-47B7-8FF5-77A14D073ADD}" type="sibTrans" cxnId="{7F7381DB-1E51-4C08-BA2A-01D7FAF9A54C}">
      <dgm:prSet/>
      <dgm:spPr/>
      <dgm:t>
        <a:bodyPr/>
        <a:lstStyle/>
        <a:p>
          <a:endParaRPr lang="es-ES"/>
        </a:p>
      </dgm:t>
    </dgm:pt>
    <dgm:pt modelId="{C1AF4C2C-DC02-49C8-869A-A8F15332EB4A}" type="pres">
      <dgm:prSet presAssocID="{22276A47-577D-4B85-9BA0-366312BEED1C}" presName="diagram" presStyleCnt="0">
        <dgm:presLayoutVars>
          <dgm:dir/>
          <dgm:animLvl val="lvl"/>
          <dgm:resizeHandles val="exact"/>
        </dgm:presLayoutVars>
      </dgm:prSet>
      <dgm:spPr/>
    </dgm:pt>
    <dgm:pt modelId="{C7C32197-912A-4892-A673-91E0BB8E9E2C}" type="pres">
      <dgm:prSet presAssocID="{5B119A23-1047-44F1-9582-DEC47CA2637E}" presName="compNode" presStyleCnt="0"/>
      <dgm:spPr/>
    </dgm:pt>
    <dgm:pt modelId="{4FA2F06E-857F-4893-A7D6-692BF4959939}" type="pres">
      <dgm:prSet presAssocID="{5B119A23-1047-44F1-9582-DEC47CA2637E}" presName="childRect" presStyleLbl="bgAcc1" presStyleIdx="0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4"/>
          <a:stretch>
            <a:fillRect/>
          </a:stretch>
        </a:blipFill>
        <a:ln w="38100">
          <a:solidFill>
            <a:srgbClr val="002060"/>
          </a:solidFill>
        </a:ln>
      </dgm:spPr>
      <dgm:t>
        <a:bodyPr/>
        <a:lstStyle/>
        <a:p>
          <a:endParaRPr lang="es-ES"/>
        </a:p>
      </dgm:t>
    </dgm:pt>
    <dgm:pt modelId="{F780BB44-D991-4027-97BB-EA9E2C075972}" type="pres">
      <dgm:prSet presAssocID="{5B119A23-1047-44F1-9582-DEC47CA2637E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A0F1F9C-49CF-43E6-99DC-264662F68266}" type="pres">
      <dgm:prSet presAssocID="{5B119A23-1047-44F1-9582-DEC47CA2637E}" presName="parentRect" presStyleLbl="alignNode1" presStyleIdx="0" presStyleCnt="3"/>
      <dgm:spPr/>
      <dgm:t>
        <a:bodyPr/>
        <a:lstStyle/>
        <a:p>
          <a:endParaRPr lang="es-ES"/>
        </a:p>
      </dgm:t>
    </dgm:pt>
    <dgm:pt modelId="{CCB5E375-BF4E-4213-895A-B43DA0A8F57E}" type="pres">
      <dgm:prSet presAssocID="{5B119A23-1047-44F1-9582-DEC47CA2637E}" presName="adorn" presStyleLbl="fgAccFollowNode1" presStyleIdx="0" presStyleCnt="3"/>
      <dgm:spPr/>
    </dgm:pt>
    <dgm:pt modelId="{36F89699-B7A5-4576-AF90-9C1401EC9651}" type="pres">
      <dgm:prSet presAssocID="{33C49E33-8E0F-43EB-BD98-14111DA46484}" presName="sibTrans" presStyleLbl="sibTrans2D1" presStyleIdx="0" presStyleCnt="0"/>
      <dgm:spPr/>
      <dgm:t>
        <a:bodyPr/>
        <a:lstStyle/>
        <a:p>
          <a:endParaRPr lang="es-ES"/>
        </a:p>
      </dgm:t>
    </dgm:pt>
    <dgm:pt modelId="{8EA0450A-8073-47D4-A5D8-B246900AA4A9}" type="pres">
      <dgm:prSet presAssocID="{9DA24109-C92E-4BF2-BFB3-6A7CF5FC14CE}" presName="compNode" presStyleCnt="0"/>
      <dgm:spPr/>
    </dgm:pt>
    <dgm:pt modelId="{10AD7157-E7C0-4B6E-8F74-012104979C42}" type="pres">
      <dgm:prSet presAssocID="{9DA24109-C92E-4BF2-BFB3-6A7CF5FC14CE}" presName="childRect" presStyleLbl="bgAcc1" presStyleIdx="1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5"/>
          <a:stretch>
            <a:fillRect/>
          </a:stretch>
        </a:blipFill>
        <a:ln w="38100">
          <a:solidFill>
            <a:srgbClr val="00B050"/>
          </a:solidFill>
        </a:ln>
      </dgm:spPr>
      <dgm:t>
        <a:bodyPr/>
        <a:lstStyle/>
        <a:p>
          <a:endParaRPr lang="es-ES"/>
        </a:p>
      </dgm:t>
    </dgm:pt>
    <dgm:pt modelId="{33A44AA7-E8FE-4FE8-B5B2-5C0978C1B5F4}" type="pres">
      <dgm:prSet presAssocID="{9DA24109-C92E-4BF2-BFB3-6A7CF5FC14CE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93B763A-168F-44DF-BC27-9BB36AF714B1}" type="pres">
      <dgm:prSet presAssocID="{9DA24109-C92E-4BF2-BFB3-6A7CF5FC14CE}" presName="parentRect" presStyleLbl="alignNode1" presStyleIdx="1" presStyleCnt="3"/>
      <dgm:spPr/>
      <dgm:t>
        <a:bodyPr/>
        <a:lstStyle/>
        <a:p>
          <a:endParaRPr lang="es-ES"/>
        </a:p>
      </dgm:t>
    </dgm:pt>
    <dgm:pt modelId="{333EBE34-3F5F-4620-BB8C-3618DC38951E}" type="pres">
      <dgm:prSet presAssocID="{9DA24109-C92E-4BF2-BFB3-6A7CF5FC14CE}" presName="adorn" presStyleLbl="fgAccFollowNode1" presStyleIdx="1" presStyleCnt="3"/>
      <dgm:spPr/>
    </dgm:pt>
    <dgm:pt modelId="{23A9D54D-729B-4B51-BB69-A0C0DB15A658}" type="pres">
      <dgm:prSet presAssocID="{9D85191C-604D-4B11-9C63-D219529E24EC}" presName="sibTrans" presStyleLbl="sibTrans2D1" presStyleIdx="0" presStyleCnt="0"/>
      <dgm:spPr/>
      <dgm:t>
        <a:bodyPr/>
        <a:lstStyle/>
        <a:p>
          <a:endParaRPr lang="es-ES"/>
        </a:p>
      </dgm:t>
    </dgm:pt>
    <dgm:pt modelId="{2D172D70-C4DD-4093-9401-91C2FA6B3BDF}" type="pres">
      <dgm:prSet presAssocID="{9B0AACFD-F332-4C13-A83F-B9E23B9869F2}" presName="compNode" presStyleCnt="0"/>
      <dgm:spPr/>
    </dgm:pt>
    <dgm:pt modelId="{EC3F0033-85D9-4DAD-B564-694946E412EF}" type="pres">
      <dgm:prSet presAssocID="{9B0AACFD-F332-4C13-A83F-B9E23B9869F2}" presName="childRect" presStyleLbl="bgAcc1" presStyleIdx="2" presStyleCnt="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6"/>
          <a:stretch>
            <a:fillRect/>
          </a:stretch>
        </a:blipFill>
        <a:ln w="38100">
          <a:solidFill>
            <a:schemeClr val="accent4">
              <a:lumMod val="50000"/>
            </a:schemeClr>
          </a:solidFill>
        </a:ln>
      </dgm:spPr>
      <dgm:t>
        <a:bodyPr/>
        <a:lstStyle/>
        <a:p>
          <a:endParaRPr lang="es-ES"/>
        </a:p>
      </dgm:t>
    </dgm:pt>
    <dgm:pt modelId="{0562A20F-F237-41D9-A960-B027A620B899}" type="pres">
      <dgm:prSet presAssocID="{9B0AACFD-F332-4C13-A83F-B9E23B9869F2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2CFB572-1520-430A-9A5D-07C7D8BC5820}" type="pres">
      <dgm:prSet presAssocID="{9B0AACFD-F332-4C13-A83F-B9E23B9869F2}" presName="parentRect" presStyleLbl="alignNode1" presStyleIdx="2" presStyleCnt="3"/>
      <dgm:spPr/>
      <dgm:t>
        <a:bodyPr/>
        <a:lstStyle/>
        <a:p>
          <a:endParaRPr lang="es-ES"/>
        </a:p>
      </dgm:t>
    </dgm:pt>
    <dgm:pt modelId="{7C94B0A9-4B2E-49C9-A660-09EBC7530D39}" type="pres">
      <dgm:prSet presAssocID="{9B0AACFD-F332-4C13-A83F-B9E23B9869F2}" presName="adorn" presStyleLbl="fgAccFollowNode1" presStyleIdx="2" presStyleCnt="3"/>
      <dgm:spPr/>
    </dgm:pt>
  </dgm:ptLst>
  <dgm:cxnLst>
    <dgm:cxn modelId="{5C4A7120-B76D-4D79-82FB-7771D12EB13A}" type="presOf" srcId="{9DA24109-C92E-4BF2-BFB3-6A7CF5FC14CE}" destId="{193B763A-168F-44DF-BC27-9BB36AF714B1}" srcOrd="1" destOrd="0" presId="urn:microsoft.com/office/officeart/2005/8/layout/bList2#2"/>
    <dgm:cxn modelId="{0C42DA44-48AB-4C77-B2FD-DC8E7CEF48CD}" type="presOf" srcId="{5B119A23-1047-44F1-9582-DEC47CA2637E}" destId="{FA0F1F9C-49CF-43E6-99DC-264662F68266}" srcOrd="1" destOrd="0" presId="urn:microsoft.com/office/officeart/2005/8/layout/bList2#2"/>
    <dgm:cxn modelId="{A5FC6CCC-5FE9-47E9-AC33-B6BF2E8EB6E3}" srcId="{22276A47-577D-4B85-9BA0-366312BEED1C}" destId="{5B119A23-1047-44F1-9582-DEC47CA2637E}" srcOrd="0" destOrd="0" parTransId="{5CAC3B5B-1D62-40BA-AC40-196E1AD65D2E}" sibTransId="{33C49E33-8E0F-43EB-BD98-14111DA46484}"/>
    <dgm:cxn modelId="{7F7381DB-1E51-4C08-BA2A-01D7FAF9A54C}" srcId="{22276A47-577D-4B85-9BA0-366312BEED1C}" destId="{9B0AACFD-F332-4C13-A83F-B9E23B9869F2}" srcOrd="2" destOrd="0" parTransId="{84D79FE7-2F0B-4A62-8932-7DDF88613AEA}" sibTransId="{1A1A9C36-F979-47B7-8FF5-77A14D073ADD}"/>
    <dgm:cxn modelId="{8099C729-2694-4C21-B6AC-A45D2EBEDB53}" type="presOf" srcId="{9B0AACFD-F332-4C13-A83F-B9E23B9869F2}" destId="{0562A20F-F237-41D9-A960-B027A620B899}" srcOrd="0" destOrd="0" presId="urn:microsoft.com/office/officeart/2005/8/layout/bList2#2"/>
    <dgm:cxn modelId="{09BCDC03-F2C8-4164-9ECD-6E32FB028B40}" type="presOf" srcId="{22276A47-577D-4B85-9BA0-366312BEED1C}" destId="{C1AF4C2C-DC02-49C8-869A-A8F15332EB4A}" srcOrd="0" destOrd="0" presId="urn:microsoft.com/office/officeart/2005/8/layout/bList2#2"/>
    <dgm:cxn modelId="{6980FBF8-77C3-422F-8679-EDA22CA06CF6}" type="presOf" srcId="{5B119A23-1047-44F1-9582-DEC47CA2637E}" destId="{F780BB44-D991-4027-97BB-EA9E2C075972}" srcOrd="0" destOrd="0" presId="urn:microsoft.com/office/officeart/2005/8/layout/bList2#2"/>
    <dgm:cxn modelId="{E10ABC9F-3E09-4412-BBED-3C85902DDBE9}" type="presOf" srcId="{33C49E33-8E0F-43EB-BD98-14111DA46484}" destId="{36F89699-B7A5-4576-AF90-9C1401EC9651}" srcOrd="0" destOrd="0" presId="urn:microsoft.com/office/officeart/2005/8/layout/bList2#2"/>
    <dgm:cxn modelId="{0DE066BB-6B8D-40AC-ABBA-09553384BDCA}" type="presOf" srcId="{9B0AACFD-F332-4C13-A83F-B9E23B9869F2}" destId="{82CFB572-1520-430A-9A5D-07C7D8BC5820}" srcOrd="1" destOrd="0" presId="urn:microsoft.com/office/officeart/2005/8/layout/bList2#2"/>
    <dgm:cxn modelId="{8E4803B4-2588-42CE-8E0C-2EF27D71F568}" type="presOf" srcId="{9DA24109-C92E-4BF2-BFB3-6A7CF5FC14CE}" destId="{33A44AA7-E8FE-4FE8-B5B2-5C0978C1B5F4}" srcOrd="0" destOrd="0" presId="urn:microsoft.com/office/officeart/2005/8/layout/bList2#2"/>
    <dgm:cxn modelId="{4EA3CC3E-DA90-4AD9-8BAD-F393A4BDED02}" type="presOf" srcId="{9D85191C-604D-4B11-9C63-D219529E24EC}" destId="{23A9D54D-729B-4B51-BB69-A0C0DB15A658}" srcOrd="0" destOrd="0" presId="urn:microsoft.com/office/officeart/2005/8/layout/bList2#2"/>
    <dgm:cxn modelId="{B59544B0-4FD0-4594-AB20-8CDF5D6508FC}" srcId="{22276A47-577D-4B85-9BA0-366312BEED1C}" destId="{9DA24109-C92E-4BF2-BFB3-6A7CF5FC14CE}" srcOrd="1" destOrd="0" parTransId="{092E9C1D-4013-41B4-93E2-B2D45EBC98A8}" sibTransId="{9D85191C-604D-4B11-9C63-D219529E24EC}"/>
    <dgm:cxn modelId="{E54289D3-6E51-4A6F-9478-8AE8A0990CFD}" type="presParOf" srcId="{C1AF4C2C-DC02-49C8-869A-A8F15332EB4A}" destId="{C7C32197-912A-4892-A673-91E0BB8E9E2C}" srcOrd="0" destOrd="0" presId="urn:microsoft.com/office/officeart/2005/8/layout/bList2#2"/>
    <dgm:cxn modelId="{FD2A1F22-CBE9-458C-A1D5-FB0FDFE50C16}" type="presParOf" srcId="{C7C32197-912A-4892-A673-91E0BB8E9E2C}" destId="{4FA2F06E-857F-4893-A7D6-692BF4959939}" srcOrd="0" destOrd="0" presId="urn:microsoft.com/office/officeart/2005/8/layout/bList2#2"/>
    <dgm:cxn modelId="{D434FEAD-1294-44A3-AF13-1AC54F0976E9}" type="presParOf" srcId="{C7C32197-912A-4892-A673-91E0BB8E9E2C}" destId="{F780BB44-D991-4027-97BB-EA9E2C075972}" srcOrd="1" destOrd="0" presId="urn:microsoft.com/office/officeart/2005/8/layout/bList2#2"/>
    <dgm:cxn modelId="{AB76545B-6405-4AD7-9D5E-B0EF8A50E76D}" type="presParOf" srcId="{C7C32197-912A-4892-A673-91E0BB8E9E2C}" destId="{FA0F1F9C-49CF-43E6-99DC-264662F68266}" srcOrd="2" destOrd="0" presId="urn:microsoft.com/office/officeart/2005/8/layout/bList2#2"/>
    <dgm:cxn modelId="{5A2018DA-F684-4DD4-AD5A-7565C5A77664}" type="presParOf" srcId="{C7C32197-912A-4892-A673-91E0BB8E9E2C}" destId="{CCB5E375-BF4E-4213-895A-B43DA0A8F57E}" srcOrd="3" destOrd="0" presId="urn:microsoft.com/office/officeart/2005/8/layout/bList2#2"/>
    <dgm:cxn modelId="{9401827E-EBEC-4A56-8866-32D42DD413D1}" type="presParOf" srcId="{C1AF4C2C-DC02-49C8-869A-A8F15332EB4A}" destId="{36F89699-B7A5-4576-AF90-9C1401EC9651}" srcOrd="1" destOrd="0" presId="urn:microsoft.com/office/officeart/2005/8/layout/bList2#2"/>
    <dgm:cxn modelId="{EB101604-6C84-4648-9AD8-8FA604B21C28}" type="presParOf" srcId="{C1AF4C2C-DC02-49C8-869A-A8F15332EB4A}" destId="{8EA0450A-8073-47D4-A5D8-B246900AA4A9}" srcOrd="2" destOrd="0" presId="urn:microsoft.com/office/officeart/2005/8/layout/bList2#2"/>
    <dgm:cxn modelId="{808A0AA4-C67B-4FA1-ADB3-77494B907E6C}" type="presParOf" srcId="{8EA0450A-8073-47D4-A5D8-B246900AA4A9}" destId="{10AD7157-E7C0-4B6E-8F74-012104979C42}" srcOrd="0" destOrd="0" presId="urn:microsoft.com/office/officeart/2005/8/layout/bList2#2"/>
    <dgm:cxn modelId="{AE1ECC93-88DC-4E99-AF81-CB2B09346589}" type="presParOf" srcId="{8EA0450A-8073-47D4-A5D8-B246900AA4A9}" destId="{33A44AA7-E8FE-4FE8-B5B2-5C0978C1B5F4}" srcOrd="1" destOrd="0" presId="urn:microsoft.com/office/officeart/2005/8/layout/bList2#2"/>
    <dgm:cxn modelId="{88432713-8E7D-43F3-BBE2-BADDDACD8554}" type="presParOf" srcId="{8EA0450A-8073-47D4-A5D8-B246900AA4A9}" destId="{193B763A-168F-44DF-BC27-9BB36AF714B1}" srcOrd="2" destOrd="0" presId="urn:microsoft.com/office/officeart/2005/8/layout/bList2#2"/>
    <dgm:cxn modelId="{7DB726A8-B4CA-40FE-9829-6F29B820DA83}" type="presParOf" srcId="{8EA0450A-8073-47D4-A5D8-B246900AA4A9}" destId="{333EBE34-3F5F-4620-BB8C-3618DC38951E}" srcOrd="3" destOrd="0" presId="urn:microsoft.com/office/officeart/2005/8/layout/bList2#2"/>
    <dgm:cxn modelId="{B86B2E8B-F344-4A81-8849-81397B7A14BB}" type="presParOf" srcId="{C1AF4C2C-DC02-49C8-869A-A8F15332EB4A}" destId="{23A9D54D-729B-4B51-BB69-A0C0DB15A658}" srcOrd="3" destOrd="0" presId="urn:microsoft.com/office/officeart/2005/8/layout/bList2#2"/>
    <dgm:cxn modelId="{5EC80603-BBA1-4CEB-B99F-E7E80171929F}" type="presParOf" srcId="{C1AF4C2C-DC02-49C8-869A-A8F15332EB4A}" destId="{2D172D70-C4DD-4093-9401-91C2FA6B3BDF}" srcOrd="4" destOrd="0" presId="urn:microsoft.com/office/officeart/2005/8/layout/bList2#2"/>
    <dgm:cxn modelId="{7DC21929-4838-48DC-956F-98E7CB24706D}" type="presParOf" srcId="{2D172D70-C4DD-4093-9401-91C2FA6B3BDF}" destId="{EC3F0033-85D9-4DAD-B564-694946E412EF}" srcOrd="0" destOrd="0" presId="urn:microsoft.com/office/officeart/2005/8/layout/bList2#2"/>
    <dgm:cxn modelId="{83D47659-4B3B-4035-B4B8-0D8920339D03}" type="presParOf" srcId="{2D172D70-C4DD-4093-9401-91C2FA6B3BDF}" destId="{0562A20F-F237-41D9-A960-B027A620B899}" srcOrd="1" destOrd="0" presId="urn:microsoft.com/office/officeart/2005/8/layout/bList2#2"/>
    <dgm:cxn modelId="{10C421D2-68B2-4AE0-BBDF-1018FD114EB1}" type="presParOf" srcId="{2D172D70-C4DD-4093-9401-91C2FA6B3BDF}" destId="{82CFB572-1520-430A-9A5D-07C7D8BC5820}" srcOrd="2" destOrd="0" presId="urn:microsoft.com/office/officeart/2005/8/layout/bList2#2"/>
    <dgm:cxn modelId="{3BDDC0CD-F42B-42DF-8CA4-6FA785DAF650}" type="presParOf" srcId="{2D172D70-C4DD-4093-9401-91C2FA6B3BDF}" destId="{7C94B0A9-4B2E-49C9-A660-09EBC7530D39}" srcOrd="3" destOrd="0" presId="urn:microsoft.com/office/officeart/2005/8/layout/bList2#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B841FBF-65BC-439C-8E71-29AB38FDC0D5}" type="doc">
      <dgm:prSet loTypeId="urn:microsoft.com/office/officeart/2005/8/layout/vList3" loCatId="list" qsTypeId="urn:microsoft.com/office/officeart/2005/8/quickstyle/simple5" qsCatId="simple" csTypeId="urn:microsoft.com/office/officeart/2005/8/colors/accent1_4" csCatId="accent1" phldr="1"/>
      <dgm:spPr/>
      <dgm:t>
        <a:bodyPr/>
        <a:lstStyle/>
        <a:p>
          <a:endParaRPr lang="es-PE"/>
        </a:p>
      </dgm:t>
    </dgm:pt>
    <dgm:pt modelId="{5E7AC7F6-D3DE-4714-B219-6743FF5A9703}">
      <dgm:prSet custT="1"/>
      <dgm:spPr/>
      <dgm:t>
        <a:bodyPr/>
        <a:lstStyle/>
        <a:p>
          <a:pPr algn="l" rtl="0"/>
          <a:r>
            <a:rPr lang="es-MX" sz="1400" b="1" dirty="0" smtClean="0">
              <a:solidFill>
                <a:schemeClr val="tx1"/>
              </a:solidFill>
              <a:latin typeface="+mj-lt"/>
            </a:rPr>
            <a:t>1.-Asociación de Recicladores INVER METAL</a:t>
          </a:r>
          <a:endParaRPr lang="es-PE" sz="1400" b="1" dirty="0">
            <a:solidFill>
              <a:schemeClr val="tx1"/>
            </a:solidFill>
            <a:latin typeface="+mj-lt"/>
          </a:endParaRPr>
        </a:p>
      </dgm:t>
    </dgm:pt>
    <dgm:pt modelId="{224CFFC8-3F7E-44E6-B52C-8DEFF868AEED}" type="parTrans" cxnId="{A6EEEA70-1DB6-4C28-A4BB-4D38676DA942}">
      <dgm:prSet/>
      <dgm:spPr/>
      <dgm:t>
        <a:bodyPr/>
        <a:lstStyle/>
        <a:p>
          <a:endParaRPr lang="es-PE"/>
        </a:p>
      </dgm:t>
    </dgm:pt>
    <dgm:pt modelId="{4DAF33D2-F1E7-4938-959F-DA9328DE9FA5}" type="sibTrans" cxnId="{A6EEEA70-1DB6-4C28-A4BB-4D38676DA942}">
      <dgm:prSet/>
      <dgm:spPr/>
      <dgm:t>
        <a:bodyPr/>
        <a:lstStyle/>
        <a:p>
          <a:endParaRPr lang="es-PE"/>
        </a:p>
      </dgm:t>
    </dgm:pt>
    <dgm:pt modelId="{1C9F1FD2-09D3-4587-B20C-22F852505A95}">
      <dgm:prSet custT="1"/>
      <dgm:spPr/>
      <dgm:t>
        <a:bodyPr/>
        <a:lstStyle/>
        <a:p>
          <a:pPr algn="l" rtl="0"/>
          <a:r>
            <a:rPr lang="es-MX" sz="1400" b="1" dirty="0" smtClean="0">
              <a:solidFill>
                <a:schemeClr val="tx1"/>
              </a:solidFill>
              <a:latin typeface="+mj-lt"/>
            </a:rPr>
            <a:t>2.-Asociación de Recicladores MULTISERVICIOS FLORES</a:t>
          </a:r>
          <a:endParaRPr lang="es-PE" sz="1400" b="1" dirty="0">
            <a:solidFill>
              <a:schemeClr val="tx1"/>
            </a:solidFill>
            <a:latin typeface="+mj-lt"/>
          </a:endParaRPr>
        </a:p>
      </dgm:t>
    </dgm:pt>
    <dgm:pt modelId="{ACF5CD47-6959-4DA2-8EE1-DB2CEF9AFBDF}" type="parTrans" cxnId="{F203DD0C-0867-4AE7-9B9C-8BFEA173B594}">
      <dgm:prSet/>
      <dgm:spPr/>
      <dgm:t>
        <a:bodyPr/>
        <a:lstStyle/>
        <a:p>
          <a:endParaRPr lang="es-PE"/>
        </a:p>
      </dgm:t>
    </dgm:pt>
    <dgm:pt modelId="{D5C650E1-2FBE-4F38-834C-0986BEDF5703}" type="sibTrans" cxnId="{F203DD0C-0867-4AE7-9B9C-8BFEA173B594}">
      <dgm:prSet/>
      <dgm:spPr/>
      <dgm:t>
        <a:bodyPr/>
        <a:lstStyle/>
        <a:p>
          <a:endParaRPr lang="es-PE"/>
        </a:p>
      </dgm:t>
    </dgm:pt>
    <dgm:pt modelId="{DA876FEC-22E8-4C87-A90C-49695F8B7B84}">
      <dgm:prSet custT="1"/>
      <dgm:spPr/>
      <dgm:t>
        <a:bodyPr/>
        <a:lstStyle/>
        <a:p>
          <a:pPr algn="l" rtl="0"/>
          <a:r>
            <a:rPr lang="es-MX" sz="1400" b="1" dirty="0" smtClean="0">
              <a:solidFill>
                <a:schemeClr val="tx1"/>
              </a:solidFill>
              <a:latin typeface="+mj-lt"/>
            </a:rPr>
            <a:t>3.-Asociación de Recicladores RESICLAS DEL SUR</a:t>
          </a:r>
          <a:endParaRPr lang="es-PE" sz="1400" b="1" dirty="0">
            <a:solidFill>
              <a:schemeClr val="tx1"/>
            </a:solidFill>
            <a:latin typeface="+mj-lt"/>
          </a:endParaRPr>
        </a:p>
      </dgm:t>
    </dgm:pt>
    <dgm:pt modelId="{744C1EE9-94BB-4180-B2DE-180DCD1E82F2}" type="parTrans" cxnId="{9C156CA9-3368-4D48-BFE0-FAFA47019A76}">
      <dgm:prSet/>
      <dgm:spPr/>
      <dgm:t>
        <a:bodyPr/>
        <a:lstStyle/>
        <a:p>
          <a:endParaRPr lang="es-PE"/>
        </a:p>
      </dgm:t>
    </dgm:pt>
    <dgm:pt modelId="{BB254A9E-7E71-403B-AE65-118C88BA34F0}" type="sibTrans" cxnId="{9C156CA9-3368-4D48-BFE0-FAFA47019A76}">
      <dgm:prSet/>
      <dgm:spPr/>
      <dgm:t>
        <a:bodyPr/>
        <a:lstStyle/>
        <a:p>
          <a:endParaRPr lang="es-PE"/>
        </a:p>
      </dgm:t>
    </dgm:pt>
    <dgm:pt modelId="{68DD83DB-9CE8-409F-86F5-67A876DDA5DD}">
      <dgm:prSet custT="1"/>
      <dgm:spPr/>
      <dgm:t>
        <a:bodyPr/>
        <a:lstStyle/>
        <a:p>
          <a:pPr algn="l" rtl="0"/>
          <a:r>
            <a:rPr lang="es-MX" sz="1400" b="1" dirty="0" smtClean="0">
              <a:solidFill>
                <a:schemeClr val="tx1"/>
              </a:solidFill>
              <a:latin typeface="+mj-lt"/>
            </a:rPr>
            <a:t>4.-Asociación de Recicladores EL NUEVO AMANECER</a:t>
          </a:r>
          <a:endParaRPr lang="es-PE" sz="1400" b="1" dirty="0">
            <a:solidFill>
              <a:schemeClr val="tx1"/>
            </a:solidFill>
            <a:latin typeface="+mj-lt"/>
          </a:endParaRPr>
        </a:p>
      </dgm:t>
    </dgm:pt>
    <dgm:pt modelId="{13D5A9D0-8B83-48BE-8B81-0B8C774E47CE}" type="parTrans" cxnId="{192545F3-B9C4-4D9D-9568-9515404ADEA3}">
      <dgm:prSet/>
      <dgm:spPr/>
      <dgm:t>
        <a:bodyPr/>
        <a:lstStyle/>
        <a:p>
          <a:endParaRPr lang="es-PE"/>
        </a:p>
      </dgm:t>
    </dgm:pt>
    <dgm:pt modelId="{898BF5A2-59FC-4D04-BEC5-C10A86AAA4B9}" type="sibTrans" cxnId="{192545F3-B9C4-4D9D-9568-9515404ADEA3}">
      <dgm:prSet/>
      <dgm:spPr/>
      <dgm:t>
        <a:bodyPr/>
        <a:lstStyle/>
        <a:p>
          <a:endParaRPr lang="es-PE"/>
        </a:p>
      </dgm:t>
    </dgm:pt>
    <dgm:pt modelId="{60C7C3FA-FB92-4EEE-B4A0-1D0127FF70C3}">
      <dgm:prSet custT="1"/>
      <dgm:spPr/>
      <dgm:t>
        <a:bodyPr/>
        <a:lstStyle/>
        <a:p>
          <a:pPr algn="l" rtl="0"/>
          <a:r>
            <a:rPr lang="es-MX" sz="1400" b="1" dirty="0" smtClean="0">
              <a:solidFill>
                <a:schemeClr val="tx1"/>
              </a:solidFill>
              <a:latin typeface="+mj-lt"/>
            </a:rPr>
            <a:t>5.-Asociación de Recicladores CANCHARANI PUNO</a:t>
          </a:r>
          <a:endParaRPr lang="es-PE" sz="1400" b="1" dirty="0">
            <a:solidFill>
              <a:schemeClr val="tx1"/>
            </a:solidFill>
            <a:latin typeface="+mj-lt"/>
          </a:endParaRPr>
        </a:p>
      </dgm:t>
    </dgm:pt>
    <dgm:pt modelId="{A0866D9E-BB0E-4F5B-B443-A3F99129FBAE}" type="parTrans" cxnId="{16D1E307-1D27-4655-A477-58E11DCCB556}">
      <dgm:prSet/>
      <dgm:spPr/>
      <dgm:t>
        <a:bodyPr/>
        <a:lstStyle/>
        <a:p>
          <a:endParaRPr lang="es-PE"/>
        </a:p>
      </dgm:t>
    </dgm:pt>
    <dgm:pt modelId="{FB8492B2-976B-44B6-8043-B75846D9FAB1}" type="sibTrans" cxnId="{16D1E307-1D27-4655-A477-58E11DCCB556}">
      <dgm:prSet/>
      <dgm:spPr/>
      <dgm:t>
        <a:bodyPr/>
        <a:lstStyle/>
        <a:p>
          <a:endParaRPr lang="es-PE"/>
        </a:p>
      </dgm:t>
    </dgm:pt>
    <dgm:pt modelId="{FD3D735F-E9D4-46A1-8027-AAE6BB8C4C84}" type="pres">
      <dgm:prSet presAssocID="{3B841FBF-65BC-439C-8E71-29AB38FDC0D5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PE"/>
        </a:p>
      </dgm:t>
    </dgm:pt>
    <dgm:pt modelId="{B55C271B-E2ED-4D8B-8376-A2A2AB88A9B3}" type="pres">
      <dgm:prSet presAssocID="{5E7AC7F6-D3DE-4714-B219-6743FF5A9703}" presName="composite" presStyleCnt="0"/>
      <dgm:spPr/>
    </dgm:pt>
    <dgm:pt modelId="{6B2E0121-2EE2-42C9-9ADA-73F60FAC1A91}" type="pres">
      <dgm:prSet presAssocID="{5E7AC7F6-D3DE-4714-B219-6743FF5A9703}" presName="imgShp" presStyleLbl="fgImgPlace1" presStyleIdx="0" presStyleCnt="5"/>
      <dgm:spPr/>
    </dgm:pt>
    <dgm:pt modelId="{75E11791-3291-47AC-AFF2-0F65CAEACFF0}" type="pres">
      <dgm:prSet presAssocID="{5E7AC7F6-D3DE-4714-B219-6743FF5A9703}" presName="txShp" presStyleLbl="node1" presStyleIdx="0" presStyleCnt="5" custLinFactNeighborX="-20" custLinFactNeighborY="-3268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9A5B808E-9463-46CC-A38C-B7F25893D85F}" type="pres">
      <dgm:prSet presAssocID="{4DAF33D2-F1E7-4938-959F-DA9328DE9FA5}" presName="spacing" presStyleCnt="0"/>
      <dgm:spPr/>
    </dgm:pt>
    <dgm:pt modelId="{60072DB6-7568-44B5-9AFF-D51898C04BDB}" type="pres">
      <dgm:prSet presAssocID="{1C9F1FD2-09D3-4587-B20C-22F852505A95}" presName="composite" presStyleCnt="0"/>
      <dgm:spPr/>
    </dgm:pt>
    <dgm:pt modelId="{0D9E41E1-6C6D-4057-BF1D-BE76C88198D3}" type="pres">
      <dgm:prSet presAssocID="{1C9F1FD2-09D3-4587-B20C-22F852505A95}" presName="imgShp" presStyleLbl="fgImgPlace1" presStyleIdx="1" presStyleCnt="5"/>
      <dgm:spPr/>
    </dgm:pt>
    <dgm:pt modelId="{5EF7BB9A-55F6-4B1B-94B5-A7CA26E9E952}" type="pres">
      <dgm:prSet presAssocID="{1C9F1FD2-09D3-4587-B20C-22F852505A95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FEFC7026-2594-4FB7-9EF0-A648AAB8644E}" type="pres">
      <dgm:prSet presAssocID="{D5C650E1-2FBE-4F38-834C-0986BEDF5703}" presName="spacing" presStyleCnt="0"/>
      <dgm:spPr/>
    </dgm:pt>
    <dgm:pt modelId="{686F218A-7315-483A-8E36-C65D18C4CBE3}" type="pres">
      <dgm:prSet presAssocID="{DA876FEC-22E8-4C87-A90C-49695F8B7B84}" presName="composite" presStyleCnt="0"/>
      <dgm:spPr/>
    </dgm:pt>
    <dgm:pt modelId="{8C068327-4A9A-4D43-B9CD-608B84FB95A9}" type="pres">
      <dgm:prSet presAssocID="{DA876FEC-22E8-4C87-A90C-49695F8B7B84}" presName="imgShp" presStyleLbl="fgImgPlace1" presStyleIdx="2" presStyleCnt="5"/>
      <dgm:spPr/>
    </dgm:pt>
    <dgm:pt modelId="{4EBB2664-F6D7-4C4A-8139-5FE83B3E529E}" type="pres">
      <dgm:prSet presAssocID="{DA876FEC-22E8-4C87-A90C-49695F8B7B84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DA0A418C-C38E-402D-84BD-FC7A452439DD}" type="pres">
      <dgm:prSet presAssocID="{BB254A9E-7E71-403B-AE65-118C88BA34F0}" presName="spacing" presStyleCnt="0"/>
      <dgm:spPr/>
    </dgm:pt>
    <dgm:pt modelId="{5DA4D2C8-6B3F-4780-91BB-19F03FA11692}" type="pres">
      <dgm:prSet presAssocID="{68DD83DB-9CE8-409F-86F5-67A876DDA5DD}" presName="composite" presStyleCnt="0"/>
      <dgm:spPr/>
    </dgm:pt>
    <dgm:pt modelId="{274D73CB-A381-4740-9810-3F3185AACBAF}" type="pres">
      <dgm:prSet presAssocID="{68DD83DB-9CE8-409F-86F5-67A876DDA5DD}" presName="imgShp" presStyleLbl="fgImgPlace1" presStyleIdx="3" presStyleCnt="5"/>
      <dgm:spPr/>
    </dgm:pt>
    <dgm:pt modelId="{D37685A7-7378-4A40-8C7C-3854A89E9B98}" type="pres">
      <dgm:prSet presAssocID="{68DD83DB-9CE8-409F-86F5-67A876DDA5DD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6F522243-F87B-48A6-9AC9-D88A8962EFA2}" type="pres">
      <dgm:prSet presAssocID="{898BF5A2-59FC-4D04-BEC5-C10A86AAA4B9}" presName="spacing" presStyleCnt="0"/>
      <dgm:spPr/>
    </dgm:pt>
    <dgm:pt modelId="{07D0FB54-A0A3-4020-8399-BBC51BE33AC2}" type="pres">
      <dgm:prSet presAssocID="{60C7C3FA-FB92-4EEE-B4A0-1D0127FF70C3}" presName="composite" presStyleCnt="0"/>
      <dgm:spPr/>
    </dgm:pt>
    <dgm:pt modelId="{796FE35A-1A16-446A-BEC9-A3BE31056E9A}" type="pres">
      <dgm:prSet presAssocID="{60C7C3FA-FB92-4EEE-B4A0-1D0127FF70C3}" presName="imgShp" presStyleLbl="fgImgPlace1" presStyleIdx="4" presStyleCnt="5"/>
      <dgm:spPr/>
    </dgm:pt>
    <dgm:pt modelId="{BE5444A2-C035-49B1-8DBF-5EF614B99EF0}" type="pres">
      <dgm:prSet presAssocID="{60C7C3FA-FB92-4EEE-B4A0-1D0127FF70C3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</dgm:ptLst>
  <dgm:cxnLst>
    <dgm:cxn modelId="{CEBD05AD-6E30-4733-B1E1-303939B19A23}" type="presOf" srcId="{60C7C3FA-FB92-4EEE-B4A0-1D0127FF70C3}" destId="{BE5444A2-C035-49B1-8DBF-5EF614B99EF0}" srcOrd="0" destOrd="0" presId="urn:microsoft.com/office/officeart/2005/8/layout/vList3"/>
    <dgm:cxn modelId="{68D54AD9-D888-4B01-A1E1-AC31A39258D6}" type="presOf" srcId="{1C9F1FD2-09D3-4587-B20C-22F852505A95}" destId="{5EF7BB9A-55F6-4B1B-94B5-A7CA26E9E952}" srcOrd="0" destOrd="0" presId="urn:microsoft.com/office/officeart/2005/8/layout/vList3"/>
    <dgm:cxn modelId="{192545F3-B9C4-4D9D-9568-9515404ADEA3}" srcId="{3B841FBF-65BC-439C-8E71-29AB38FDC0D5}" destId="{68DD83DB-9CE8-409F-86F5-67A876DDA5DD}" srcOrd="3" destOrd="0" parTransId="{13D5A9D0-8B83-48BE-8B81-0B8C774E47CE}" sibTransId="{898BF5A2-59FC-4D04-BEC5-C10A86AAA4B9}"/>
    <dgm:cxn modelId="{F203DD0C-0867-4AE7-9B9C-8BFEA173B594}" srcId="{3B841FBF-65BC-439C-8E71-29AB38FDC0D5}" destId="{1C9F1FD2-09D3-4587-B20C-22F852505A95}" srcOrd="1" destOrd="0" parTransId="{ACF5CD47-6959-4DA2-8EE1-DB2CEF9AFBDF}" sibTransId="{D5C650E1-2FBE-4F38-834C-0986BEDF5703}"/>
    <dgm:cxn modelId="{878D7B2A-3AC3-4FE9-98C2-3D5604BA77AA}" type="presOf" srcId="{5E7AC7F6-D3DE-4714-B219-6743FF5A9703}" destId="{75E11791-3291-47AC-AFF2-0F65CAEACFF0}" srcOrd="0" destOrd="0" presId="urn:microsoft.com/office/officeart/2005/8/layout/vList3"/>
    <dgm:cxn modelId="{42F18AC4-4574-44FB-BB03-AC4240B7ECCE}" type="presOf" srcId="{68DD83DB-9CE8-409F-86F5-67A876DDA5DD}" destId="{D37685A7-7378-4A40-8C7C-3854A89E9B98}" srcOrd="0" destOrd="0" presId="urn:microsoft.com/office/officeart/2005/8/layout/vList3"/>
    <dgm:cxn modelId="{B76CAE93-4E10-49FA-8516-2F400B129F17}" type="presOf" srcId="{DA876FEC-22E8-4C87-A90C-49695F8B7B84}" destId="{4EBB2664-F6D7-4C4A-8139-5FE83B3E529E}" srcOrd="0" destOrd="0" presId="urn:microsoft.com/office/officeart/2005/8/layout/vList3"/>
    <dgm:cxn modelId="{945981F4-D96E-4AFD-B297-5EAEA290109E}" type="presOf" srcId="{3B841FBF-65BC-439C-8E71-29AB38FDC0D5}" destId="{FD3D735F-E9D4-46A1-8027-AAE6BB8C4C84}" srcOrd="0" destOrd="0" presId="urn:microsoft.com/office/officeart/2005/8/layout/vList3"/>
    <dgm:cxn modelId="{9C156CA9-3368-4D48-BFE0-FAFA47019A76}" srcId="{3B841FBF-65BC-439C-8E71-29AB38FDC0D5}" destId="{DA876FEC-22E8-4C87-A90C-49695F8B7B84}" srcOrd="2" destOrd="0" parTransId="{744C1EE9-94BB-4180-B2DE-180DCD1E82F2}" sibTransId="{BB254A9E-7E71-403B-AE65-118C88BA34F0}"/>
    <dgm:cxn modelId="{16D1E307-1D27-4655-A477-58E11DCCB556}" srcId="{3B841FBF-65BC-439C-8E71-29AB38FDC0D5}" destId="{60C7C3FA-FB92-4EEE-B4A0-1D0127FF70C3}" srcOrd="4" destOrd="0" parTransId="{A0866D9E-BB0E-4F5B-B443-A3F99129FBAE}" sibTransId="{FB8492B2-976B-44B6-8043-B75846D9FAB1}"/>
    <dgm:cxn modelId="{A6EEEA70-1DB6-4C28-A4BB-4D38676DA942}" srcId="{3B841FBF-65BC-439C-8E71-29AB38FDC0D5}" destId="{5E7AC7F6-D3DE-4714-B219-6743FF5A9703}" srcOrd="0" destOrd="0" parTransId="{224CFFC8-3F7E-44E6-B52C-8DEFF868AEED}" sibTransId="{4DAF33D2-F1E7-4938-959F-DA9328DE9FA5}"/>
    <dgm:cxn modelId="{5DEFB9E3-483A-452E-9DA7-7F76982A995C}" type="presParOf" srcId="{FD3D735F-E9D4-46A1-8027-AAE6BB8C4C84}" destId="{B55C271B-E2ED-4D8B-8376-A2A2AB88A9B3}" srcOrd="0" destOrd="0" presId="urn:microsoft.com/office/officeart/2005/8/layout/vList3"/>
    <dgm:cxn modelId="{E8444C78-A85E-45BF-A8D6-CD2B1F6B2C90}" type="presParOf" srcId="{B55C271B-E2ED-4D8B-8376-A2A2AB88A9B3}" destId="{6B2E0121-2EE2-42C9-9ADA-73F60FAC1A91}" srcOrd="0" destOrd="0" presId="urn:microsoft.com/office/officeart/2005/8/layout/vList3"/>
    <dgm:cxn modelId="{A96AC681-781A-483F-A406-6C5BAC0FC14F}" type="presParOf" srcId="{B55C271B-E2ED-4D8B-8376-A2A2AB88A9B3}" destId="{75E11791-3291-47AC-AFF2-0F65CAEACFF0}" srcOrd="1" destOrd="0" presId="urn:microsoft.com/office/officeart/2005/8/layout/vList3"/>
    <dgm:cxn modelId="{327FE7B1-8A40-466B-BAF0-2432AA337EC7}" type="presParOf" srcId="{FD3D735F-E9D4-46A1-8027-AAE6BB8C4C84}" destId="{9A5B808E-9463-46CC-A38C-B7F25893D85F}" srcOrd="1" destOrd="0" presId="urn:microsoft.com/office/officeart/2005/8/layout/vList3"/>
    <dgm:cxn modelId="{F57DB62E-3098-4C80-9286-5E01BD772F76}" type="presParOf" srcId="{FD3D735F-E9D4-46A1-8027-AAE6BB8C4C84}" destId="{60072DB6-7568-44B5-9AFF-D51898C04BDB}" srcOrd="2" destOrd="0" presId="urn:microsoft.com/office/officeart/2005/8/layout/vList3"/>
    <dgm:cxn modelId="{55CFBDCB-7694-44F1-AFD3-9A1FC034A1AE}" type="presParOf" srcId="{60072DB6-7568-44B5-9AFF-D51898C04BDB}" destId="{0D9E41E1-6C6D-4057-BF1D-BE76C88198D3}" srcOrd="0" destOrd="0" presId="urn:microsoft.com/office/officeart/2005/8/layout/vList3"/>
    <dgm:cxn modelId="{A18213A5-D826-4918-B5C9-DD7F98C72A36}" type="presParOf" srcId="{60072DB6-7568-44B5-9AFF-D51898C04BDB}" destId="{5EF7BB9A-55F6-4B1B-94B5-A7CA26E9E952}" srcOrd="1" destOrd="0" presId="urn:microsoft.com/office/officeart/2005/8/layout/vList3"/>
    <dgm:cxn modelId="{FB39AF8F-43EC-4164-A470-A61515D75365}" type="presParOf" srcId="{FD3D735F-E9D4-46A1-8027-AAE6BB8C4C84}" destId="{FEFC7026-2594-4FB7-9EF0-A648AAB8644E}" srcOrd="3" destOrd="0" presId="urn:microsoft.com/office/officeart/2005/8/layout/vList3"/>
    <dgm:cxn modelId="{08ADD51E-8354-434D-83A7-4D1720A302B0}" type="presParOf" srcId="{FD3D735F-E9D4-46A1-8027-AAE6BB8C4C84}" destId="{686F218A-7315-483A-8E36-C65D18C4CBE3}" srcOrd="4" destOrd="0" presId="urn:microsoft.com/office/officeart/2005/8/layout/vList3"/>
    <dgm:cxn modelId="{86189B3C-724A-4D96-8E2D-0619F876CABD}" type="presParOf" srcId="{686F218A-7315-483A-8E36-C65D18C4CBE3}" destId="{8C068327-4A9A-4D43-B9CD-608B84FB95A9}" srcOrd="0" destOrd="0" presId="urn:microsoft.com/office/officeart/2005/8/layout/vList3"/>
    <dgm:cxn modelId="{3830776F-60A6-4CE6-A23A-69FAEB59AA9B}" type="presParOf" srcId="{686F218A-7315-483A-8E36-C65D18C4CBE3}" destId="{4EBB2664-F6D7-4C4A-8139-5FE83B3E529E}" srcOrd="1" destOrd="0" presId="urn:microsoft.com/office/officeart/2005/8/layout/vList3"/>
    <dgm:cxn modelId="{217E933B-788D-464E-8B38-B9AD6AF7B881}" type="presParOf" srcId="{FD3D735F-E9D4-46A1-8027-AAE6BB8C4C84}" destId="{DA0A418C-C38E-402D-84BD-FC7A452439DD}" srcOrd="5" destOrd="0" presId="urn:microsoft.com/office/officeart/2005/8/layout/vList3"/>
    <dgm:cxn modelId="{063B7818-47AC-4A59-897F-4104DAE474F7}" type="presParOf" srcId="{FD3D735F-E9D4-46A1-8027-AAE6BB8C4C84}" destId="{5DA4D2C8-6B3F-4780-91BB-19F03FA11692}" srcOrd="6" destOrd="0" presId="urn:microsoft.com/office/officeart/2005/8/layout/vList3"/>
    <dgm:cxn modelId="{02F16C82-9C82-4926-BB46-826F526BDCF1}" type="presParOf" srcId="{5DA4D2C8-6B3F-4780-91BB-19F03FA11692}" destId="{274D73CB-A381-4740-9810-3F3185AACBAF}" srcOrd="0" destOrd="0" presId="urn:microsoft.com/office/officeart/2005/8/layout/vList3"/>
    <dgm:cxn modelId="{5787911D-9085-41FF-B745-B267F60EA558}" type="presParOf" srcId="{5DA4D2C8-6B3F-4780-91BB-19F03FA11692}" destId="{D37685A7-7378-4A40-8C7C-3854A89E9B98}" srcOrd="1" destOrd="0" presId="urn:microsoft.com/office/officeart/2005/8/layout/vList3"/>
    <dgm:cxn modelId="{02DFA17A-FDDF-438B-805F-BD5D14D14ACE}" type="presParOf" srcId="{FD3D735F-E9D4-46A1-8027-AAE6BB8C4C84}" destId="{6F522243-F87B-48A6-9AC9-D88A8962EFA2}" srcOrd="7" destOrd="0" presId="urn:microsoft.com/office/officeart/2005/8/layout/vList3"/>
    <dgm:cxn modelId="{B51D2B4D-8986-4B84-850F-D648EDECAFB8}" type="presParOf" srcId="{FD3D735F-E9D4-46A1-8027-AAE6BB8C4C84}" destId="{07D0FB54-A0A3-4020-8399-BBC51BE33AC2}" srcOrd="8" destOrd="0" presId="urn:microsoft.com/office/officeart/2005/8/layout/vList3"/>
    <dgm:cxn modelId="{61071F51-F843-4A99-A7C5-5E87554BE7E3}" type="presParOf" srcId="{07D0FB54-A0A3-4020-8399-BBC51BE33AC2}" destId="{796FE35A-1A16-446A-BEC9-A3BE31056E9A}" srcOrd="0" destOrd="0" presId="urn:microsoft.com/office/officeart/2005/8/layout/vList3"/>
    <dgm:cxn modelId="{AD604146-5D72-47AA-8789-7778C0F46747}" type="presParOf" srcId="{07D0FB54-A0A3-4020-8399-BBC51BE33AC2}" destId="{BE5444A2-C035-49B1-8DBF-5EF614B99EF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454AE55-FBEB-4954-B4D4-5B91DE22C5C7}" type="doc">
      <dgm:prSet loTypeId="urn:microsoft.com/office/officeart/2005/8/layout/list1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s-PE"/>
        </a:p>
      </dgm:t>
    </dgm:pt>
    <dgm:pt modelId="{2C1AB60D-9540-44D7-8F25-4A163C486695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10158 VIVIENDAS PARTICIPANTES</a:t>
          </a:r>
          <a:endParaRPr lang="es-PE" dirty="0">
            <a:solidFill>
              <a:schemeClr val="tx1"/>
            </a:solidFill>
          </a:endParaRPr>
        </a:p>
      </dgm:t>
    </dgm:pt>
    <dgm:pt modelId="{DD47EF41-50EF-42D7-A6EF-CF211F10E2C7}" type="parTrans" cxnId="{74C1A9B3-4731-4B71-AEB3-E791784EC4DC}">
      <dgm:prSet/>
      <dgm:spPr/>
      <dgm:t>
        <a:bodyPr/>
        <a:lstStyle/>
        <a:p>
          <a:endParaRPr lang="es-PE"/>
        </a:p>
      </dgm:t>
    </dgm:pt>
    <dgm:pt modelId="{8DBBAF56-A4F5-4762-BE46-062834FBFE79}" type="sibTrans" cxnId="{74C1A9B3-4731-4B71-AEB3-E791784EC4DC}">
      <dgm:prSet/>
      <dgm:spPr/>
      <dgm:t>
        <a:bodyPr/>
        <a:lstStyle/>
        <a:p>
          <a:endParaRPr lang="es-PE"/>
        </a:p>
      </dgm:t>
    </dgm:pt>
    <dgm:pt modelId="{91B2544E-7901-40DC-A1FA-769A8838967A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220 ESTABLECIMIENTOS COMERCIALES</a:t>
          </a:r>
          <a:endParaRPr lang="es-PE" dirty="0">
            <a:solidFill>
              <a:schemeClr val="tx1"/>
            </a:solidFill>
          </a:endParaRPr>
        </a:p>
      </dgm:t>
    </dgm:pt>
    <dgm:pt modelId="{50EA32BB-50D6-4DAD-8F8F-FD5C68F0FDCE}" type="parTrans" cxnId="{3DC4E9BD-3D61-4FD3-B2D4-60848B3D67D6}">
      <dgm:prSet/>
      <dgm:spPr/>
      <dgm:t>
        <a:bodyPr/>
        <a:lstStyle/>
        <a:p>
          <a:endParaRPr lang="es-PE"/>
        </a:p>
      </dgm:t>
    </dgm:pt>
    <dgm:pt modelId="{92642828-EB6C-468C-BFAD-609C1EAD86C3}" type="sibTrans" cxnId="{3DC4E9BD-3D61-4FD3-B2D4-60848B3D67D6}">
      <dgm:prSet/>
      <dgm:spPr/>
      <dgm:t>
        <a:bodyPr/>
        <a:lstStyle/>
        <a:p>
          <a:endParaRPr lang="es-PE"/>
        </a:p>
      </dgm:t>
    </dgm:pt>
    <dgm:pt modelId="{09D6B1CF-C616-4F8B-9808-3F21A8DF07F1}">
      <dgm:prSet phldrT="[Texto]"/>
      <dgm:spPr/>
      <dgm:t>
        <a:bodyPr/>
        <a:lstStyle/>
        <a:p>
          <a:r>
            <a:rPr lang="es-ES" dirty="0" smtClean="0">
              <a:solidFill>
                <a:schemeClr val="tx1"/>
              </a:solidFill>
            </a:rPr>
            <a:t>55 INSTITUCIONES EDUCATIVAS</a:t>
          </a:r>
          <a:endParaRPr lang="es-PE" dirty="0">
            <a:solidFill>
              <a:schemeClr val="tx1"/>
            </a:solidFill>
          </a:endParaRPr>
        </a:p>
      </dgm:t>
    </dgm:pt>
    <dgm:pt modelId="{C8EC0B5F-CD1F-4A04-95E2-A3851F24CF82}" type="parTrans" cxnId="{B18A0B82-9A8D-4672-80F9-33D786F548CD}">
      <dgm:prSet/>
      <dgm:spPr/>
      <dgm:t>
        <a:bodyPr/>
        <a:lstStyle/>
        <a:p>
          <a:endParaRPr lang="es-PE"/>
        </a:p>
      </dgm:t>
    </dgm:pt>
    <dgm:pt modelId="{68354679-025B-4584-AC43-67BA51DC5B42}" type="sibTrans" cxnId="{B18A0B82-9A8D-4672-80F9-33D786F548CD}">
      <dgm:prSet/>
      <dgm:spPr/>
      <dgm:t>
        <a:bodyPr/>
        <a:lstStyle/>
        <a:p>
          <a:endParaRPr lang="es-PE"/>
        </a:p>
      </dgm:t>
    </dgm:pt>
    <dgm:pt modelId="{8028377B-C718-4D79-A562-810C9F2D73BF}" type="pres">
      <dgm:prSet presAssocID="{9454AE55-FBEB-4954-B4D4-5B91DE22C5C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PE"/>
        </a:p>
      </dgm:t>
    </dgm:pt>
    <dgm:pt modelId="{EDE8E2E6-2310-4556-AA92-DD2F7C7F1261}" type="pres">
      <dgm:prSet presAssocID="{2C1AB60D-9540-44D7-8F25-4A163C486695}" presName="parentLin" presStyleCnt="0"/>
      <dgm:spPr/>
    </dgm:pt>
    <dgm:pt modelId="{8E5C047D-6046-43D6-8802-82125D6992C9}" type="pres">
      <dgm:prSet presAssocID="{2C1AB60D-9540-44D7-8F25-4A163C486695}" presName="parentLeftMargin" presStyleLbl="node1" presStyleIdx="0" presStyleCnt="3"/>
      <dgm:spPr/>
      <dgm:t>
        <a:bodyPr/>
        <a:lstStyle/>
        <a:p>
          <a:endParaRPr lang="es-PE"/>
        </a:p>
      </dgm:t>
    </dgm:pt>
    <dgm:pt modelId="{059F8049-C4F6-4E86-9091-5ADDCFBC6F39}" type="pres">
      <dgm:prSet presAssocID="{2C1AB60D-9540-44D7-8F25-4A163C486695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57D0228A-9F6A-4056-A83E-2646EFE05317}" type="pres">
      <dgm:prSet presAssocID="{2C1AB60D-9540-44D7-8F25-4A163C486695}" presName="negativeSpace" presStyleCnt="0"/>
      <dgm:spPr/>
    </dgm:pt>
    <dgm:pt modelId="{E046B76A-D7E1-49D4-96E1-5728580AFB1F}" type="pres">
      <dgm:prSet presAssocID="{2C1AB60D-9540-44D7-8F25-4A163C486695}" presName="childText" presStyleLbl="conFgAcc1" presStyleIdx="0" presStyleCnt="3">
        <dgm:presLayoutVars>
          <dgm:bulletEnabled val="1"/>
        </dgm:presLayoutVars>
      </dgm:prSet>
      <dgm:spPr/>
    </dgm:pt>
    <dgm:pt modelId="{55C653E4-EA04-4132-B4D7-5799F0D2F9AB}" type="pres">
      <dgm:prSet presAssocID="{8DBBAF56-A4F5-4762-BE46-062834FBFE79}" presName="spaceBetweenRectangles" presStyleCnt="0"/>
      <dgm:spPr/>
    </dgm:pt>
    <dgm:pt modelId="{26E2D281-8384-4AB5-A109-73B71BF126F4}" type="pres">
      <dgm:prSet presAssocID="{91B2544E-7901-40DC-A1FA-769A8838967A}" presName="parentLin" presStyleCnt="0"/>
      <dgm:spPr/>
    </dgm:pt>
    <dgm:pt modelId="{D749B4CE-13C1-404F-86BF-967256FEA5D8}" type="pres">
      <dgm:prSet presAssocID="{91B2544E-7901-40DC-A1FA-769A8838967A}" presName="parentLeftMargin" presStyleLbl="node1" presStyleIdx="0" presStyleCnt="3"/>
      <dgm:spPr/>
      <dgm:t>
        <a:bodyPr/>
        <a:lstStyle/>
        <a:p>
          <a:endParaRPr lang="es-PE"/>
        </a:p>
      </dgm:t>
    </dgm:pt>
    <dgm:pt modelId="{8DD8E2D0-144B-4118-A002-64A51964ED02}" type="pres">
      <dgm:prSet presAssocID="{91B2544E-7901-40DC-A1FA-769A8838967A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A7E24AF9-07C2-4C90-B5DC-F721B4045DC9}" type="pres">
      <dgm:prSet presAssocID="{91B2544E-7901-40DC-A1FA-769A8838967A}" presName="negativeSpace" presStyleCnt="0"/>
      <dgm:spPr/>
    </dgm:pt>
    <dgm:pt modelId="{FE9CBA18-072F-4FFE-AFA9-60AD3C1C110F}" type="pres">
      <dgm:prSet presAssocID="{91B2544E-7901-40DC-A1FA-769A8838967A}" presName="childText" presStyleLbl="conFgAcc1" presStyleIdx="1" presStyleCnt="3">
        <dgm:presLayoutVars>
          <dgm:bulletEnabled val="1"/>
        </dgm:presLayoutVars>
      </dgm:prSet>
      <dgm:spPr/>
    </dgm:pt>
    <dgm:pt modelId="{81382F16-5AA2-476B-BA6C-A6894AE1A9F6}" type="pres">
      <dgm:prSet presAssocID="{92642828-EB6C-468C-BFAD-609C1EAD86C3}" presName="spaceBetweenRectangles" presStyleCnt="0"/>
      <dgm:spPr/>
    </dgm:pt>
    <dgm:pt modelId="{CF4E26D4-CC7D-4E1D-BBE9-FA04CBA4A6A6}" type="pres">
      <dgm:prSet presAssocID="{09D6B1CF-C616-4F8B-9808-3F21A8DF07F1}" presName="parentLin" presStyleCnt="0"/>
      <dgm:spPr/>
    </dgm:pt>
    <dgm:pt modelId="{8C1AE63A-7801-4006-B417-ACB6B4B9BC8F}" type="pres">
      <dgm:prSet presAssocID="{09D6B1CF-C616-4F8B-9808-3F21A8DF07F1}" presName="parentLeftMargin" presStyleLbl="node1" presStyleIdx="1" presStyleCnt="3"/>
      <dgm:spPr/>
      <dgm:t>
        <a:bodyPr/>
        <a:lstStyle/>
        <a:p>
          <a:endParaRPr lang="es-PE"/>
        </a:p>
      </dgm:t>
    </dgm:pt>
    <dgm:pt modelId="{267C276F-E740-4843-BB7B-308FA834E979}" type="pres">
      <dgm:prSet presAssocID="{09D6B1CF-C616-4F8B-9808-3F21A8DF07F1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D841224C-952C-4608-A1D6-6CE62F46F317}" type="pres">
      <dgm:prSet presAssocID="{09D6B1CF-C616-4F8B-9808-3F21A8DF07F1}" presName="negativeSpace" presStyleCnt="0"/>
      <dgm:spPr/>
    </dgm:pt>
    <dgm:pt modelId="{C4852B6F-69C0-4D41-BB52-240F4127CCFE}" type="pres">
      <dgm:prSet presAssocID="{09D6B1CF-C616-4F8B-9808-3F21A8DF07F1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725D589E-BAB5-4D99-80F9-814EEBC0AB7F}" type="presOf" srcId="{91B2544E-7901-40DC-A1FA-769A8838967A}" destId="{D749B4CE-13C1-404F-86BF-967256FEA5D8}" srcOrd="0" destOrd="0" presId="urn:microsoft.com/office/officeart/2005/8/layout/list1"/>
    <dgm:cxn modelId="{2085AE25-A92D-4FCE-AD03-38D3B6F93C90}" type="presOf" srcId="{09D6B1CF-C616-4F8B-9808-3F21A8DF07F1}" destId="{8C1AE63A-7801-4006-B417-ACB6B4B9BC8F}" srcOrd="0" destOrd="0" presId="urn:microsoft.com/office/officeart/2005/8/layout/list1"/>
    <dgm:cxn modelId="{9A29BACA-320E-487E-8404-BEDE957FBE61}" type="presOf" srcId="{2C1AB60D-9540-44D7-8F25-4A163C486695}" destId="{059F8049-C4F6-4E86-9091-5ADDCFBC6F39}" srcOrd="1" destOrd="0" presId="urn:microsoft.com/office/officeart/2005/8/layout/list1"/>
    <dgm:cxn modelId="{B18A0B82-9A8D-4672-80F9-33D786F548CD}" srcId="{9454AE55-FBEB-4954-B4D4-5B91DE22C5C7}" destId="{09D6B1CF-C616-4F8B-9808-3F21A8DF07F1}" srcOrd="2" destOrd="0" parTransId="{C8EC0B5F-CD1F-4A04-95E2-A3851F24CF82}" sibTransId="{68354679-025B-4584-AC43-67BA51DC5B42}"/>
    <dgm:cxn modelId="{3DC4E9BD-3D61-4FD3-B2D4-60848B3D67D6}" srcId="{9454AE55-FBEB-4954-B4D4-5B91DE22C5C7}" destId="{91B2544E-7901-40DC-A1FA-769A8838967A}" srcOrd="1" destOrd="0" parTransId="{50EA32BB-50D6-4DAD-8F8F-FD5C68F0FDCE}" sibTransId="{92642828-EB6C-468C-BFAD-609C1EAD86C3}"/>
    <dgm:cxn modelId="{74C1A9B3-4731-4B71-AEB3-E791784EC4DC}" srcId="{9454AE55-FBEB-4954-B4D4-5B91DE22C5C7}" destId="{2C1AB60D-9540-44D7-8F25-4A163C486695}" srcOrd="0" destOrd="0" parTransId="{DD47EF41-50EF-42D7-A6EF-CF211F10E2C7}" sibTransId="{8DBBAF56-A4F5-4762-BE46-062834FBFE79}"/>
    <dgm:cxn modelId="{46E2FA38-2CA5-41EE-BB7A-4BB2318D9109}" type="presOf" srcId="{2C1AB60D-9540-44D7-8F25-4A163C486695}" destId="{8E5C047D-6046-43D6-8802-82125D6992C9}" srcOrd="0" destOrd="0" presId="urn:microsoft.com/office/officeart/2005/8/layout/list1"/>
    <dgm:cxn modelId="{33593F50-56E9-45D0-B35D-C6C233F5CB62}" type="presOf" srcId="{91B2544E-7901-40DC-A1FA-769A8838967A}" destId="{8DD8E2D0-144B-4118-A002-64A51964ED02}" srcOrd="1" destOrd="0" presId="urn:microsoft.com/office/officeart/2005/8/layout/list1"/>
    <dgm:cxn modelId="{FBE32F9A-6161-46F5-8AB8-0A1477BFED7A}" type="presOf" srcId="{9454AE55-FBEB-4954-B4D4-5B91DE22C5C7}" destId="{8028377B-C718-4D79-A562-810C9F2D73BF}" srcOrd="0" destOrd="0" presId="urn:microsoft.com/office/officeart/2005/8/layout/list1"/>
    <dgm:cxn modelId="{C5301A0E-9B54-44B2-8A5B-92754E30D6F3}" type="presOf" srcId="{09D6B1CF-C616-4F8B-9808-3F21A8DF07F1}" destId="{267C276F-E740-4843-BB7B-308FA834E979}" srcOrd="1" destOrd="0" presId="urn:microsoft.com/office/officeart/2005/8/layout/list1"/>
    <dgm:cxn modelId="{A3494F87-2A18-44F8-897E-B8B6B24E2A74}" type="presParOf" srcId="{8028377B-C718-4D79-A562-810C9F2D73BF}" destId="{EDE8E2E6-2310-4556-AA92-DD2F7C7F1261}" srcOrd="0" destOrd="0" presId="urn:microsoft.com/office/officeart/2005/8/layout/list1"/>
    <dgm:cxn modelId="{225F9222-FE28-4850-A125-FA912EBADEB9}" type="presParOf" srcId="{EDE8E2E6-2310-4556-AA92-DD2F7C7F1261}" destId="{8E5C047D-6046-43D6-8802-82125D6992C9}" srcOrd="0" destOrd="0" presId="urn:microsoft.com/office/officeart/2005/8/layout/list1"/>
    <dgm:cxn modelId="{8CFEDE00-A0A3-4D59-998A-E1CC260EE469}" type="presParOf" srcId="{EDE8E2E6-2310-4556-AA92-DD2F7C7F1261}" destId="{059F8049-C4F6-4E86-9091-5ADDCFBC6F39}" srcOrd="1" destOrd="0" presId="urn:microsoft.com/office/officeart/2005/8/layout/list1"/>
    <dgm:cxn modelId="{6EB074A3-CB53-4673-B05D-85B59513BE01}" type="presParOf" srcId="{8028377B-C718-4D79-A562-810C9F2D73BF}" destId="{57D0228A-9F6A-4056-A83E-2646EFE05317}" srcOrd="1" destOrd="0" presId="urn:microsoft.com/office/officeart/2005/8/layout/list1"/>
    <dgm:cxn modelId="{4F75D065-20EF-4AC9-ABCA-113D423CBDB2}" type="presParOf" srcId="{8028377B-C718-4D79-A562-810C9F2D73BF}" destId="{E046B76A-D7E1-49D4-96E1-5728580AFB1F}" srcOrd="2" destOrd="0" presId="urn:microsoft.com/office/officeart/2005/8/layout/list1"/>
    <dgm:cxn modelId="{9E2E41B4-8791-4D28-959B-717A365B94C3}" type="presParOf" srcId="{8028377B-C718-4D79-A562-810C9F2D73BF}" destId="{55C653E4-EA04-4132-B4D7-5799F0D2F9AB}" srcOrd="3" destOrd="0" presId="urn:microsoft.com/office/officeart/2005/8/layout/list1"/>
    <dgm:cxn modelId="{060F0CE6-9CC2-4EC7-AB4B-3FCD6BBA3C0B}" type="presParOf" srcId="{8028377B-C718-4D79-A562-810C9F2D73BF}" destId="{26E2D281-8384-4AB5-A109-73B71BF126F4}" srcOrd="4" destOrd="0" presId="urn:microsoft.com/office/officeart/2005/8/layout/list1"/>
    <dgm:cxn modelId="{986DBC2E-9CC4-442F-8CDD-9507C6B59CDA}" type="presParOf" srcId="{26E2D281-8384-4AB5-A109-73B71BF126F4}" destId="{D749B4CE-13C1-404F-86BF-967256FEA5D8}" srcOrd="0" destOrd="0" presId="urn:microsoft.com/office/officeart/2005/8/layout/list1"/>
    <dgm:cxn modelId="{702068E3-C380-4E2E-98D8-D35B1E2812CF}" type="presParOf" srcId="{26E2D281-8384-4AB5-A109-73B71BF126F4}" destId="{8DD8E2D0-144B-4118-A002-64A51964ED02}" srcOrd="1" destOrd="0" presId="urn:microsoft.com/office/officeart/2005/8/layout/list1"/>
    <dgm:cxn modelId="{6A8202AF-A98D-4AA7-A556-1A74DEBB693E}" type="presParOf" srcId="{8028377B-C718-4D79-A562-810C9F2D73BF}" destId="{A7E24AF9-07C2-4C90-B5DC-F721B4045DC9}" srcOrd="5" destOrd="0" presId="urn:microsoft.com/office/officeart/2005/8/layout/list1"/>
    <dgm:cxn modelId="{42871E1D-5D09-476B-A55D-2039F807C1B8}" type="presParOf" srcId="{8028377B-C718-4D79-A562-810C9F2D73BF}" destId="{FE9CBA18-072F-4FFE-AFA9-60AD3C1C110F}" srcOrd="6" destOrd="0" presId="urn:microsoft.com/office/officeart/2005/8/layout/list1"/>
    <dgm:cxn modelId="{5AAE6221-ED87-437F-B34B-363EC5BD3FF5}" type="presParOf" srcId="{8028377B-C718-4D79-A562-810C9F2D73BF}" destId="{81382F16-5AA2-476B-BA6C-A6894AE1A9F6}" srcOrd="7" destOrd="0" presId="urn:microsoft.com/office/officeart/2005/8/layout/list1"/>
    <dgm:cxn modelId="{B5FB7384-1CBA-4190-BA72-B5F86906E74B}" type="presParOf" srcId="{8028377B-C718-4D79-A562-810C9F2D73BF}" destId="{CF4E26D4-CC7D-4E1D-BBE9-FA04CBA4A6A6}" srcOrd="8" destOrd="0" presId="urn:microsoft.com/office/officeart/2005/8/layout/list1"/>
    <dgm:cxn modelId="{36EFBCB8-C01A-40B1-AC67-64F45DB61C9D}" type="presParOf" srcId="{CF4E26D4-CC7D-4E1D-BBE9-FA04CBA4A6A6}" destId="{8C1AE63A-7801-4006-B417-ACB6B4B9BC8F}" srcOrd="0" destOrd="0" presId="urn:microsoft.com/office/officeart/2005/8/layout/list1"/>
    <dgm:cxn modelId="{D8FA4F9D-E1D4-4E54-936A-646DB47F6037}" type="presParOf" srcId="{CF4E26D4-CC7D-4E1D-BBE9-FA04CBA4A6A6}" destId="{267C276F-E740-4843-BB7B-308FA834E979}" srcOrd="1" destOrd="0" presId="urn:microsoft.com/office/officeart/2005/8/layout/list1"/>
    <dgm:cxn modelId="{5C0FDB3C-E919-4D51-A09D-95BEB4821AF1}" type="presParOf" srcId="{8028377B-C718-4D79-A562-810C9F2D73BF}" destId="{D841224C-952C-4608-A1D6-6CE62F46F317}" srcOrd="9" destOrd="0" presId="urn:microsoft.com/office/officeart/2005/8/layout/list1"/>
    <dgm:cxn modelId="{6CAC3EC3-DAAA-458E-B91F-B7CDBAC4EEB1}" type="presParOf" srcId="{8028377B-C718-4D79-A562-810C9F2D73BF}" destId="{C4852B6F-69C0-4D41-BB52-240F4127CCFE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051D44-DD02-4B00-99A4-03EF859023A9}">
      <dsp:nvSpPr>
        <dsp:cNvPr id="0" name=""/>
        <dsp:cNvSpPr/>
      </dsp:nvSpPr>
      <dsp:spPr>
        <a:xfrm>
          <a:off x="0" y="882081"/>
          <a:ext cx="8686800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5211B9-5A5F-4781-817D-A86CC9C48AFD}">
      <dsp:nvSpPr>
        <dsp:cNvPr id="0" name=""/>
        <dsp:cNvSpPr/>
      </dsp:nvSpPr>
      <dsp:spPr>
        <a:xfrm>
          <a:off x="434340" y="21158"/>
          <a:ext cx="7491982" cy="125944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9838" tIns="0" rIns="229838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800" b="1" i="0" kern="1200" dirty="0" smtClean="0">
              <a:solidFill>
                <a:schemeClr val="tx1"/>
              </a:solidFill>
            </a:rPr>
            <a:t>1</a:t>
          </a:r>
          <a:r>
            <a:rPr lang="es-PE" sz="1800" b="1" i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aramond Pro Bold" panose="02020702060506020403" pitchFamily="18" charset="0"/>
            </a:rPr>
            <a:t>.- VALORIZACION DE LOS RESIDUOS SOLIDOS INORGANICOS PROGRAMA DE SEGREGACION EN LA FUENTE.</a:t>
          </a:r>
        </a:p>
      </dsp:txBody>
      <dsp:txXfrm>
        <a:off x="495821" y="82639"/>
        <a:ext cx="7369020" cy="1136480"/>
      </dsp:txXfrm>
    </dsp:sp>
    <dsp:sp modelId="{831A306B-F505-4F11-931B-B2C59B230636}">
      <dsp:nvSpPr>
        <dsp:cNvPr id="0" name=""/>
        <dsp:cNvSpPr/>
      </dsp:nvSpPr>
      <dsp:spPr>
        <a:xfrm>
          <a:off x="0" y="2127911"/>
          <a:ext cx="8686800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E7C7B8-CFA5-428E-AF65-35B1D82E70F5}">
      <dsp:nvSpPr>
        <dsp:cNvPr id="0" name=""/>
        <dsp:cNvSpPr/>
      </dsp:nvSpPr>
      <dsp:spPr>
        <a:xfrm>
          <a:off x="434340" y="1708281"/>
          <a:ext cx="7002177" cy="79704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9838" tIns="0" rIns="229838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2000" b="1" kern="1200" dirty="0" smtClean="0">
              <a:solidFill>
                <a:schemeClr val="tx1"/>
              </a:solidFill>
            </a:rPr>
            <a:t>2.- VALORIZACION DE LOS RESIDUOS SOLIDOS ORGANICOS- COMPOST.</a:t>
          </a:r>
        </a:p>
      </dsp:txBody>
      <dsp:txXfrm>
        <a:off x="473248" y="1747189"/>
        <a:ext cx="6924361" cy="719224"/>
      </dsp:txXfrm>
    </dsp:sp>
    <dsp:sp modelId="{2273ACA1-F47A-4FC4-9F69-48FD9C4D97D3}">
      <dsp:nvSpPr>
        <dsp:cNvPr id="0" name=""/>
        <dsp:cNvSpPr/>
      </dsp:nvSpPr>
      <dsp:spPr>
        <a:xfrm>
          <a:off x="0" y="3331521"/>
          <a:ext cx="8686800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5AFDD9-0ECB-4BEB-B2EC-192424841958}">
      <dsp:nvSpPr>
        <dsp:cNvPr id="0" name=""/>
        <dsp:cNvSpPr/>
      </dsp:nvSpPr>
      <dsp:spPr>
        <a:xfrm>
          <a:off x="434340" y="2933001"/>
          <a:ext cx="6896797" cy="79704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9838" tIns="0" rIns="229838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2000" b="1" kern="1200" dirty="0" smtClean="0">
              <a:solidFill>
                <a:schemeClr val="tx1"/>
              </a:solidFill>
            </a:rPr>
            <a:t>3.- ERRADICACION DE PUNTOS CRITICOS.</a:t>
          </a:r>
        </a:p>
      </dsp:txBody>
      <dsp:txXfrm>
        <a:off x="473248" y="2971909"/>
        <a:ext cx="6818981" cy="719224"/>
      </dsp:txXfrm>
    </dsp:sp>
    <dsp:sp modelId="{A44E734B-8207-4A3B-8E9E-9D13CB6D26E8}">
      <dsp:nvSpPr>
        <dsp:cNvPr id="0" name=""/>
        <dsp:cNvSpPr/>
      </dsp:nvSpPr>
      <dsp:spPr>
        <a:xfrm>
          <a:off x="0" y="4556241"/>
          <a:ext cx="8686800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ED8FE6-1DDF-4D4A-8E11-D5E553E70F10}">
      <dsp:nvSpPr>
        <dsp:cNvPr id="0" name=""/>
        <dsp:cNvSpPr/>
      </dsp:nvSpPr>
      <dsp:spPr>
        <a:xfrm>
          <a:off x="434340" y="4157721"/>
          <a:ext cx="6080760" cy="7970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9838" tIns="0" rIns="229838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2000" b="1" kern="1200" dirty="0" smtClean="0">
              <a:solidFill>
                <a:schemeClr val="tx1"/>
              </a:solidFill>
            </a:rPr>
            <a:t>4.- PROGRAMA DE EDUCACION,CULTURA Y CIUDADANIA AMBIENTAL.</a:t>
          </a:r>
        </a:p>
      </dsp:txBody>
      <dsp:txXfrm>
        <a:off x="473248" y="4196629"/>
        <a:ext cx="6002944" cy="7192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A2F06E-857F-4893-A7D6-692BF4959939}">
      <dsp:nvSpPr>
        <dsp:cNvPr id="0" name=""/>
        <dsp:cNvSpPr/>
      </dsp:nvSpPr>
      <dsp:spPr>
        <a:xfrm>
          <a:off x="5562" y="884654"/>
          <a:ext cx="2402387" cy="1793331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0F1F9C-49CF-43E6-99DC-264662F68266}">
      <dsp:nvSpPr>
        <dsp:cNvPr id="0" name=""/>
        <dsp:cNvSpPr/>
      </dsp:nvSpPr>
      <dsp:spPr>
        <a:xfrm>
          <a:off x="5562" y="2677985"/>
          <a:ext cx="2402387" cy="771132"/>
        </a:xfrm>
        <a:prstGeom prst="rect">
          <a:avLst/>
        </a:prstGeom>
        <a:blipFill rotWithShape="0">
          <a:blip xmlns:r="http://schemas.openxmlformats.org/officeDocument/2006/relationships" r:embed="rId2"/>
          <a:tile tx="0" ty="0" sx="100000" sy="100000" flip="none" algn="tl"/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0" rIns="2540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INCREMENTO POBLACIONAL</a:t>
          </a:r>
          <a:endParaRPr lang="es-ES" sz="2000" kern="1200" dirty="0"/>
        </a:p>
      </dsp:txBody>
      <dsp:txXfrm>
        <a:off x="5562" y="2677985"/>
        <a:ext cx="1691822" cy="771132"/>
      </dsp:txXfrm>
    </dsp:sp>
    <dsp:sp modelId="{CCB5E375-BF4E-4213-895A-B43DA0A8F57E}">
      <dsp:nvSpPr>
        <dsp:cNvPr id="0" name=""/>
        <dsp:cNvSpPr/>
      </dsp:nvSpPr>
      <dsp:spPr>
        <a:xfrm>
          <a:off x="1765343" y="2800473"/>
          <a:ext cx="840835" cy="840835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AD7157-E7C0-4B6E-8F74-012104979C42}">
      <dsp:nvSpPr>
        <dsp:cNvPr id="0" name=""/>
        <dsp:cNvSpPr/>
      </dsp:nvSpPr>
      <dsp:spPr>
        <a:xfrm>
          <a:off x="2814491" y="884654"/>
          <a:ext cx="2402387" cy="1793331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381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3B763A-168F-44DF-BC27-9BB36AF714B1}">
      <dsp:nvSpPr>
        <dsp:cNvPr id="0" name=""/>
        <dsp:cNvSpPr/>
      </dsp:nvSpPr>
      <dsp:spPr>
        <a:xfrm>
          <a:off x="2814491" y="2677985"/>
          <a:ext cx="2402387" cy="771132"/>
        </a:xfrm>
        <a:prstGeom prst="rect">
          <a:avLst/>
        </a:prstGeom>
        <a:blipFill rotWithShape="0">
          <a:blip xmlns:r="http://schemas.openxmlformats.org/officeDocument/2006/relationships" r:embed="rId4"/>
          <a:tile tx="0" ty="0" sx="100000" sy="100000" flip="none" algn="tl"/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0" rIns="2540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CONSUMISMO</a:t>
          </a:r>
          <a:endParaRPr lang="es-ES" sz="2000" kern="1200" dirty="0"/>
        </a:p>
      </dsp:txBody>
      <dsp:txXfrm>
        <a:off x="2814491" y="2677985"/>
        <a:ext cx="1691822" cy="771132"/>
      </dsp:txXfrm>
    </dsp:sp>
    <dsp:sp modelId="{333EBE34-3F5F-4620-BB8C-3618DC38951E}">
      <dsp:nvSpPr>
        <dsp:cNvPr id="0" name=""/>
        <dsp:cNvSpPr/>
      </dsp:nvSpPr>
      <dsp:spPr>
        <a:xfrm>
          <a:off x="4574273" y="2800473"/>
          <a:ext cx="840835" cy="840835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3F0033-85D9-4DAD-B564-694946E412EF}">
      <dsp:nvSpPr>
        <dsp:cNvPr id="0" name=""/>
        <dsp:cNvSpPr/>
      </dsp:nvSpPr>
      <dsp:spPr>
        <a:xfrm>
          <a:off x="5623420" y="884654"/>
          <a:ext cx="2402387" cy="1793331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38100" cap="flat" cmpd="sng" algn="ctr">
          <a:solidFill>
            <a:schemeClr val="accent4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CFB572-1520-430A-9A5D-07C7D8BC5820}">
      <dsp:nvSpPr>
        <dsp:cNvPr id="0" name=""/>
        <dsp:cNvSpPr/>
      </dsp:nvSpPr>
      <dsp:spPr>
        <a:xfrm>
          <a:off x="5623420" y="2677985"/>
          <a:ext cx="2402387" cy="771132"/>
        </a:xfrm>
        <a:prstGeom prst="rect">
          <a:avLst/>
        </a:prstGeom>
        <a:blipFill rotWithShape="0">
          <a:blip xmlns:r="http://schemas.openxmlformats.org/officeDocument/2006/relationships" r:embed="rId6"/>
          <a:tile tx="0" ty="0" sx="100000" sy="100000" flip="none" algn="tl"/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0" rIns="2540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MANEJO INEFICENTE</a:t>
          </a:r>
          <a:endParaRPr lang="es-ES" sz="2000" kern="1200" dirty="0"/>
        </a:p>
      </dsp:txBody>
      <dsp:txXfrm>
        <a:off x="5623420" y="2677985"/>
        <a:ext cx="1691822" cy="771132"/>
      </dsp:txXfrm>
    </dsp:sp>
    <dsp:sp modelId="{7C94B0A9-4B2E-49C9-A660-09EBC7530D39}">
      <dsp:nvSpPr>
        <dsp:cNvPr id="0" name=""/>
        <dsp:cNvSpPr/>
      </dsp:nvSpPr>
      <dsp:spPr>
        <a:xfrm>
          <a:off x="7383202" y="2800473"/>
          <a:ext cx="840835" cy="840835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E11791-3291-47AC-AFF2-0F65CAEACFF0}">
      <dsp:nvSpPr>
        <dsp:cNvPr id="0" name=""/>
        <dsp:cNvSpPr/>
      </dsp:nvSpPr>
      <dsp:spPr>
        <a:xfrm rot="10800000">
          <a:off x="1141682" y="0"/>
          <a:ext cx="4155036" cy="383776"/>
        </a:xfrm>
        <a:prstGeom prst="homePlate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9235" tIns="53340" rIns="99568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b="1" kern="1200" dirty="0" smtClean="0">
              <a:solidFill>
                <a:schemeClr val="tx1"/>
              </a:solidFill>
              <a:latin typeface="+mj-lt"/>
            </a:rPr>
            <a:t>1.-Asociación de Recicladores INVER METAL</a:t>
          </a:r>
          <a:endParaRPr lang="es-PE" sz="1400" b="1" kern="1200" dirty="0">
            <a:solidFill>
              <a:schemeClr val="tx1"/>
            </a:solidFill>
            <a:latin typeface="+mj-lt"/>
          </a:endParaRPr>
        </a:p>
      </dsp:txBody>
      <dsp:txXfrm rot="10800000">
        <a:off x="1237626" y="0"/>
        <a:ext cx="4059092" cy="383776"/>
      </dsp:txXfrm>
    </dsp:sp>
    <dsp:sp modelId="{6B2E0121-2EE2-42C9-9ADA-73F60FAC1A91}">
      <dsp:nvSpPr>
        <dsp:cNvPr id="0" name=""/>
        <dsp:cNvSpPr/>
      </dsp:nvSpPr>
      <dsp:spPr>
        <a:xfrm>
          <a:off x="950625" y="1299"/>
          <a:ext cx="383776" cy="383776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EF7BB9A-55F6-4B1B-94B5-A7CA26E9E952}">
      <dsp:nvSpPr>
        <dsp:cNvPr id="0" name=""/>
        <dsp:cNvSpPr/>
      </dsp:nvSpPr>
      <dsp:spPr>
        <a:xfrm rot="10800000">
          <a:off x="1142513" y="492925"/>
          <a:ext cx="4155036" cy="383776"/>
        </a:xfrm>
        <a:prstGeom prst="homePlate">
          <a:avLst/>
        </a:prstGeom>
        <a:gradFill rotWithShape="0">
          <a:gsLst>
            <a:gs pos="0">
              <a:schemeClr val="accent1">
                <a:shade val="50000"/>
                <a:hueOff val="144575"/>
                <a:satOff val="-3024"/>
                <a:lumOff val="16825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144575"/>
                <a:satOff val="-3024"/>
                <a:lumOff val="16825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144575"/>
                <a:satOff val="-3024"/>
                <a:lumOff val="1682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9235" tIns="53340" rIns="99568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b="1" kern="1200" dirty="0" smtClean="0">
              <a:solidFill>
                <a:schemeClr val="tx1"/>
              </a:solidFill>
              <a:latin typeface="+mj-lt"/>
            </a:rPr>
            <a:t>2.-Asociación de Recicladores MULTISERVICIOS FLORES</a:t>
          </a:r>
          <a:endParaRPr lang="es-PE" sz="1400" b="1" kern="1200" dirty="0">
            <a:solidFill>
              <a:schemeClr val="tx1"/>
            </a:solidFill>
            <a:latin typeface="+mj-lt"/>
          </a:endParaRPr>
        </a:p>
      </dsp:txBody>
      <dsp:txXfrm rot="10800000">
        <a:off x="1238457" y="492925"/>
        <a:ext cx="4059092" cy="383776"/>
      </dsp:txXfrm>
    </dsp:sp>
    <dsp:sp modelId="{0D9E41E1-6C6D-4057-BF1D-BE76C88198D3}">
      <dsp:nvSpPr>
        <dsp:cNvPr id="0" name=""/>
        <dsp:cNvSpPr/>
      </dsp:nvSpPr>
      <dsp:spPr>
        <a:xfrm>
          <a:off x="950625" y="492925"/>
          <a:ext cx="383776" cy="383776"/>
        </a:xfrm>
        <a:prstGeom prst="ellipse">
          <a:avLst/>
        </a:prstGeom>
        <a:solidFill>
          <a:schemeClr val="accent1">
            <a:tint val="50000"/>
            <a:hueOff val="-3452"/>
            <a:satOff val="144"/>
            <a:lumOff val="-53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EBB2664-F6D7-4C4A-8139-5FE83B3E529E}">
      <dsp:nvSpPr>
        <dsp:cNvPr id="0" name=""/>
        <dsp:cNvSpPr/>
      </dsp:nvSpPr>
      <dsp:spPr>
        <a:xfrm rot="10800000">
          <a:off x="1142513" y="984551"/>
          <a:ext cx="4155036" cy="383776"/>
        </a:xfrm>
        <a:prstGeom prst="homePlate">
          <a:avLst/>
        </a:prstGeom>
        <a:gradFill rotWithShape="0">
          <a:gsLst>
            <a:gs pos="0">
              <a:schemeClr val="accent1">
                <a:shade val="50000"/>
                <a:hueOff val="289149"/>
                <a:satOff val="-6048"/>
                <a:lumOff val="33650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289149"/>
                <a:satOff val="-6048"/>
                <a:lumOff val="33650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289149"/>
                <a:satOff val="-6048"/>
                <a:lumOff val="3365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9235" tIns="53340" rIns="99568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b="1" kern="1200" dirty="0" smtClean="0">
              <a:solidFill>
                <a:schemeClr val="tx1"/>
              </a:solidFill>
              <a:latin typeface="+mj-lt"/>
            </a:rPr>
            <a:t>3.-Asociación de Recicladores RESICLAS DEL SUR</a:t>
          </a:r>
          <a:endParaRPr lang="es-PE" sz="1400" b="1" kern="1200" dirty="0">
            <a:solidFill>
              <a:schemeClr val="tx1"/>
            </a:solidFill>
            <a:latin typeface="+mj-lt"/>
          </a:endParaRPr>
        </a:p>
      </dsp:txBody>
      <dsp:txXfrm rot="10800000">
        <a:off x="1238457" y="984551"/>
        <a:ext cx="4059092" cy="383776"/>
      </dsp:txXfrm>
    </dsp:sp>
    <dsp:sp modelId="{8C068327-4A9A-4D43-B9CD-608B84FB95A9}">
      <dsp:nvSpPr>
        <dsp:cNvPr id="0" name=""/>
        <dsp:cNvSpPr/>
      </dsp:nvSpPr>
      <dsp:spPr>
        <a:xfrm>
          <a:off x="950625" y="984551"/>
          <a:ext cx="383776" cy="383776"/>
        </a:xfrm>
        <a:prstGeom prst="ellipse">
          <a:avLst/>
        </a:prstGeom>
        <a:solidFill>
          <a:schemeClr val="accent1">
            <a:tint val="50000"/>
            <a:hueOff val="-6903"/>
            <a:satOff val="287"/>
            <a:lumOff val="-106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37685A7-7378-4A40-8C7C-3854A89E9B98}">
      <dsp:nvSpPr>
        <dsp:cNvPr id="0" name=""/>
        <dsp:cNvSpPr/>
      </dsp:nvSpPr>
      <dsp:spPr>
        <a:xfrm rot="10800000">
          <a:off x="1142513" y="1476177"/>
          <a:ext cx="4155036" cy="383776"/>
        </a:xfrm>
        <a:prstGeom prst="homePlate">
          <a:avLst/>
        </a:prstGeom>
        <a:gradFill rotWithShape="0">
          <a:gsLst>
            <a:gs pos="0">
              <a:schemeClr val="accent1">
                <a:shade val="50000"/>
                <a:hueOff val="289149"/>
                <a:satOff val="-6048"/>
                <a:lumOff val="33650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289149"/>
                <a:satOff val="-6048"/>
                <a:lumOff val="33650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289149"/>
                <a:satOff val="-6048"/>
                <a:lumOff val="3365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9235" tIns="53340" rIns="99568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b="1" kern="1200" dirty="0" smtClean="0">
              <a:solidFill>
                <a:schemeClr val="tx1"/>
              </a:solidFill>
              <a:latin typeface="+mj-lt"/>
            </a:rPr>
            <a:t>4.-Asociación de Recicladores EL NUEVO AMANECER</a:t>
          </a:r>
          <a:endParaRPr lang="es-PE" sz="1400" b="1" kern="1200" dirty="0">
            <a:solidFill>
              <a:schemeClr val="tx1"/>
            </a:solidFill>
            <a:latin typeface="+mj-lt"/>
          </a:endParaRPr>
        </a:p>
      </dsp:txBody>
      <dsp:txXfrm rot="10800000">
        <a:off x="1238457" y="1476177"/>
        <a:ext cx="4059092" cy="383776"/>
      </dsp:txXfrm>
    </dsp:sp>
    <dsp:sp modelId="{274D73CB-A381-4740-9810-3F3185AACBAF}">
      <dsp:nvSpPr>
        <dsp:cNvPr id="0" name=""/>
        <dsp:cNvSpPr/>
      </dsp:nvSpPr>
      <dsp:spPr>
        <a:xfrm>
          <a:off x="950625" y="1476177"/>
          <a:ext cx="383776" cy="383776"/>
        </a:xfrm>
        <a:prstGeom prst="ellipse">
          <a:avLst/>
        </a:prstGeom>
        <a:solidFill>
          <a:schemeClr val="accent1">
            <a:tint val="50000"/>
            <a:hueOff val="-10355"/>
            <a:satOff val="431"/>
            <a:lumOff val="-160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BE5444A2-C035-49B1-8DBF-5EF614B99EF0}">
      <dsp:nvSpPr>
        <dsp:cNvPr id="0" name=""/>
        <dsp:cNvSpPr/>
      </dsp:nvSpPr>
      <dsp:spPr>
        <a:xfrm rot="10800000">
          <a:off x="1142513" y="1967804"/>
          <a:ext cx="4155036" cy="383776"/>
        </a:xfrm>
        <a:prstGeom prst="homePlate">
          <a:avLst/>
        </a:prstGeom>
        <a:gradFill rotWithShape="0">
          <a:gsLst>
            <a:gs pos="0">
              <a:schemeClr val="accent1">
                <a:shade val="50000"/>
                <a:hueOff val="144575"/>
                <a:satOff val="-3024"/>
                <a:lumOff val="16825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144575"/>
                <a:satOff val="-3024"/>
                <a:lumOff val="16825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144575"/>
                <a:satOff val="-3024"/>
                <a:lumOff val="1682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9235" tIns="53340" rIns="99568" bIns="53340" numCol="1" spcCol="1270" anchor="ctr" anchorCtr="0">
          <a:noAutofit/>
        </a:bodyPr>
        <a:lstStyle/>
        <a:p>
          <a:pPr lvl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b="1" kern="1200" dirty="0" smtClean="0">
              <a:solidFill>
                <a:schemeClr val="tx1"/>
              </a:solidFill>
              <a:latin typeface="+mj-lt"/>
            </a:rPr>
            <a:t>5.-Asociación de Recicladores CANCHARANI PUNO</a:t>
          </a:r>
          <a:endParaRPr lang="es-PE" sz="1400" b="1" kern="1200" dirty="0">
            <a:solidFill>
              <a:schemeClr val="tx1"/>
            </a:solidFill>
            <a:latin typeface="+mj-lt"/>
          </a:endParaRPr>
        </a:p>
      </dsp:txBody>
      <dsp:txXfrm rot="10800000">
        <a:off x="1238457" y="1967804"/>
        <a:ext cx="4059092" cy="383776"/>
      </dsp:txXfrm>
    </dsp:sp>
    <dsp:sp modelId="{796FE35A-1A16-446A-BEC9-A3BE31056E9A}">
      <dsp:nvSpPr>
        <dsp:cNvPr id="0" name=""/>
        <dsp:cNvSpPr/>
      </dsp:nvSpPr>
      <dsp:spPr>
        <a:xfrm>
          <a:off x="950625" y="1967804"/>
          <a:ext cx="383776" cy="383776"/>
        </a:xfrm>
        <a:prstGeom prst="ellipse">
          <a:avLst/>
        </a:prstGeom>
        <a:solidFill>
          <a:schemeClr val="accent1">
            <a:tint val="50000"/>
            <a:hueOff val="-13806"/>
            <a:satOff val="574"/>
            <a:lumOff val="-213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46B76A-D7E1-49D4-96E1-5728580AFB1F}">
      <dsp:nvSpPr>
        <dsp:cNvPr id="0" name=""/>
        <dsp:cNvSpPr/>
      </dsp:nvSpPr>
      <dsp:spPr>
        <a:xfrm>
          <a:off x="0" y="1704578"/>
          <a:ext cx="4665052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9F8049-C4F6-4E86-9091-5ADDCFBC6F39}">
      <dsp:nvSpPr>
        <dsp:cNvPr id="0" name=""/>
        <dsp:cNvSpPr/>
      </dsp:nvSpPr>
      <dsp:spPr>
        <a:xfrm>
          <a:off x="233252" y="1497938"/>
          <a:ext cx="3265536" cy="41328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3430" tIns="0" rIns="123430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solidFill>
                <a:schemeClr val="tx1"/>
              </a:solidFill>
            </a:rPr>
            <a:t>10158 VIVIENDAS PARTICIPANTES</a:t>
          </a:r>
          <a:endParaRPr lang="es-PE" sz="1400" kern="1200" dirty="0">
            <a:solidFill>
              <a:schemeClr val="tx1"/>
            </a:solidFill>
          </a:endParaRPr>
        </a:p>
      </dsp:txBody>
      <dsp:txXfrm>
        <a:off x="253427" y="1518113"/>
        <a:ext cx="3225186" cy="372930"/>
      </dsp:txXfrm>
    </dsp:sp>
    <dsp:sp modelId="{FE9CBA18-072F-4FFE-AFA9-60AD3C1C110F}">
      <dsp:nvSpPr>
        <dsp:cNvPr id="0" name=""/>
        <dsp:cNvSpPr/>
      </dsp:nvSpPr>
      <dsp:spPr>
        <a:xfrm>
          <a:off x="0" y="2339618"/>
          <a:ext cx="4665052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D8E2D0-144B-4118-A002-64A51964ED02}">
      <dsp:nvSpPr>
        <dsp:cNvPr id="0" name=""/>
        <dsp:cNvSpPr/>
      </dsp:nvSpPr>
      <dsp:spPr>
        <a:xfrm>
          <a:off x="233252" y="2132978"/>
          <a:ext cx="3265536" cy="413280"/>
        </a:xfrm>
        <a:prstGeom prst="roundRect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3430" tIns="0" rIns="123430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solidFill>
                <a:schemeClr val="tx1"/>
              </a:solidFill>
            </a:rPr>
            <a:t>220 ESTABLECIMIENTOS COMERCIALES</a:t>
          </a:r>
          <a:endParaRPr lang="es-PE" sz="1400" kern="1200" dirty="0">
            <a:solidFill>
              <a:schemeClr val="tx1"/>
            </a:solidFill>
          </a:endParaRPr>
        </a:p>
      </dsp:txBody>
      <dsp:txXfrm>
        <a:off x="253427" y="2153153"/>
        <a:ext cx="3225186" cy="372930"/>
      </dsp:txXfrm>
    </dsp:sp>
    <dsp:sp modelId="{C4852B6F-69C0-4D41-BB52-240F4127CCFE}">
      <dsp:nvSpPr>
        <dsp:cNvPr id="0" name=""/>
        <dsp:cNvSpPr/>
      </dsp:nvSpPr>
      <dsp:spPr>
        <a:xfrm>
          <a:off x="0" y="2974658"/>
          <a:ext cx="4665052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7C276F-E740-4843-BB7B-308FA834E979}">
      <dsp:nvSpPr>
        <dsp:cNvPr id="0" name=""/>
        <dsp:cNvSpPr/>
      </dsp:nvSpPr>
      <dsp:spPr>
        <a:xfrm>
          <a:off x="233252" y="2768018"/>
          <a:ext cx="3265536" cy="413280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3430" tIns="0" rIns="123430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solidFill>
                <a:schemeClr val="tx1"/>
              </a:solidFill>
            </a:rPr>
            <a:t>55 INSTITUCIONES EDUCATIVAS</a:t>
          </a:r>
          <a:endParaRPr lang="es-PE" sz="1400" kern="1200" dirty="0">
            <a:solidFill>
              <a:schemeClr val="tx1"/>
            </a:solidFill>
          </a:endParaRPr>
        </a:p>
      </dsp:txBody>
      <dsp:txXfrm>
        <a:off x="253427" y="2788193"/>
        <a:ext cx="3225186" cy="3729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List2#2">
  <dgm:title val=""/>
  <dgm:desc val=""/>
  <dgm:catLst>
    <dgm:cat type="list" pri="7000"/>
    <dgm:cat type="convert" pri="1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355AF1-9E5C-454D-A868-AC299556D5C0}" type="datetimeFigureOut">
              <a:rPr lang="es-ES" smtClean="0"/>
              <a:pPr/>
              <a:t>26/02/2020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A7B8EA-ED9C-4565-A0F6-1C8E3D18F4C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734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7B8EA-ED9C-4565-A0F6-1C8E3D18F4C1}" type="slidenum">
              <a:rPr lang="es-ES" smtClean="0"/>
              <a:pPr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821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A7B8EA-ED9C-4565-A0F6-1C8E3D18F4C1}" type="slidenum">
              <a:rPr lang="es-ES" smtClean="0"/>
              <a:pPr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8215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err="1"/>
              <a:t>Asociacion</a:t>
            </a:r>
            <a:r>
              <a:rPr lang="es-MX" dirty="0"/>
              <a:t> de Recicladores INVER METAL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A7B8EA-ED9C-4565-A0F6-1C8E3D18F4C1}" type="slidenum">
              <a:rPr lang="es-ES" smtClean="0"/>
              <a:pPr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7361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394B9-0029-4CF6-9EBF-8BF994AC3CFD}" type="datetimeFigureOut">
              <a:rPr lang="es-ES" smtClean="0"/>
              <a:pPr/>
              <a:t>26/02/2020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DF92B-D6A6-4351-9A3D-AD52F8B9B5B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1161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394B9-0029-4CF6-9EBF-8BF994AC3CFD}" type="datetimeFigureOut">
              <a:rPr lang="es-ES" smtClean="0"/>
              <a:pPr/>
              <a:t>26/02/2020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DF92B-D6A6-4351-9A3D-AD52F8B9B5B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56364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394B9-0029-4CF6-9EBF-8BF994AC3CFD}" type="datetimeFigureOut">
              <a:rPr lang="es-ES" smtClean="0"/>
              <a:pPr/>
              <a:t>26/02/2020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DF92B-D6A6-4351-9A3D-AD52F8B9B5B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79755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 userDrawn="1"/>
        </p:nvSpPr>
        <p:spPr>
          <a:xfrm>
            <a:off x="7708265" y="464268"/>
            <a:ext cx="129715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PE" sz="1050" dirty="0">
                <a:solidFill>
                  <a:prstClr val="black"/>
                </a:solidFill>
              </a:rPr>
              <a:t>www.minam.gob.pe</a:t>
            </a:r>
          </a:p>
        </p:txBody>
      </p:sp>
    </p:spTree>
    <p:extLst>
      <p:ext uri="{BB962C8B-B14F-4D97-AF65-F5344CB8AC3E}">
        <p14:creationId xmlns:p14="http://schemas.microsoft.com/office/powerpoint/2010/main" val="4018252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331977" y="294650"/>
            <a:ext cx="1515901" cy="56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11813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94" y="199248"/>
            <a:ext cx="2659861" cy="73119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331977" y="294650"/>
            <a:ext cx="1515901" cy="56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5753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F26D947-C620-430B-913E-858530A278BF}" type="datetimeFigureOut">
              <a:rPr lang="es-PE" smtClean="0">
                <a:solidFill>
                  <a:prstClr val="black"/>
                </a:solidFill>
              </a:rPr>
              <a:pPr/>
              <a:t>26/02/2020</a:t>
            </a:fld>
            <a:endParaRPr lang="es-PE">
              <a:solidFill>
                <a:prstClr val="black"/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B9C8D7F-F1BC-48E6-8953-54F44FBB95B6}" type="slidenum">
              <a:rPr lang="es-PE" smtClean="0">
                <a:solidFill>
                  <a:prstClr val="black"/>
                </a:solidFill>
              </a:rPr>
              <a:pPr/>
              <a:t>‹Nº›</a:t>
            </a:fld>
            <a:endParaRPr lang="es-P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7321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F26D947-C620-430B-913E-858530A278BF}" type="datetimeFigureOut">
              <a:rPr lang="es-PE" smtClean="0">
                <a:solidFill>
                  <a:prstClr val="black"/>
                </a:solidFill>
              </a:rPr>
              <a:pPr/>
              <a:t>26/02/2020</a:t>
            </a:fld>
            <a:endParaRPr lang="es-PE">
              <a:solidFill>
                <a:prstClr val="black"/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B9C8D7F-F1BC-48E6-8953-54F44FBB95B6}" type="slidenum">
              <a:rPr lang="es-PE" smtClean="0">
                <a:solidFill>
                  <a:prstClr val="black"/>
                </a:solidFill>
              </a:rPr>
              <a:pPr/>
              <a:t>‹Nº›</a:t>
            </a:fld>
            <a:endParaRPr lang="es-P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3195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F26D947-C620-430B-913E-858530A278BF}" type="datetimeFigureOut">
              <a:rPr lang="es-PE" smtClean="0">
                <a:solidFill>
                  <a:prstClr val="black"/>
                </a:solidFill>
              </a:rPr>
              <a:pPr/>
              <a:t>26/02/2020</a:t>
            </a:fld>
            <a:endParaRPr lang="es-PE">
              <a:solidFill>
                <a:prstClr val="black"/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B9C8D7F-F1BC-48E6-8953-54F44FBB95B6}" type="slidenum">
              <a:rPr lang="es-PE" smtClean="0">
                <a:solidFill>
                  <a:prstClr val="black"/>
                </a:solidFill>
              </a:rPr>
              <a:pPr/>
              <a:t>‹Nº›</a:t>
            </a:fld>
            <a:endParaRPr lang="es-P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4045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F26D947-C620-430B-913E-858530A278BF}" type="datetimeFigureOut">
              <a:rPr lang="es-PE" smtClean="0">
                <a:solidFill>
                  <a:prstClr val="black"/>
                </a:solidFill>
              </a:rPr>
              <a:pPr/>
              <a:t>26/02/2020</a:t>
            </a:fld>
            <a:endParaRPr lang="es-PE">
              <a:solidFill>
                <a:prstClr val="black"/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B9C8D7F-F1BC-48E6-8953-54F44FBB95B6}" type="slidenum">
              <a:rPr lang="es-PE" smtClean="0">
                <a:solidFill>
                  <a:prstClr val="black"/>
                </a:solidFill>
              </a:rPr>
              <a:pPr/>
              <a:t>‹Nº›</a:t>
            </a:fld>
            <a:endParaRPr lang="es-P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8464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F26D947-C620-430B-913E-858530A278BF}" type="datetimeFigureOut">
              <a:rPr lang="es-PE" smtClean="0">
                <a:solidFill>
                  <a:prstClr val="black"/>
                </a:solidFill>
              </a:rPr>
              <a:pPr/>
              <a:t>26/02/2020</a:t>
            </a:fld>
            <a:endParaRPr lang="es-PE">
              <a:solidFill>
                <a:prstClr val="black"/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B9C8D7F-F1BC-48E6-8953-54F44FBB95B6}" type="slidenum">
              <a:rPr lang="es-PE" smtClean="0">
                <a:solidFill>
                  <a:prstClr val="black"/>
                </a:solidFill>
              </a:rPr>
              <a:pPr/>
              <a:t>‹Nº›</a:t>
            </a:fld>
            <a:endParaRPr lang="es-P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2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394B9-0029-4CF6-9EBF-8BF994AC3CFD}" type="datetimeFigureOut">
              <a:rPr lang="es-ES" smtClean="0"/>
              <a:pPr/>
              <a:t>26/02/2020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DF92B-D6A6-4351-9A3D-AD52F8B9B5B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73617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F26D947-C620-430B-913E-858530A278BF}" type="datetimeFigureOut">
              <a:rPr lang="es-PE" smtClean="0">
                <a:solidFill>
                  <a:prstClr val="black"/>
                </a:solidFill>
              </a:rPr>
              <a:pPr/>
              <a:t>26/02/2020</a:t>
            </a:fld>
            <a:endParaRPr lang="es-PE">
              <a:solidFill>
                <a:prstClr val="black"/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B9C8D7F-F1BC-48E6-8953-54F44FBB95B6}" type="slidenum">
              <a:rPr lang="es-PE" smtClean="0">
                <a:solidFill>
                  <a:prstClr val="black"/>
                </a:solidFill>
              </a:rPr>
              <a:pPr/>
              <a:t>‹Nº›</a:t>
            </a:fld>
            <a:endParaRPr lang="es-P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5053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F26D947-C620-430B-913E-858530A278BF}" type="datetimeFigureOut">
              <a:rPr lang="es-PE" smtClean="0">
                <a:solidFill>
                  <a:prstClr val="black"/>
                </a:solidFill>
              </a:rPr>
              <a:pPr/>
              <a:t>26/02/2020</a:t>
            </a:fld>
            <a:endParaRPr lang="es-PE">
              <a:solidFill>
                <a:prstClr val="black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B9C8D7F-F1BC-48E6-8953-54F44FBB95B6}" type="slidenum">
              <a:rPr lang="es-PE" smtClean="0">
                <a:solidFill>
                  <a:prstClr val="black"/>
                </a:solidFill>
              </a:rPr>
              <a:pPr/>
              <a:t>‹Nº›</a:t>
            </a:fld>
            <a:endParaRPr lang="es-P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004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F26D947-C620-430B-913E-858530A278BF}" type="datetimeFigureOut">
              <a:rPr lang="es-PE" smtClean="0">
                <a:solidFill>
                  <a:prstClr val="black"/>
                </a:solidFill>
              </a:rPr>
              <a:pPr/>
              <a:t>26/02/2020</a:t>
            </a:fld>
            <a:endParaRPr lang="es-PE">
              <a:solidFill>
                <a:prstClr val="black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PE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B9C8D7F-F1BC-48E6-8953-54F44FBB95B6}" type="slidenum">
              <a:rPr lang="es-PE" smtClean="0">
                <a:solidFill>
                  <a:prstClr val="black"/>
                </a:solidFill>
              </a:rPr>
              <a:pPr/>
              <a:t>‹Nº›</a:t>
            </a:fld>
            <a:endParaRPr lang="es-P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1039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87394B9-0029-4CF6-9EBF-8BF994AC3CFD}" type="datetimeFigureOut">
              <a:rPr lang="es-ES" smtClean="0"/>
              <a:pPr/>
              <a:t>26/02/2020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EDF92B-D6A6-4351-9A3D-AD52F8B9B5B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537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394B9-0029-4CF6-9EBF-8BF994AC3CFD}" type="datetimeFigureOut">
              <a:rPr lang="es-ES" smtClean="0"/>
              <a:pPr/>
              <a:t>26/02/2020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DF92B-D6A6-4351-9A3D-AD52F8B9B5B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1073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394B9-0029-4CF6-9EBF-8BF994AC3CFD}" type="datetimeFigureOut">
              <a:rPr lang="es-ES" smtClean="0"/>
              <a:pPr/>
              <a:t>26/02/2020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DF92B-D6A6-4351-9A3D-AD52F8B9B5B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2698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394B9-0029-4CF6-9EBF-8BF994AC3CFD}" type="datetimeFigureOut">
              <a:rPr lang="es-ES" smtClean="0"/>
              <a:pPr/>
              <a:t>26/02/2020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DF92B-D6A6-4351-9A3D-AD52F8B9B5B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9562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394B9-0029-4CF6-9EBF-8BF994AC3CFD}" type="datetimeFigureOut">
              <a:rPr lang="es-ES" smtClean="0"/>
              <a:pPr/>
              <a:t>26/02/2020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DF92B-D6A6-4351-9A3D-AD52F8B9B5B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3514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394B9-0029-4CF6-9EBF-8BF994AC3CFD}" type="datetimeFigureOut">
              <a:rPr lang="es-ES" smtClean="0"/>
              <a:pPr/>
              <a:t>26/02/2020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DF92B-D6A6-4351-9A3D-AD52F8B9B5B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3152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394B9-0029-4CF6-9EBF-8BF994AC3CFD}" type="datetimeFigureOut">
              <a:rPr lang="es-ES" smtClean="0"/>
              <a:pPr/>
              <a:t>26/02/2020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DF92B-D6A6-4351-9A3D-AD52F8B9B5B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5233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394B9-0029-4CF6-9EBF-8BF994AC3CFD}" type="datetimeFigureOut">
              <a:rPr lang="es-ES" smtClean="0"/>
              <a:pPr/>
              <a:t>26/02/2020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DF92B-D6A6-4351-9A3D-AD52F8B9B5B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8383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7394B9-0029-4CF6-9EBF-8BF994AC3CFD}" type="datetimeFigureOut">
              <a:rPr lang="es-ES" smtClean="0"/>
              <a:pPr/>
              <a:t>26/02/2020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EDF92B-D6A6-4351-9A3D-AD52F8B9B5B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0297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>
          <a:xfrm>
            <a:off x="7851962" y="125867"/>
            <a:ext cx="11737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PE" sz="1400" b="1" dirty="0">
                <a:solidFill>
                  <a:prstClr val="white"/>
                </a:solidFill>
              </a:rPr>
              <a:t>PERÚ LIMPIO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7700498" y="6407325"/>
            <a:ext cx="13311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PE" sz="1400" b="1" dirty="0">
                <a:solidFill>
                  <a:prstClr val="white"/>
                </a:solidFill>
              </a:rPr>
              <a:t>PERÚ NATURAL</a:t>
            </a:r>
          </a:p>
        </p:txBody>
      </p:sp>
      <p:sp>
        <p:nvSpPr>
          <p:cNvPr id="17" name="Rectángulo 16"/>
          <p:cNvSpPr/>
          <p:nvPr userDrawn="1"/>
        </p:nvSpPr>
        <p:spPr>
          <a:xfrm>
            <a:off x="0" y="6715927"/>
            <a:ext cx="9144000" cy="144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prstClr val="white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62" y="302038"/>
            <a:ext cx="1832282" cy="522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092" y="5943805"/>
            <a:ext cx="1838919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729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3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10" Type="http://schemas.openxmlformats.org/officeDocument/2006/relationships/image" Target="../media/image35.jpeg"/><Relationship Id="rId4" Type="http://schemas.openxmlformats.org/officeDocument/2006/relationships/diagramData" Target="../diagrams/data3.xml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36.png"/><Relationship Id="rId7" Type="http://schemas.openxmlformats.org/officeDocument/2006/relationships/diagramQuickStyle" Target="../diagrams/quickStyle4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10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microsoft.com/office/2007/relationships/diagramDrawing" Target="../diagrams/drawing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77784"/>
            <a:ext cx="1043608" cy="1046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https://scontent.faqp2-2.fna.fbcdn.net/v/t1.0-9/53863009_589551954893476_4878146111593775104_n.jpg?_nc_cat=109&amp;_nc_ht=scontent.faqp2-2.fna&amp;oh=afa8387290a1b1a7b7a6a90a9ac715c3&amp;oe=5D82D36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9144000" cy="5589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0" y="1268760"/>
            <a:ext cx="9144000" cy="1208722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90000"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s-ES" sz="4800" b="1" dirty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GERENCIA INTEGRAL DE RESIDUOS SOLIDOS</a:t>
            </a:r>
          </a:p>
        </p:txBody>
      </p:sp>
      <p:pic>
        <p:nvPicPr>
          <p:cNvPr id="24577" name="Picture 1" descr="Logo municipalidad"/>
          <p:cNvPicPr>
            <a:picLocks noChangeAspect="1" noChangeArrowheads="1"/>
          </p:cNvPicPr>
          <p:nvPr/>
        </p:nvPicPr>
        <p:blipFill>
          <a:blip r:embed="rId5" cstate="print"/>
          <a:srcRect r="67892"/>
          <a:stretch>
            <a:fillRect/>
          </a:stretch>
        </p:blipFill>
        <p:spPr bwMode="auto">
          <a:xfrm>
            <a:off x="214282" y="-74144"/>
            <a:ext cx="1080815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/>
        </p:nvSpPr>
        <p:spPr>
          <a:xfrm>
            <a:off x="1000100" y="214290"/>
            <a:ext cx="73581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b="1" dirty="0" smtClean="0">
                <a:solidFill>
                  <a:srgbClr val="002060"/>
                </a:solidFill>
                <a:latin typeface="Lucida Calligraphy" pitchFamily="66" charset="0"/>
              </a:rPr>
              <a:t>Municipalidad Provincial de Puno</a:t>
            </a:r>
          </a:p>
        </p:txBody>
      </p:sp>
      <p:sp>
        <p:nvSpPr>
          <p:cNvPr id="4" name="AutoShape 2" descr="Resultado de imagen para logo del min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85398" y="260648"/>
            <a:ext cx="2555776" cy="1296144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s-PE" sz="3600" dirty="0" smtClean="0"/>
              <a:t/>
            </a:r>
            <a:br>
              <a:rPr lang="es-PE" sz="3600" dirty="0" smtClean="0"/>
            </a:br>
            <a:r>
              <a:rPr lang="es-PE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ORDENANZA MUNICIPAL 011 MPP-2019</a:t>
            </a:r>
            <a:r>
              <a:rPr lang="es-PE" sz="3600" dirty="0" smtClean="0"/>
              <a:t/>
            </a:r>
            <a:br>
              <a:rPr lang="es-PE" sz="3600" dirty="0" smtClean="0"/>
            </a:br>
            <a:endParaRPr lang="es-PE" sz="3600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800" y="3068960"/>
            <a:ext cx="2658296" cy="1843045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36164" t="14563" r="37824" b="22438"/>
          <a:stretch/>
        </p:blipFill>
        <p:spPr>
          <a:xfrm>
            <a:off x="307177" y="2668008"/>
            <a:ext cx="2633997" cy="3586718"/>
          </a:xfrm>
          <a:prstGeom prst="rect">
            <a:avLst/>
          </a:prstGeom>
        </p:spPr>
      </p:pic>
      <p:sp>
        <p:nvSpPr>
          <p:cNvPr id="7" name="1 Título"/>
          <p:cNvSpPr txBox="1">
            <a:spLocks/>
          </p:cNvSpPr>
          <p:nvPr/>
        </p:nvSpPr>
        <p:spPr>
          <a:xfrm>
            <a:off x="5177658" y="300198"/>
            <a:ext cx="2556284" cy="129614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PE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es-PE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s-PE" sz="27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ORDENANZA MUNICIPAL 028 MPP-2019</a:t>
            </a:r>
            <a:r>
              <a:rPr lang="es-PE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es-PE" sz="3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endParaRPr lang="es-PE"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l="36527" t="15750" r="36355" b="19542"/>
          <a:stretch/>
        </p:blipFill>
        <p:spPr>
          <a:xfrm>
            <a:off x="3707904" y="2668008"/>
            <a:ext cx="2615708" cy="3572320"/>
          </a:xfrm>
          <a:prstGeom prst="rect">
            <a:avLst/>
          </a:prstGeom>
        </p:spPr>
      </p:pic>
      <p:sp>
        <p:nvSpPr>
          <p:cNvPr id="8" name="Flecha derecha 7"/>
          <p:cNvSpPr/>
          <p:nvPr/>
        </p:nvSpPr>
        <p:spPr>
          <a:xfrm rot="5400000">
            <a:off x="1218905" y="1968384"/>
            <a:ext cx="843242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0" name="Flecha derecha 9"/>
          <p:cNvSpPr/>
          <p:nvPr/>
        </p:nvSpPr>
        <p:spPr>
          <a:xfrm rot="5400000">
            <a:off x="6167667" y="1949903"/>
            <a:ext cx="843242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925521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30" y="2782"/>
            <a:ext cx="9288175" cy="6855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C0728E39-C321-4CAB-B2ED-186AB38B0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1844824"/>
            <a:ext cx="8229600" cy="2880320"/>
          </a:xfrm>
        </p:spPr>
        <p:txBody>
          <a:bodyPr>
            <a:normAutofit fontScale="90000"/>
          </a:bodyPr>
          <a:lstStyle/>
          <a:p>
            <a:r>
              <a:rPr lang="es-PE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I. VALORIZACION DE RESIDUOS SOLIDOS </a:t>
            </a:r>
            <a:r>
              <a:rPr lang="es-PE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INORGANICOS</a:t>
            </a:r>
            <a:br>
              <a:rPr lang="es-PE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es-PE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s-PE" sz="40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</a:rPr>
              <a:t>PROGRAMA DE </a:t>
            </a:r>
            <a:r>
              <a:rPr lang="es-PE" sz="4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</a:rPr>
              <a:t>SEGREGACION </a:t>
            </a:r>
            <a:r>
              <a:rPr lang="es-PE" sz="4000" b="1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</a:rPr>
              <a:t>EN LA </a:t>
            </a:r>
            <a:r>
              <a:rPr lang="es-PE" sz="4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</a:rPr>
              <a:t>FUENTE Y RECOLECCION SELECTIVA DE RESIDUOS SOLIDOS</a:t>
            </a:r>
            <a:endParaRPr lang="es-PE" sz="4000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2465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30" y="2782"/>
            <a:ext cx="9288175" cy="6855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7D704EE4-01CE-4684-8EC7-35A8EC19868D}"/>
              </a:ext>
            </a:extLst>
          </p:cNvPr>
          <p:cNvSpPr txBox="1">
            <a:spLocks/>
          </p:cNvSpPr>
          <p:nvPr/>
        </p:nvSpPr>
        <p:spPr>
          <a:xfrm>
            <a:off x="1725924" y="2782"/>
            <a:ext cx="8028384" cy="87907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PE" sz="2400" dirty="0">
                <a:solidFill>
                  <a:schemeClr val="tx2">
                    <a:lumMod val="50000"/>
                  </a:schemeClr>
                </a:solidFill>
                <a:latin typeface="Bernard MT Condensed" panose="02050806060905020404" pitchFamily="18" charset="0"/>
              </a:rPr>
              <a:t>I</a:t>
            </a:r>
            <a:r>
              <a:rPr lang="es-PE" sz="2400" dirty="0" smtClean="0">
                <a:solidFill>
                  <a:schemeClr val="tx2">
                    <a:lumMod val="50000"/>
                  </a:schemeClr>
                </a:solidFill>
                <a:latin typeface="Bernard MT Condensed" panose="02050806060905020404" pitchFamily="18" charset="0"/>
              </a:rPr>
              <a:t>.- </a:t>
            </a:r>
            <a:r>
              <a:rPr lang="es-PE" sz="2400" dirty="0">
                <a:solidFill>
                  <a:schemeClr val="tx2">
                    <a:lumMod val="50000"/>
                  </a:schemeClr>
                </a:solidFill>
                <a:latin typeface="Bernard MT Condensed" panose="02050806060905020404" pitchFamily="18" charset="0"/>
              </a:rPr>
              <a:t>FORMALIZACION DE </a:t>
            </a:r>
            <a:r>
              <a:rPr lang="es-PE" sz="2400" dirty="0" smtClean="0">
                <a:solidFill>
                  <a:schemeClr val="tx2">
                    <a:lumMod val="50000"/>
                  </a:schemeClr>
                </a:solidFill>
                <a:latin typeface="Bernard MT Condensed" panose="02050806060905020404" pitchFamily="18" charset="0"/>
              </a:rPr>
              <a:t>ASOCIACIONES </a:t>
            </a:r>
            <a:r>
              <a:rPr lang="es-PE" sz="2400" dirty="0">
                <a:solidFill>
                  <a:schemeClr val="tx2">
                    <a:lumMod val="50000"/>
                  </a:schemeClr>
                </a:solidFill>
                <a:latin typeface="Bernard MT Condensed" panose="02050806060905020404" pitchFamily="18" charset="0"/>
              </a:rPr>
              <a:t>DE RECICLADORES</a:t>
            </a:r>
          </a:p>
        </p:txBody>
      </p:sp>
      <p:graphicFrame>
        <p:nvGraphicFramePr>
          <p:cNvPr id="8" name="Diagrama 7"/>
          <p:cNvGraphicFramePr/>
          <p:nvPr>
            <p:extLst/>
          </p:nvPr>
        </p:nvGraphicFramePr>
        <p:xfrm>
          <a:off x="251520" y="767058"/>
          <a:ext cx="6248175" cy="2352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0AA033B5-A326-408C-AF2F-E693EF2444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9512" y="3178028"/>
            <a:ext cx="6192688" cy="34079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xmlns="" id="{3C779EBA-0DA6-43FD-8EC0-4D4909DB1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116" y="767057"/>
            <a:ext cx="3419872" cy="32639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ángulo 9"/>
          <p:cNvSpPr/>
          <p:nvPr/>
        </p:nvSpPr>
        <p:spPr>
          <a:xfrm>
            <a:off x="6526597" y="4149080"/>
            <a:ext cx="2356730" cy="92333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dirty="0">
                <a:latin typeface="Bahnschrift Light Condensed" panose="020B0502040204020203" pitchFamily="34" charset="0"/>
              </a:rPr>
              <a:t>Ley Nº 29419, Ley que Regula la Actividad de los </a:t>
            </a:r>
            <a:r>
              <a:rPr lang="es-ES" dirty="0" smtClean="0">
                <a:latin typeface="Bahnschrift Light Condensed" panose="020B0502040204020203" pitchFamily="34" charset="0"/>
              </a:rPr>
              <a:t>Recicladores.</a:t>
            </a:r>
            <a:endParaRPr lang="es-PE" dirty="0">
              <a:latin typeface="Bahnschrift Light Condensed" panose="020B0502040204020203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6555760" y="5373216"/>
            <a:ext cx="2356730" cy="73866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sz="1400" b="1" dirty="0" smtClean="0">
                <a:solidFill>
                  <a:schemeClr val="tx2"/>
                </a:solidFill>
                <a:latin typeface="Arial Black" panose="020B0A04020102020204" pitchFamily="34" charset="0"/>
              </a:rPr>
              <a:t>FORMALIZACION DE 5 ASOCIACIONES DE RECICLADORES</a:t>
            </a:r>
            <a:endParaRPr lang="es-PE" sz="1400" b="1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3920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30" y="2782"/>
            <a:ext cx="9288175" cy="6855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23C7EC65-96DB-4801-AB37-E0F4A185F21A}"/>
              </a:ext>
            </a:extLst>
          </p:cNvPr>
          <p:cNvSpPr/>
          <p:nvPr/>
        </p:nvSpPr>
        <p:spPr>
          <a:xfrm>
            <a:off x="340945" y="1095474"/>
            <a:ext cx="3744416" cy="307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s-PE" dirty="0">
                <a:latin typeface="Arial Narrow" panose="020B0606020202030204" pitchFamily="34" charset="0"/>
              </a:rPr>
              <a:t>Para el año 2019 se viene trabajando con una participación </a:t>
            </a:r>
            <a:r>
              <a:rPr lang="es-PE" dirty="0" smtClean="0">
                <a:latin typeface="Arial Narrow" panose="020B0606020202030204" pitchFamily="34" charset="0"/>
              </a:rPr>
              <a:t>activa de: </a:t>
            </a:r>
            <a:r>
              <a:rPr lang="es-PE" sz="20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10,433</a:t>
            </a:r>
            <a:r>
              <a:rPr lang="es-PE" dirty="0" smtClean="0">
                <a:latin typeface="Arial Narrow" panose="020B0606020202030204" pitchFamily="34" charset="0"/>
              </a:rPr>
              <a:t> ( viviendas, establecimientos comerciales e Instituciones) que </a:t>
            </a:r>
            <a:r>
              <a:rPr lang="es-PE" dirty="0">
                <a:latin typeface="Arial Narrow" panose="020B0606020202030204" pitchFamily="34" charset="0"/>
              </a:rPr>
              <a:t>representa el </a:t>
            </a:r>
            <a:r>
              <a:rPr lang="es-PE" dirty="0" smtClean="0">
                <a:latin typeface="Arial Narrow" panose="020B0606020202030204" pitchFamily="34" charset="0"/>
              </a:rPr>
              <a:t>20 </a:t>
            </a:r>
            <a:r>
              <a:rPr lang="es-PE" dirty="0">
                <a:latin typeface="Arial Narrow" panose="020B0606020202030204" pitchFamily="34" charset="0"/>
              </a:rPr>
              <a:t>% de la población total del Distrito de Puno, en donde se realiza la capacitación de forma </a:t>
            </a:r>
            <a:r>
              <a:rPr lang="es-PE" dirty="0" smtClean="0">
                <a:latin typeface="Arial Narrow" panose="020B0606020202030204" pitchFamily="34" charset="0"/>
              </a:rPr>
              <a:t>personalizada.</a:t>
            </a:r>
            <a:r>
              <a:rPr lang="es-PE" dirty="0" smtClean="0"/>
              <a:t> </a:t>
            </a:r>
            <a:endParaRPr lang="es-PE" dirty="0"/>
          </a:p>
          <a:p>
            <a:pPr marL="457200" algn="just">
              <a:lnSpc>
                <a:spcPct val="115000"/>
              </a:lnSpc>
              <a:spcAft>
                <a:spcPts val="600"/>
              </a:spcAft>
            </a:pPr>
            <a:r>
              <a:rPr lang="es-PE" b="1" dirty="0">
                <a:latin typeface="Arial Narrow" panose="020B0606020202030204" pitchFamily="34" charset="0"/>
              </a:rPr>
              <a:t> </a:t>
            </a:r>
            <a:endParaRPr lang="es-PE" dirty="0">
              <a:effectLst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DE05033D-DB99-41D3-8BED-E7C8BBFA8A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9851" y="801214"/>
            <a:ext cx="4386262" cy="26622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7CF061EF-FA20-4B22-9465-4081D8E78F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9803" y="3791378"/>
            <a:ext cx="2177064" cy="2846676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xmlns="" id="{7D704EE4-01CE-4684-8EC7-35A8EC19868D}"/>
              </a:ext>
            </a:extLst>
          </p:cNvPr>
          <p:cNvSpPr txBox="1">
            <a:spLocks/>
          </p:cNvSpPr>
          <p:nvPr/>
        </p:nvSpPr>
        <p:spPr>
          <a:xfrm>
            <a:off x="1403648" y="160231"/>
            <a:ext cx="8028384" cy="87907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PE" sz="2400" dirty="0">
                <a:solidFill>
                  <a:schemeClr val="tx2">
                    <a:lumMod val="50000"/>
                  </a:schemeClr>
                </a:solidFill>
                <a:latin typeface="Bernard MT Condensed" panose="02050806060905020404" pitchFamily="18" charset="0"/>
              </a:rPr>
              <a:t>I</a:t>
            </a:r>
            <a:r>
              <a:rPr lang="es-PE" sz="2400" dirty="0" smtClean="0">
                <a:solidFill>
                  <a:schemeClr val="tx2">
                    <a:lumMod val="50000"/>
                  </a:schemeClr>
                </a:solidFill>
                <a:latin typeface="Bernard MT Condensed" panose="02050806060905020404" pitchFamily="18" charset="0"/>
              </a:rPr>
              <a:t>.- SENSIBILIZACION Y EMPADRONAMIENTO SOBRE EL PROGRAMA DE SEGREGACION EN LA FUENTE Y RECOLECCION SELECTIVA DE RESIDUOS SOLIDOS INORGANICOS REAPROVECHABLES</a:t>
            </a:r>
            <a:endParaRPr lang="es-PE" sz="2400" dirty="0">
              <a:solidFill>
                <a:schemeClr val="tx2">
                  <a:lumMod val="50000"/>
                </a:schemeClr>
              </a:solidFill>
              <a:latin typeface="Bernard MT Condensed" panose="02050806060905020404" pitchFamily="18" charset="0"/>
            </a:endParaRPr>
          </a:p>
        </p:txBody>
      </p:sp>
      <p:graphicFrame>
        <p:nvGraphicFramePr>
          <p:cNvPr id="4" name="Diagrama 3"/>
          <p:cNvGraphicFramePr/>
          <p:nvPr>
            <p:extLst/>
          </p:nvPr>
        </p:nvGraphicFramePr>
        <p:xfrm>
          <a:off x="107504" y="2420888"/>
          <a:ext cx="4665052" cy="48253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F02C58DB-1795-4C31-B9B9-CB31592806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07904" y="3902388"/>
            <a:ext cx="3231460" cy="26816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01082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19473" y="278437"/>
            <a:ext cx="7859216" cy="922114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s-PE" dirty="0" smtClean="0"/>
              <a:t>CAMPAÑA EN CASA YO RECICLO</a:t>
            </a:r>
            <a:endParaRPr lang="es-PE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546" y="1628800"/>
            <a:ext cx="4370627" cy="24328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98" name="Picture 2" descr="Resultado de imagen para programa de reciclaje pun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374" y="4205684"/>
            <a:ext cx="3679423" cy="24519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4100" name="Picture 4" descr="Resultado de imagen para RECICLADORES FORMALIZADOS PUNO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7" t="16068"/>
          <a:stretch/>
        </p:blipFill>
        <p:spPr bwMode="auto">
          <a:xfrm>
            <a:off x="4562190" y="1614124"/>
            <a:ext cx="4257926" cy="25195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6300192" y="4061667"/>
            <a:ext cx="2394515" cy="108946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PE" dirty="0" smtClean="0"/>
              <a:t>RECICLADORES FORMALIZADOS</a:t>
            </a:r>
            <a:endParaRPr lang="es-PE" dirty="0"/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0" y="4205684"/>
            <a:ext cx="2339752" cy="123954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4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PE" dirty="0" smtClean="0"/>
              <a:t>RECOLECCION SELECTIVA- CAMION BARANDA</a:t>
            </a:r>
            <a:endParaRPr lang="es-PE" dirty="0"/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457200" y="274638"/>
            <a:ext cx="7859216" cy="92211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PE" smtClean="0"/>
              <a:t>CAMPAÑA EN CASA YO RECICLO</a:t>
            </a:r>
            <a:endParaRPr lang="es-PE" dirty="0"/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4368646" y="6093296"/>
            <a:ext cx="2322507" cy="90450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PE" dirty="0" smtClean="0"/>
              <a:t>PROMOTORES AMBIENTALES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25594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¿QUE SE PUEDE SEGREGAR?</a:t>
            </a:r>
            <a:endParaRPr lang="es-PE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08" y="1268760"/>
            <a:ext cx="8856984" cy="410445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4640" t="8885" r="6386" b="18169"/>
          <a:stretch/>
        </p:blipFill>
        <p:spPr>
          <a:xfrm>
            <a:off x="17810" y="5373216"/>
            <a:ext cx="9126190" cy="148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4394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9" descr="http://blogs.elpais.com/.a/6a00d8341bfb1653ef0133f531409f970b-p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54" b="28217"/>
          <a:stretch>
            <a:fillRect/>
          </a:stretch>
        </p:blipFill>
        <p:spPr bwMode="auto">
          <a:xfrm>
            <a:off x="5075635" y="2689226"/>
            <a:ext cx="708422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23"/>
          <a:stretch>
            <a:fillRect/>
          </a:stretch>
        </p:blipFill>
        <p:spPr bwMode="auto">
          <a:xfrm>
            <a:off x="2771775" y="2276476"/>
            <a:ext cx="797719" cy="185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25" descr="Resultado de imagen para BOTELLAS DE VIDRI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57" t="13762" r="35745" b="5492"/>
          <a:stretch>
            <a:fillRect/>
          </a:stretch>
        </p:blipFill>
        <p:spPr bwMode="auto">
          <a:xfrm>
            <a:off x="7092554" y="1779589"/>
            <a:ext cx="935831" cy="237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ítulo 1"/>
          <p:cNvSpPr>
            <a:spLocks noGrp="1"/>
          </p:cNvSpPr>
          <p:nvPr>
            <p:ph type="title"/>
          </p:nvPr>
        </p:nvSpPr>
        <p:spPr bwMode="auto">
          <a:xfrm>
            <a:off x="323850" y="404664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es-PE" altLang="es-PE" sz="3600" b="1" dirty="0" smtClean="0">
                <a:solidFill>
                  <a:srgbClr val="0462A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TIEMPO DE DESCOMPOSICIÓN DE LOS RESIDUOS SÓLIDOS.</a:t>
            </a:r>
          </a:p>
        </p:txBody>
      </p:sp>
      <p:sp>
        <p:nvSpPr>
          <p:cNvPr id="14342" name="11 CuadroTexto"/>
          <p:cNvSpPr txBox="1">
            <a:spLocks noChangeArrowheads="1"/>
          </p:cNvSpPr>
          <p:nvPr/>
        </p:nvSpPr>
        <p:spPr bwMode="auto">
          <a:xfrm>
            <a:off x="467916" y="4572000"/>
            <a:ext cx="1151334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PE" altLang="es-PE"/>
              <a:t>+ 30 años </a:t>
            </a:r>
          </a:p>
        </p:txBody>
      </p:sp>
      <p:sp>
        <p:nvSpPr>
          <p:cNvPr id="14343" name="12 CuadroTexto"/>
          <p:cNvSpPr txBox="1">
            <a:spLocks noChangeArrowheads="1"/>
          </p:cNvSpPr>
          <p:nvPr/>
        </p:nvSpPr>
        <p:spPr bwMode="auto">
          <a:xfrm>
            <a:off x="4931569" y="4572000"/>
            <a:ext cx="1225154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PE" altLang="es-PE"/>
              <a:t>500 años </a:t>
            </a:r>
          </a:p>
        </p:txBody>
      </p:sp>
      <p:sp>
        <p:nvSpPr>
          <p:cNvPr id="14344" name="13 CuadroTexto"/>
          <p:cNvSpPr txBox="1">
            <a:spLocks noChangeArrowheads="1"/>
          </p:cNvSpPr>
          <p:nvPr/>
        </p:nvSpPr>
        <p:spPr bwMode="auto">
          <a:xfrm>
            <a:off x="2339579" y="4572000"/>
            <a:ext cx="1764506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PE" altLang="es-PE"/>
              <a:t>200 a 400 años </a:t>
            </a:r>
          </a:p>
        </p:txBody>
      </p:sp>
      <p:sp>
        <p:nvSpPr>
          <p:cNvPr id="14345" name="14 CuadroTexto"/>
          <p:cNvSpPr txBox="1">
            <a:spLocks noChangeArrowheads="1"/>
          </p:cNvSpPr>
          <p:nvPr/>
        </p:nvSpPr>
        <p:spPr bwMode="auto">
          <a:xfrm>
            <a:off x="6804423" y="4572000"/>
            <a:ext cx="1583531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PE" altLang="es-PE"/>
              <a:t>1 millón años </a:t>
            </a:r>
          </a:p>
        </p:txBody>
      </p:sp>
      <p:cxnSp>
        <p:nvCxnSpPr>
          <p:cNvPr id="17" name="16 Conector recto"/>
          <p:cNvCxnSpPr/>
          <p:nvPr/>
        </p:nvCxnSpPr>
        <p:spPr>
          <a:xfrm>
            <a:off x="1072754" y="4171950"/>
            <a:ext cx="0" cy="3365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"/>
          <p:cNvCxnSpPr/>
          <p:nvPr/>
        </p:nvCxnSpPr>
        <p:spPr>
          <a:xfrm>
            <a:off x="5507831" y="4171950"/>
            <a:ext cx="0" cy="3365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"/>
          <p:cNvCxnSpPr/>
          <p:nvPr/>
        </p:nvCxnSpPr>
        <p:spPr>
          <a:xfrm>
            <a:off x="3225404" y="4171950"/>
            <a:ext cx="0" cy="3365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"/>
          <p:cNvCxnSpPr/>
          <p:nvPr/>
        </p:nvCxnSpPr>
        <p:spPr>
          <a:xfrm>
            <a:off x="7596188" y="4171950"/>
            <a:ext cx="0" cy="33655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50" name="20 Rectángulo"/>
          <p:cNvSpPr>
            <a:spLocks noChangeArrowheads="1"/>
          </p:cNvSpPr>
          <p:nvPr/>
        </p:nvSpPr>
        <p:spPr bwMode="auto">
          <a:xfrm>
            <a:off x="323850" y="5470526"/>
            <a:ext cx="84248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s-PE" altLang="es-PE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Los </a:t>
            </a:r>
            <a:r>
              <a:rPr lang="es-PE" altLang="es-PE" sz="1600" b="1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tiemPos</a:t>
            </a:r>
            <a:r>
              <a:rPr lang="es-PE" altLang="es-PE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PE" altLang="es-PE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de degradación pueden variar en función a la humedad, la temperatura y las características del residuo.</a:t>
            </a:r>
            <a:endParaRPr lang="es-PE" altLang="es-PE" sz="1600" b="1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351" name="Picture 2" descr="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9" y="2411414"/>
            <a:ext cx="720329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2 Conector recto"/>
          <p:cNvCxnSpPr/>
          <p:nvPr/>
        </p:nvCxnSpPr>
        <p:spPr>
          <a:xfrm>
            <a:off x="323850" y="4305300"/>
            <a:ext cx="792003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1 Triángulo isósceles"/>
          <p:cNvSpPr/>
          <p:nvPr/>
        </p:nvSpPr>
        <p:spPr>
          <a:xfrm rot="5119248">
            <a:off x="8276829" y="4086225"/>
            <a:ext cx="246062" cy="45243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23985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3568" y="2348880"/>
            <a:ext cx="8229600" cy="1143000"/>
          </a:xfrm>
        </p:spPr>
        <p:txBody>
          <a:bodyPr>
            <a:noAutofit/>
          </a:bodyPr>
          <a:lstStyle/>
          <a:p>
            <a:r>
              <a:rPr lang="es-PE" sz="6000" b="1" dirty="0" smtClean="0">
                <a:solidFill>
                  <a:srgbClr val="C00000"/>
                </a:solidFill>
              </a:rPr>
              <a:t>II. VALORIZACION DE LOS RESIDUOS SOLIDOS ORGANICOS</a:t>
            </a:r>
            <a:endParaRPr lang="es-PE" sz="6000" b="1" dirty="0">
              <a:solidFill>
                <a:srgbClr val="C00000"/>
              </a:solidFill>
            </a:endParaRPr>
          </a:p>
        </p:txBody>
      </p:sp>
      <p:pic>
        <p:nvPicPr>
          <p:cNvPr id="3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30" y="2782"/>
            <a:ext cx="9288175" cy="6855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xmlns="" id="{C0728E39-C321-4CAB-B2ED-186AB38B0C18}"/>
              </a:ext>
            </a:extLst>
          </p:cNvPr>
          <p:cNvSpPr txBox="1">
            <a:spLocks/>
          </p:cNvSpPr>
          <p:nvPr/>
        </p:nvSpPr>
        <p:spPr>
          <a:xfrm>
            <a:off x="539552" y="1844824"/>
            <a:ext cx="8229600" cy="2880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II. VALORIZACION DE RESIDUOS SOLIDOS ORGANICOS</a:t>
            </a:r>
            <a:br>
              <a:rPr lang="es-PE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es-PE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s-PE" sz="4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</a:rPr>
              <a:t>PROGRAMA DE SEGREGACION EN LA FUENTE Y RECOLECCION SELECTIVA DE RESIDUOS SOLIDOS</a:t>
            </a:r>
            <a:endParaRPr lang="es-PE" sz="4000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8312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43721" y="524747"/>
            <a:ext cx="3816424" cy="1143000"/>
          </a:xfrm>
        </p:spPr>
        <p:txBody>
          <a:bodyPr>
            <a:noAutofit/>
          </a:bodyPr>
          <a:lstStyle/>
          <a:p>
            <a:pPr algn="l"/>
            <a:r>
              <a:rPr lang="es-PE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-SENSIBILIZACION Y EMPADRONAMIENTO</a:t>
            </a:r>
            <a:br>
              <a:rPr lang="es-PE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es-PE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/>
            </a:r>
            <a:br>
              <a:rPr lang="es-PE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endParaRPr lang="es-PE" sz="24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60" y="2007316"/>
            <a:ext cx="3600400" cy="45367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869" y="3067603"/>
            <a:ext cx="1600461" cy="34933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841" y="3046557"/>
            <a:ext cx="2854749" cy="350282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4037360" y="219084"/>
            <a:ext cx="508523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PE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el año 2019 se viene trabajando </a:t>
            </a:r>
            <a:r>
              <a:rPr lang="es-PE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 </a:t>
            </a:r>
            <a:r>
              <a:rPr lang="es-PE" b="1" dirty="0" smtClean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PE" b="1" i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CUATRO MERCADOS, ESTABLECIMIENTOS COMERCIALES, QUINTAS, RESTAURANT, HOTELES Y FERIA SABATINA)</a:t>
            </a:r>
            <a:r>
              <a:rPr lang="es-PE" b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PE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 representa mas del 50% de la generación de residuos orgánicos de </a:t>
            </a:r>
            <a:r>
              <a:rPr lang="es-PE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población total del Distrito de Puno, en donde se realiza la capacitación de forma personalizada </a:t>
            </a:r>
            <a:r>
              <a:rPr lang="es-PE" dirty="0" smtClean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 masiva sobre </a:t>
            </a:r>
            <a:r>
              <a:rPr lang="es-PE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los residuos inorgánicos que han de segregar.</a:t>
            </a:r>
            <a:r>
              <a:rPr lang="es-P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PE" dirty="0"/>
          </a:p>
        </p:txBody>
      </p:sp>
      <p:sp>
        <p:nvSpPr>
          <p:cNvPr id="4" name="Rectángulo 3"/>
          <p:cNvSpPr/>
          <p:nvPr/>
        </p:nvSpPr>
        <p:spPr>
          <a:xfrm>
            <a:off x="4678460" y="2348579"/>
            <a:ext cx="33616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RECOLECCION SELECTIVA</a:t>
            </a:r>
            <a:endParaRPr lang="es-PE" sz="2400" dirty="0"/>
          </a:p>
        </p:txBody>
      </p:sp>
    </p:spTree>
    <p:extLst>
      <p:ext uri="{BB962C8B-B14F-4D97-AF65-F5344CB8AC3E}">
        <p14:creationId xmlns:p14="http://schemas.microsoft.com/office/powerpoint/2010/main" val="239122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199" y="0"/>
            <a:ext cx="8229600" cy="1143000"/>
          </a:xfrm>
        </p:spPr>
        <p:txBody>
          <a:bodyPr/>
          <a:lstStyle/>
          <a:p>
            <a:r>
              <a:rPr lang="es-PE" dirty="0" smtClean="0"/>
              <a:t>PLANTA PILOTO DE COMPOSTAJE</a:t>
            </a:r>
            <a:endParaRPr lang="es-PE" dirty="0"/>
          </a:p>
        </p:txBody>
      </p:sp>
      <p:pic>
        <p:nvPicPr>
          <p:cNvPr id="5122" name="Picture 2" descr="La imagen puede contener: 1 persona, niÃ±os, calzado, exterior y naturalez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88" y="871491"/>
            <a:ext cx="4570450" cy="27994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5124" name="Picture 4" descr="La imagen puede contener: una o varias personas, personas de pie, exterior y naturalez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3" y="871491"/>
            <a:ext cx="4693599" cy="28959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5126" name="Picture 6" descr="La imagen puede contener: una o varias personas, exterior y naturalez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670892"/>
            <a:ext cx="5231631" cy="31498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7949607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ttp://static.youblisher.com/publications/137/821258/large-821258-1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9" r="1970" b="5863"/>
          <a:stretch/>
        </p:blipFill>
        <p:spPr bwMode="auto">
          <a:xfrm>
            <a:off x="1" y="980728"/>
            <a:ext cx="9118568" cy="587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7" name="Picture 1" descr="Logo municipalidad"/>
          <p:cNvPicPr>
            <a:picLocks noChangeAspect="1" noChangeArrowheads="1"/>
          </p:cNvPicPr>
          <p:nvPr/>
        </p:nvPicPr>
        <p:blipFill>
          <a:blip r:embed="rId4" cstate="print"/>
          <a:srcRect r="67892"/>
          <a:stretch>
            <a:fillRect/>
          </a:stretch>
        </p:blipFill>
        <p:spPr bwMode="auto">
          <a:xfrm>
            <a:off x="827584" y="43122"/>
            <a:ext cx="538668" cy="747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/>
        </p:nvSpPr>
        <p:spPr>
          <a:xfrm>
            <a:off x="1979712" y="117705"/>
            <a:ext cx="51845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b="1" dirty="0" smtClean="0">
                <a:solidFill>
                  <a:srgbClr val="002060"/>
                </a:solidFill>
                <a:latin typeface="Lucida Calligraphy" pitchFamily="66" charset="0"/>
              </a:rPr>
              <a:t>Municipalidad Provincial de Puno</a:t>
            </a:r>
          </a:p>
          <a:p>
            <a:pPr algn="ctr"/>
            <a:r>
              <a:rPr lang="es-ES" sz="12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GERENCIA DE GESTION INTEGRAL DE RESIDUOS SOLIDOS</a:t>
            </a:r>
            <a:endParaRPr lang="es-ES" sz="1100" b="1" dirty="0">
              <a:solidFill>
                <a:schemeClr val="tx2">
                  <a:lumMod val="40000"/>
                  <a:lumOff val="60000"/>
                </a:schemeClr>
              </a:solidFill>
              <a:latin typeface="Calibri" pitchFamily="34" charset="0"/>
            </a:endParaRPr>
          </a:p>
        </p:txBody>
      </p:sp>
      <p:sp>
        <p:nvSpPr>
          <p:cNvPr id="4" name="AutoShape 2" descr="Resultado de imagen para logo del min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75928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ESTRATEGIAS DE EDUCACION AMBIENTAL</a:t>
            </a:r>
            <a:endParaRPr lang="es-PE" dirty="0"/>
          </a:p>
        </p:txBody>
      </p:sp>
      <p:pic>
        <p:nvPicPr>
          <p:cNvPr id="1026" name="Picture 2" descr="http://www.minam.gob.pe/wp-content/uploads/2018/02/candelaria-interi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1" y="2204864"/>
            <a:ext cx="7560840" cy="35283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7089392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s-PE" dirty="0" smtClean="0"/>
              <a:t>PROMOTORES AMBIENTALES JUVENILES</a:t>
            </a:r>
            <a:endParaRPr lang="es-PE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6146" name="Picture 2" descr="Resultado de imagen de PARADA UNIVERSITARIA PUNO BRIGADAS AMBIENTALES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14" y="1600200"/>
            <a:ext cx="4313186" cy="31343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Resultado de imagen de PARADA UNIVERSITARIA PUNO BRIGADAS AMBIENTALES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605" y="3115582"/>
            <a:ext cx="4789713" cy="31931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09737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Imagen 76" descr="p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615" y="882083"/>
            <a:ext cx="720200" cy="77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Imagen 7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83"/>
          <a:stretch>
            <a:fillRect/>
          </a:stretch>
        </p:blipFill>
        <p:spPr bwMode="auto">
          <a:xfrm>
            <a:off x="1115568" y="951291"/>
            <a:ext cx="925696" cy="773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041264" y="1116112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350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716896" y="1163123"/>
            <a:ext cx="6774932" cy="992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806700" algn="ctr"/>
                <a:tab pos="5611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806700" algn="ctr"/>
                <a:tab pos="5611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806700" algn="ctr"/>
                <a:tab pos="5611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806700" algn="ctr"/>
                <a:tab pos="5611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806700" algn="ctr"/>
                <a:tab pos="5611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806700" algn="ctr"/>
                <a:tab pos="5611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806700" algn="ctr"/>
                <a:tab pos="5611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806700" algn="ctr"/>
                <a:tab pos="5611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806700" algn="ctr"/>
                <a:tab pos="5611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>
              <a:tabLst>
                <a:tab pos="2105025" algn="ctr"/>
                <a:tab pos="4208860" algn="r"/>
              </a:tabLst>
            </a:pPr>
            <a:r>
              <a:rPr lang="es-MX" altLang="en-US" sz="2100" b="1" dirty="0">
                <a:solidFill>
                  <a:srgbClr val="003366"/>
                </a:solidFill>
                <a:latin typeface="Lucida Handwriting" panose="030101010101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Municipalidad Provincial de Puno </a:t>
            </a:r>
            <a:endParaRPr lang="en-US" altLang="en-US" sz="1200" dirty="0"/>
          </a:p>
          <a:p>
            <a:pPr defTabSz="685800">
              <a:tabLst>
                <a:tab pos="2105025" algn="ctr"/>
                <a:tab pos="4208860" algn="r"/>
              </a:tabLst>
            </a:pPr>
            <a:r>
              <a:rPr lang="es-MX" altLang="en-US" sz="1200" b="1" dirty="0">
                <a:solidFill>
                  <a:srgbClr val="003366"/>
                </a:solidFill>
                <a:latin typeface="Algerian" panose="04020705040A0206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		 GERENCIA DE GESTI</a:t>
            </a:r>
            <a:r>
              <a:rPr lang="es-MX" altLang="en-US" sz="1200" b="1" dirty="0">
                <a:solidFill>
                  <a:srgbClr val="00336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</a:t>
            </a:r>
            <a:r>
              <a:rPr lang="es-MX" altLang="en-US" sz="1200" b="1" dirty="0">
                <a:solidFill>
                  <a:srgbClr val="003366"/>
                </a:solidFill>
                <a:latin typeface="Algerian" panose="04020705040A020607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N INTEGRAL DE RESIDUOS SOLIDOS</a:t>
            </a:r>
            <a:endParaRPr lang="en-US" altLang="en-US" sz="1200" dirty="0"/>
          </a:p>
          <a:p>
            <a:pPr defTabSz="685800">
              <a:tabLst>
                <a:tab pos="2105025" algn="ctr"/>
                <a:tab pos="4208860" algn="r"/>
              </a:tabLst>
            </a:pPr>
            <a:endParaRPr lang="en-US" altLang="en-US" sz="2700" dirty="0"/>
          </a:p>
        </p:txBody>
      </p:sp>
      <p:sp>
        <p:nvSpPr>
          <p:cNvPr id="7" name="Rectángulo 6"/>
          <p:cNvSpPr/>
          <p:nvPr/>
        </p:nvSpPr>
        <p:spPr>
          <a:xfrm>
            <a:off x="1984786" y="1736686"/>
            <a:ext cx="5575151" cy="4034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0" name="Picture 2" descr="C:\Users\gmerzthal\Downloads\espacio_vital_peru-02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7" t="18011" r="22896" b="17216"/>
          <a:stretch>
            <a:fillRect/>
          </a:stretch>
        </p:blipFill>
        <p:spPr bwMode="auto">
          <a:xfrm>
            <a:off x="331413" y="1784718"/>
            <a:ext cx="1499244" cy="1112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530A6ED3-05C7-4C9D-9AF7-12874F9063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4256" y="4796295"/>
            <a:ext cx="1350500" cy="677653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="" xmlns:a16="http://schemas.microsoft.com/office/drawing/2014/main" id="{C3281475-4100-471A-B2DC-DDFAE2F29EF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29105" t="40612" r="46193" b="36880"/>
          <a:stretch/>
        </p:blipFill>
        <p:spPr>
          <a:xfrm>
            <a:off x="314446" y="4515400"/>
            <a:ext cx="1096100" cy="561789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="" xmlns:a16="http://schemas.microsoft.com/office/drawing/2014/main" id="{CDA1929D-6434-4455-9CF0-D8B6C8627EC6}"/>
              </a:ext>
            </a:extLst>
          </p:cNvPr>
          <p:cNvSpPr/>
          <p:nvPr/>
        </p:nvSpPr>
        <p:spPr>
          <a:xfrm>
            <a:off x="7197910" y="1751718"/>
            <a:ext cx="1946090" cy="108491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s-ES" sz="3300" dirty="0">
                <a:ln w="0"/>
                <a:solidFill>
                  <a:srgbClr val="008BD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oper Black" panose="0208090404030B020404" pitchFamily="18" charset="0"/>
              </a:rPr>
              <a:t>PUNO</a:t>
            </a:r>
          </a:p>
          <a:p>
            <a:pPr algn="ctr"/>
            <a:r>
              <a:rPr lang="es-ES" sz="3300" dirty="0">
                <a:ln w="0"/>
                <a:solidFill>
                  <a:srgbClr val="008BD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oper Black" panose="0208090404030B020404" pitchFamily="18" charset="0"/>
              </a:rPr>
              <a:t> LIMPIO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="" xmlns:a16="http://schemas.microsoft.com/office/drawing/2014/main" id="{668235A9-ABEC-4A38-B5E6-96FDE1BE5F90}"/>
              </a:ext>
            </a:extLst>
          </p:cNvPr>
          <p:cNvSpPr/>
          <p:nvPr/>
        </p:nvSpPr>
        <p:spPr>
          <a:xfrm>
            <a:off x="6361044" y="5462568"/>
            <a:ext cx="2603713" cy="5603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  <p:sp>
        <p:nvSpPr>
          <p:cNvPr id="17" name="Rectángulo 16">
            <a:extLst>
              <a:ext uri="{FF2B5EF4-FFF2-40B4-BE49-F238E27FC236}">
                <a16:creationId xmlns="" xmlns:a16="http://schemas.microsoft.com/office/drawing/2014/main" id="{668AEE27-A6CD-446F-9525-63A19B4D1030}"/>
              </a:ext>
            </a:extLst>
          </p:cNvPr>
          <p:cNvSpPr/>
          <p:nvPr/>
        </p:nvSpPr>
        <p:spPr>
          <a:xfrm>
            <a:off x="1305641" y="5376381"/>
            <a:ext cx="6899174" cy="4847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s-ES" sz="13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Rockwell Extra Bold" panose="02060903040505020403" pitchFamily="18" charset="0"/>
              </a:rPr>
              <a:t>GERENCIA DE GESTIÓN INTEGRAL DE RESIDUOS SÓLIDOS</a:t>
            </a:r>
          </a:p>
          <a:p>
            <a:pPr algn="ctr"/>
            <a:r>
              <a:rPr lang="es-ES" sz="13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Rockwell Extra Bold" panose="02060903040505020403" pitchFamily="18" charset="0"/>
              </a:rPr>
              <a:t>GERENTE  </a:t>
            </a:r>
            <a:r>
              <a:rPr lang="es-ES" sz="13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Rockwell Extra Bold" panose="02060903040505020403" pitchFamily="18" charset="0"/>
              </a:rPr>
              <a:t>Blga</a:t>
            </a:r>
            <a:r>
              <a:rPr lang="es-ES" sz="13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Rockwell Extra Bold" panose="02060903040505020403" pitchFamily="18" charset="0"/>
              </a:rPr>
              <a:t>. Claudia Ramos Nina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2401852" y="1855884"/>
            <a:ext cx="50827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5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55000" endA="300" endPos="45500" dir="5400000" sy="-100000" algn="bl" rotWithShape="0"/>
                </a:effectLst>
                <a:latin typeface="Arial Black" panose="020B0A04020102020204" pitchFamily="34" charset="0"/>
              </a:rPr>
              <a:t>PROMOTORES AMBIENTALES COMUNITARIOS</a:t>
            </a:r>
            <a:endParaRPr lang="en-US" sz="15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  <a:reflection blurRad="6350" stA="55000" endA="300" endPos="45500" dir="5400000" sy="-100000" algn="bl" rotWithShape="0"/>
              </a:effectLst>
              <a:latin typeface="Arial Black" panose="020B0A04020102020204" pitchFamily="34" charset="0"/>
            </a:endParaRPr>
          </a:p>
        </p:txBody>
      </p:sp>
      <p:pic>
        <p:nvPicPr>
          <p:cNvPr id="18" name="Picture 2" descr="La imagen puede contener: 3 personas, interio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344" y="2257684"/>
            <a:ext cx="4590114" cy="30600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35576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09678" y="223334"/>
            <a:ext cx="8229600" cy="1143000"/>
          </a:xfrm>
        </p:spPr>
        <p:txBody>
          <a:bodyPr/>
          <a:lstStyle/>
          <a:p>
            <a:r>
              <a:rPr lang="es-PE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SENSIBILIZACION AMBIENTAL</a:t>
            </a:r>
            <a:endParaRPr lang="es-PE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16832"/>
            <a:ext cx="4596003" cy="34470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1366334"/>
            <a:ext cx="3707239" cy="49429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8293372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E8C1B021-D886-467D-865D-29460F8991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69" y="260648"/>
            <a:ext cx="8809619" cy="610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6216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de relleno sanitario pu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90"/>
            <a:ext cx="9019283" cy="6848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de relleno sanitario pun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88640"/>
            <a:ext cx="3727203" cy="248480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98140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659" t="10222" r="5618" b="16483"/>
          <a:stretch/>
        </p:blipFill>
        <p:spPr>
          <a:xfrm>
            <a:off x="-14748" y="260648"/>
            <a:ext cx="9158748" cy="5338936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79512" y="2060848"/>
            <a:ext cx="2304256" cy="151216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s-PE" sz="2800" b="1" dirty="0" smtClean="0">
                <a:solidFill>
                  <a:srgbClr val="FF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PUNO CULTO, LIMPIO Y SIN PLASTICO.</a:t>
            </a:r>
            <a:endParaRPr lang="es-PE" sz="2800" b="1" dirty="0">
              <a:solidFill>
                <a:srgbClr val="FF0000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162551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268760"/>
          <a:ext cx="8686800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Rectángulo"/>
          <p:cNvSpPr/>
          <p:nvPr/>
        </p:nvSpPr>
        <p:spPr>
          <a:xfrm>
            <a:off x="1691680" y="217850"/>
            <a:ext cx="59348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 smtClean="0">
                <a:solidFill>
                  <a:srgbClr val="002060"/>
                </a:solidFill>
                <a:latin typeface="Lucida Calligraphy" pitchFamily="66" charset="0"/>
              </a:rPr>
              <a:t>Municipalidad Provincial de Puno</a:t>
            </a:r>
          </a:p>
          <a:p>
            <a:pPr algn="ctr"/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GERENCIA DE GESTION INTEGRAL DE RESIDUOS SOLIDOS</a:t>
            </a:r>
            <a:endParaRPr lang="es-ES" b="1" dirty="0">
              <a:solidFill>
                <a:schemeClr val="tx2">
                  <a:lumMod val="40000"/>
                  <a:lumOff val="60000"/>
                </a:schemeClr>
              </a:solidFill>
              <a:latin typeface="Calibri" pitchFamily="34" charset="0"/>
            </a:endParaRPr>
          </a:p>
        </p:txBody>
      </p:sp>
      <p:pic>
        <p:nvPicPr>
          <p:cNvPr id="6" name="Picture 1" descr="Logo municipalidad"/>
          <p:cNvPicPr>
            <a:picLocks noChangeAspect="1" noChangeArrowheads="1"/>
          </p:cNvPicPr>
          <p:nvPr/>
        </p:nvPicPr>
        <p:blipFill>
          <a:blip r:embed="rId7" cstate="print"/>
          <a:srcRect r="67892"/>
          <a:stretch>
            <a:fillRect/>
          </a:stretch>
        </p:blipFill>
        <p:spPr bwMode="auto">
          <a:xfrm>
            <a:off x="457200" y="148764"/>
            <a:ext cx="658416" cy="913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26" y="3915"/>
            <a:ext cx="857513" cy="860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83021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AutoShape 4" descr="data:image/jpeg;base64,/9j/4AAQSkZJRgABAQAAAQABAAD/2wCEAAkGBhQSERUUEhQVFRUVGRUYGBgWGBcXGBcVFBgXFxcXGhgZHCYeFxkjGhgXIC8gIycqLCwsGR4xNTAqNSYtLCoBCQoKDgwOGg8PGiolHyQsLywsLCwsKSwsLCwsLCwsLCwsKSwsLCwvLCwsLCwsLCwsLCwsKSwsLCksKSwsLCwsLP/AABEIAOoA2AMBIgACEQEDEQH/xAAcAAABBQEBAQAAAAAAAAAAAAAGAAMEBQcCAQj/xABKEAACAQIDBQQFBwkGBgIDAAABAgMAEQQSIQUGEzFBIjJRYQcUcYGRI0JScrHB0TM1c3SCkqHC4SRDRVNishU0VKLS8JTxFyVj/8QAGwEAAgMBAQEAAAAAAAAAAAAAAgMAAQQFBgf/xAAzEQACAgECAwUHAwQDAAAAAAAAAQIRAyExBBJBBRNRYfAUMnGBkaHRIrHBBiNC8RUzNP/aAAwDAQACEQMRAD8A2Lg0O767xvgo4uFFxpp5FiiQnKC7a3J8OXhz5iipmA5j7Pxqi3t3cTHRKhkeJ43WWORCuZJFvY89dCf4eFIWIhT7O3smTC4mXH4VsO2F1OW5SUEdnhsdGN7LoSNRr4V2xd/cS2IwyYzBiCLGX4Eivm1IuoYeYI+ie0DbnVxBuODhMTBiMVPiGxPekdh2bapkTMVWzWOnPlyAAr9kejuRZ8NJisa2ITB/kI+GsYUjRSzZyWtZfPsgXtoS7qJCmxHpqjRJycP24peGqcX8onymaS+Ts2yDSx741q/3h3wmSeHDYLDjEYiWPjEM+VEi6EnTU+0dOd6gv6HsMcNIhkJnfiZZivdEj5iOGJLN84XvftVP2ruLI00OIwuMOHxEUCwM/DV1kVRa+UtoevXkvhep3UfAhYbl7x+vQF2jMUkbvFLGSTlkS1xewNrEc+Wo6XqB6Qt7JdnrCY40Ilcq0sufhRWy2zZO1rcn2KdDVnubu7Hs+Bo+K0ryO0kkjZQXdrAm2Y20A6k8z1rzebYr4lkaHGyYfIGBVVikjcMQTnjfRjoOd7fGq7pWQGttb7YmDAQT3wTySz8LMju2HEZVyGL5gQbrc35DpTWM9IGJhwEeJcYNmlxPBVkd2gEeQkuWBJuGVgfAdKlTejKP1SPDx4oo6Yg4lpSkbZpSuXSPMFVQLaajSpj7kZ4MNFNixLwMSuILGKNQ6r/dZFeyjU668+VX3a8CDWE38Ztky454gjJnVRdjHI4IVGQkAmNmYDx0bXSocu/8rbGkxqKi4iJxG6WLIriVUItmvqjA8+tFO9Gw4sakUbyZY45Y5WUBSJBHf5M3Oim/2VR7Q9HULQYyKGcxLi3iky5UMcRiYN2EBXQ2tz8PCq7uPgQe3F3sfGLPxhF/ZyoM8JbgyBlLG2bUMoGupGo98Pcnf9scMVnREaJTLEBftQkNlLXJ7QIF7W7w0FP7O3IaCHE4WLGEYadGCoVDPCzgByjl9VPa7JHUG97kysH6PsPFIksDmMphmwzBFjCy5lI4kltS97HnqVGtX3cSFD6PfSDiMZNHDMsL8SN5C0OcGHIxXLKpJAzWFrH5y+NG28eNbDYSedQGaKN3AN7EqL2NtbULbp+j47OkjeDFgjLlxCMgyTAMSrAcS8bqptfXl5kEv27AmIw00GcLxY3jzaHLnUre1xe172vQvGiDGxdocXBxYmQBM8SSsATZQyhm59AKHvR3vw20TMsiKjIVdAt+1BJfKTcntAjXlzGgrrZ+6M64SXCS7QzxvCII8sMacJRoT3yXunZ1NTdkbl4bDYmPEQtwykAgZEEarLbXiPbUuTY38hU7tUQk767TkwmBnniCl4wpGYErq6qbgEdCetUno13tlx4xHGaFhEyhHjBjLKQczNGzFlXlYm3UdNCTenZ64zCTYfOE4q5c2jZdQb2zC/Lxqi2TuBDAk5GIkfETwmEztkuqEBbJGCFFrDnc6DWrWJUQZ3D38O0J8REyqgXtwlb3eDOyZmuT2hZOVu9yquwG/wBipsc+Hy4PD5JhHw8Q8qzsmaxZOSObahRzuLXGtXmyNw8NhpsNNC5R8PEYmyiMCe4sXk6k31+GulQ5PRuZXj9Yx008McgkCSJCXuDcLxh2wt/miw8LaWndLwIcbV9ITxR41xApOExEcABc/KCQ2zaL2Taxtrzqr2z6R8Rh9ozwBYZI45YY1is4nk4qgnhkEhipOtx1FXW3PRmmIxbTDESRxSyRSzQAKVkeLkQcwy3HkeZ9zW0/RnxMbNjYsU0U7SRyRMEB4ZVcrqwz2kVh7PeCQb7uPgQc9IG/B2e8CoivnzPLmvdYEZVJWxHaJY258uVGUahgGUgggEEciDqD8KGcfuHHiZpZsU6yNLhxAAEULCeZkizMSGzEkdRe1zRDsTArhsPFAHaQRKqBny5iF0F7aaCw91C8SIP8GvaeEgP/AKPxpVXdEIpQM75he1rX99e+pp9EUo+/J7V++lisWka5pGCr4nxPIAcyfIa1U3qMjse+qp9EfCkcMn0R8KrMXvLEqkgsCQcjPG6qzAXsCQLnrbrVDjHSReI0sVjIka8QB2s7qgcksABY5rAW9nIZ55q0jq/jQ2MU9W6QU46VIluUzE6KqrdmPkPDxJ0FcbMxiTA9gK6GzIbEqTqL+0ff4U3szZkcNwl7n6Ru1vICwVbjkoAqPI4OMiKWvZlYj6IDkg9LA5ffVd89He+hSV2kW/qifRX4Cl6on0F+Ap2lT7YI36sv0V+Ar31dfor8BXdKpZDjgL9EfAV7wl8B8BXVKoQ54Y8B8Kr9oPaRANAbf71qyqs2n+Vj/Z/3rRR3KZY8MeA+FLhDwHwFdUqGyzjgL9EfAUuAv0R8BVbtzeeDCGITsy8ZiqkKWFxlBzW7o7Q186r8b6RcFErM0jEK+RrRvppIc+oGaP5KTtrcdg1dMgQ+rr9FfgK89VT6K/AVTS77YYTcEOWkEkcZAVrZpHWO4Y2VgruobKTa4q+qaog16on0F+Ar0YdR80fAU5VLvnMUwMxFjZV0OoILoCCOosTVxuToqUuVNgzt7e92xCxbPVZAobiNaPJp87M2gRRe7aDzoj3bxXFjHGMTSXJBjFgV6aEXv7qA92lXFWwzIsUcrIX4OZC3ZYgMSxJUEA5eVX67m4PBxYjEIjK2GYtmLsbiMI5Y2BPU9D762ZcTh+h7+upkw5I5f7sW6frYNfVU+iPhXnqafRFZ3L6QsTMC0ELCMf3nYiUjwDyhgfbp7KLN1trNJxIpWzSRN3jYF4nGaNzlAF7HWwtesjjJGtNMtMREFAKgA5lHxNKusb3R9ZftpUeN6Avc6j78ntX76ibUwbs8UiKrmPN2GOW+e3aU2IDC2l/E8qlx9+T2r99Du8m8b4CUSyuj4eSyiEDLOrKNXTpKLnUEiwtblZlTjbLWxTY7E8Z2ldQTdlC3DFU7KrkuhT5rG5OufwqDDsqMp2JFIANi6rnBOhBygAalr876aeMrdXb8WLxJV8PEqurMgWJmOZW1zvewW19coUkjrYEp2jikiERaEuTe2WNnAsORKKxXnpp0NczLw823Lm1+Hh8zoLLHGlGn9V1+QNx4UmNAAmj9qUiwLMc2RcoJfQEWGlr8hYVdLiosLFLLdpWRecaM3ZUBiqlbqt9Dqfok6WpzEYmOVRHMjKpNzfMtje6kZ1Rrg2tYGqrCxwoAWys7ZyM1iwjyAsuY6Rg3djqAcxJOtCksKU6cpeunTQRPK5KlovXUst197UnhDSyx5zdrDkqG2XtAZSP9XL33oloG2Fsf5SXJEqB1w2UooQNLCCZsQNBlRmKKDa75SQCDcm0EQVQo5AAD2CuhGVya6CAEn2Rj+PiZY5ZlD4mOOMBmfLhmeIySLHITEFC5rELfRumlR9r4LaOeVVbEmOORHV7JKZU42GYZEDC7KqyEiwBsy2s1aNSp3MVRnu022p6xMYxiVhkibIRwZOGxSEpliBGV1fig9ok6kE2Wizd7jHBpxQyTFWvxTxGDXbKzWC30scuhA0OovVtSquay6BL/AIZtj/rcJ/8AGb/zqBsLbeIlE/rLI8mHnlhzImRWERj1y3PUmjw1nW7q3baH67ivtjpkHYEkPbt4ja2MwsWIXF4VBKuYKcMSRqRa4fXlRDg8dJhIydpYqBixbIyxmJQqIXYG5NyFVm9g61E9F/5pwf6P+d6sN5d2xjBCjsBFHIsrrluXKd1Q1+wOYOhuCRpzoG1dBIi7z4nCxTYWbEls0Zl4SiNpdWVM8hVVYqEABzaWvVANm7JTEyzNie1HKryLKwaPOGmUC7p2wHmfUM1mVRcWtRVvBu0uKMbGWaF484DwvkYpJl4iE2Ngcq6ixFtDVdN6PYWxJxHEmzF0kykqy3SZJrC65spZALXNgTa1RNUQqfVtml8ViVmYcKWKVxxEVBIWixCEDLmId8q9q9jnUW1okg3xwpaCMzxcWdUaNFYsGzg2ytlAIurC5ty5Am1RsduUskkrrPJHxJIpgEWKyTxcO0naUl/yY7LadpjzNxzg9wYYzGQ8hMfANzkuzQTSzgns6Znma4FtAALVG0TUIcViQiljrbkBzYnQKPEkkAeZoN3s22zYbExSBQwCDsMSAweNiLsBe17aa3HLnbzezeGYYkRYfIjwsjWnDKkisoLOr5SugbJc2t8p1K2g7yIThJJHzW0WMN39JEzZr65VHidLgczYXj99fFCsz/RL4Mq/R8f7VF+z/taj3aoJwmPAvfNJa1r34cdrXBF/aCPI0A+j/wD5qL9n/a1aBtH/AJbHa27b6+HYi15j7RXV43/u+hz+zv8Azx+f7sDRh5CqtK1pLBSrXLAjS4FrICAGCnxt0qbPimw82HxVmVFIgnB58GUgJIQOWSQqT5FvCuNn4xWZkS6tlOVrEm565spC878lHkedMRxFOLGyl8/ZY/NANruzaktr7BbnWJ6nQNCxvdH1l+2lVBu1tnj4bKxUyQyCJipBDBDZXGvdYfxB8KVKgqQbCGPvye1fvoW3x3IfGSCQSgAIq5Cga+VnYkFjlB7S8x0Oo0IKY+/J7V++nqVPcOEnHVGFSzHZm0I8Qgl4Cs0Eod8+UsozI2gKMdJACMrZQVNuWtTBpUikgk0aMFb3CnMoYNpz0I0/iNbwd9N2opopJGViCEEyot3eNGBBWwzCRL5hbnbKQQdB70f7u4rD4gniTJgg0gihnBznMO9l0yAHxAv4dSrIuaNPoXbsIJJMX3WhlLWIuJIuEb9S0dpbeWUeF+tepu6syBZ0RwQFUukZKsFcZ1XUJa+gHs6C5NUeL+78mb76RixR5lLW15+JbKDGzyYbPIyZCdTIuZ4mJA/KWUug00YqLfS53j4P0lQnLxDGCSBdZEsPO5YgDzYr7KMqRpkMPd+63Xhv9Cm7IeztrRzXyEG1ibMjCzXsbozDoet6mV4qAcgB7K9pyKFSpUqhBGs93X720f13FfalaEaAt1B+cv13FfalNx9QZFp6L/zTg/0f870U0Lei/wDNOD/R/wA70U0t7stCpUqVUWKlSpVCEXaGzI51yyLcdCCQynxVhqp9lZtvHuhiYuGhlabDICInAImg+aqNY5HSzHtFfC+QAEanQ5tHb7CRV4c0YuyhjC8rObXPDjjvpYHtNy+iRRRu9NynVag9srAIFR42WOQ5CsiG4ETDsuyG95WGYKq2JNzlABvN25gsQwYxRuETLKeNJIXnsfyfDUFBnAy9shr5TYWqRh48PhjlhMeHGpzzq8LksSW/KKqopJ7qqV9nITU27HFHmUxuxF1WJlIte2ZmRVCLfS5BJJsoZiFOhKV3JtiUlFVFAjjdsRRqZIWV7WYFjljjzDkxALNJY2yDXkGqDu1g5trmRnlMUcdgBe7liveCWACg25BT/qvV0u6CTYp5WiQzSEO8drRRltRJMB2s5GvBDXfm5APZONm7KSAHLqzWzOQMzZRYXsAAoGgUABRoAKGcq0QyKKnZW6cODUmPMzuYwzsxJIU6aHlqfM+dKrrG90fWX7aVVjdojOkPbk93309UDG4xYuKzeQte1yQ2gPK56X61S7H246ssJGYDQXPbIJsD52HP2UuW5EwpIqCh0j9tvtFTr0NY3EMG+o+inxUmx9jAmhWNz0RJzUFYQLICbAg8joRyPX2VHiPLycj43ocVgosNFHd+qGDj4ampuL2g2YhQy5WLEEa3vYaWOlgTp4ijjw0oul6oX7RGm30COlULZu0OICCLMLE+BB6jw9nT31NoZRcXTGxkpK0KlSpUIQqVKlUII0B7qf4n+u4r7Uo8NAO63Laf65i/5Kbj6gyLX0X/AJpwf6P+d6KaF/Rh+acJ+j/neiilvdloVKlSqixUqVKoQVDu8mxDNNEyhborXJlmjuLghCIu8l9SLi5C9BYkVM4i1ieoU/A//VWnRChwuwpCoOZEuP7tsWP4jECmX3VYSKVxDpc5jlDubjTMDPLIA9tA2UkXNqtZ9qrEqrYsxF7DoPEnoKY/46mYFldbAjlcXPmOnuobzS1WwNwWjLHZeFWNMqCwzMeZJJJ1YsdWY9SSSal1TvvBDDGLtmYi+VbFjfX2L+0RXey94o5sw1QqMxDle6ObAgkWHXwoqZdrYm43uj6y/bSqIdqJKAFJBzKbMCpK30YA81+zrY6V7TsapAsexEGfiqCATYajMOvMXFx7xQrgmK7UOHmKkcJXiZQVOcEZhqx5gDTrp7aMI+/J7V++gzeuMrjUlBsVCEe7S331l4jJ3evmBJ8sUwobYUZ55r/SLXP8RVYdnFhIh78bBg+pJVuh18FBHhyrybaU7sWyMISq8No7ve/eLqnbuDpl5aczUVwZMoSE5iGvntGG1AGcspcA8+zci1P76Vbh9xGWpbQ7ATKMxY38NOfT7qYx+AZnky2sbHmQw0A008vEU3sqScsewUUMOznWQZbdqwzdkk2tpzv058bT28hWRY2DSOpTIpUsjG6nNlJC2168xYXNLx5pwndlTwwkuVoutm4RQoewDFbHKzMvPpc+VTaodzo/knYLlVpGygWtlUKmYWJ5lT8NQDerLbUTNh5lQEu0UoUDQlmRgoHvtV8zlqw4pRVImUqyzAbA2mMLho146NFJIXAlCgFuEYWVjJrCqhwVOezM3YItaXidlbQZpXIxRVMTFMgzws7Iry9iNGkaJQgaMhuxcaFSVvRcvmS2aRSrPMdhNptLibesqriULkkgKBTJFwOApdWDhBJnuVJubG9iDDYTSJhIzOrCRUu65mme4ubZiSXa3S510uedU0WWZoB3W/xT9cxX8lWP/wCRk/6LaX/xG/8AKqfcnFcSPaMgVlz4rEtlcZXXMENmX5rDqKZjTV2BJl76MPzThP0f870UVme4W+6w7Ow0ZwuOcols0WHZ0btMbqwOo1otj3gfE4TEPh4MQkqq6xpPHwWaQp2CMxsVuRrfpS2nYSL+lWYx7t7SiVQoaRoUEQZZlQyqk0pQ3L3HYlBs3+X42qVg9jbUV1YzTsuazRs8ZQorxJa982sbTNcG91XXQVfL5ks0SlWYw7B2mI8xMzEoEMJnPDUCHCkFflc+biiYXz3sp6N2iLdWHHDFTHE8XhkP33jaPPxm4fAVDdI+DlBzWN7db1HHzIFlQZ/7w+QH2VOoQ2xi2mkYC4RSQAORK6XIHeOmlXCDm6QM5qCsi7cyymRVdbkJY81JWxsehF/DwHOozw5BYEKgCrYG4FrXPcXtGx1uSbkcuVjsyVYpAJUDKed9cpPI+Yp7aWz8MzAlEjXMLlSYxl6km9vPpyrZXJGvAy3zOwZlS9zYDmbjQ6+Nu97/AI09svDl5AbkImsh6G40j8ydCfADzFU+9W28NGxXCrJlXV53J4agMFyxrlLPISQADYag6rrV5uvtBMZwoYwAmXiNluM0WYqSQSWVmcFTcnXMQzc6T5sNY2mXuEwryuk7aRqwyeLk6ZvJbX166dOaoixgsqgcsy/bXlVCVqx1Hcffk9q/fQjvl/zCeaW/3/hRdH35Pav30Kb6L8tGf9I/3MfsvXP473GBk9wm7m40srxHkmVgfr5gV+K5v2vKud52xpkSPBQQG4DvLMdNHVQoVTmOhJN+g01tdvdRhHEZB3WZuJrp2SVVweVgFKn2DwqDtze3G4Oa0+D4sJ7Sy4YyEopdVOcFTZgG7ove4152bw0XyR+AcX+lFzsbduaD5SbEyTTOqqb24SNYsxRFC3GcLq2th5mq2fYLRR3kclFBFox8plAtbiNoAdSbJoCbHS9TMNvbHNh/WYpOMiZhqMmtgQGuBbRl1ta1yK6wu0GNxLLGxdvkbZVLcPMJCqi5CXGmYkmx8gByVz6DF5lhsbEEDhugjIGZVVsylL20awuQTrp85T1oT2lsfaImx7wO6xyGPhqJAWfXD8Ro1LAREIs63zKWLDlYNRJhC3EiQIwCs5DaZeGUbsg31sWVbAfMBq7o8cnWpGCGMwmMOy4lImecGIyqsipO8SyXdRIGsJClgbN4jMTqabFLtVcgjGJXLAoUF4ZU/Iy5+LKQGfECThBSBY263JrSKVHzFUZu2A2plaN3mmVmUAtkjIGZczXjKlgVd7hrr2FFq8wuytrQxYMZpXKsOIvGRwiGWLsyFgDN8nxdbnLoBr2q0mlV8xKEaAN1v8U/XMV/LR+az/db/FP1zE/y0WLdlSLj0YfmnCfo/wCd6IcdJlicksLKxugLOLA6qoBLN4ADU2oe9GH5pwf6P+d6KKCW5a2BndmDGPs4+sSMmJlV8rEAGK65IyVI0OgkIPIuR5UL4/A7TxMKsUmWRzI5TjNFwsk2EVEzBsq3VJnDEEgE252OnUqlkoB4NnbRCuZZZZXWbBIqghI2jHqxnmBTK5GbjXubWDdk3tU3cZsaTL65xtRGfluELTdvjCLh/wBwBw8t9edFdKo5Eo4mYgaVUw4ZIy+bmSWW4vcNqQPMG+ngRVpiG5DxIHu5mouJg4gsMrL1B536WJBt7abikooGceYodp5XBe4CqCSxOmgv08qrsLArRet4wExiwhi+mejEdSbe4X6DWbs3dyH1iWGZNBIsyDMxUpL2spHdZBKrDKR88+NXz7qRMhScCREuIibhooyBYB73zDkG00C3uQSXczYpQjH4gNjojtA5ZkQR2CqgBAUAgr2lKsSD4EDUjQE1bejvdr1aXFsSD2o4lyiypHGmYIvl8oPO4N7ntHqaH1MIT8sC+S6CzdoHhnL84s2RdLC7EjQWol2HgmihAe3EYs725Z5CWIB6gXCg+CilZHoMjuP43uj6y/bSpY3uj6y/bSocfuhM6j78ntX76pN6tjSS2eOzECxXkeZ1HQmxOlXkZ7b+776dpOaCnaYPKpRpg9uukgVopo9BmsTobOSSliASNdDy5jpV9hyyKFNmsLAm4Nhyvz1t16+ApylUguRJJhKKSorJ8EoBXKpDjllAUlRa2XlbKAtvACq7A7KkZwzlMgYWy/5cbl4o1QIoQA5SSSxNiBYHS9xY7NxzU3/Go8DhWt0bUf8Av8KXNdQkcISoI6ob+7kasQah4kZSGtpyPsrvBzfN8OXmOlHF2rLZJpV7SoijylSpVRBGs/3X/wAU/XMV9q1oBoC3acf/ALPS1sXib+diutOxbgyLX0YfmnB/o/53oooZ9GjA7KwhAsOGdPDtvRNS5blrYVKvaVUWeUq9puaYKCTUIMTy2Yn6IsPrN/SlhUsvt1NMKMxC/tN7T/S1P4uSwsObae6k5NXylopsWCMRFiAGIOeJ8gZmyEZ1bKoLEK6jkL9qq7HYvGyTMsSSGO/ZYxmM2I6tNYgjlcW5UQYfaUPH4PEj4iiwTMMxNszdnnyBPsFWlaIzaVANJsGtnbtSmxxDi2ZWKJ2izKQwzyMLnUDRR+0RRLXE0oUEsQAOpoMeLEevJIWdYnmA/KN2Y8oyI0eqjMy2/b1sTpHcgZz5K03C7G90fWX7aVe4w9kfWX7aVMx7BPc9j78ntX76epmPvye1fvpjbGOMURfzAJtcKD84+XTw1F6VN02SOxKnlyqzfRBPwF6B9s74z4dwCQVcXFlW6kGxA0N9bc9daW0N5iRaNpZze2SIEqQ2hzFVA5X0vf41RbQeDE348hhCXWJS15AfnFo8p5nLZL37J8aCLdptOhWSV6RY5N6UJwdMhH+tbkj9nLRfu1tX1vDByhQktlvyOXmVPVf6+FQd3vR1hFRJHR5GZVa0/wA24vYx2Av9YGirEYXQZdCvK32U7JytVHcmKM1rJnEEmdSG5jQ0wsZDZb2Yd0+I8K94l+2O8O8PEeNU2+frBw+bC5uPG8ToitlzKjjMjagEMpNwfCs0FTNBfDE5W7RueRt3V/GpSSXJHh9h61l2L2btCN0ETzOqYewYOpDSiGTOXDPdnMuQr2T01UA3dxexto8TPFNMScIUdmlVS05WciMIgADB2is+mULa5vT+Uo0+lQLgsHtKQ4hnfERfJStDFnhtxZJcVkRnytYpHwLa2GnO1qhYGPaobDh1xHZkkDBnTIYy6lGllVyz5Vzdkg5l0BDVOUqzRzWe7s/4r+t4r+WrXh7at39m/u4n8apNzBJw9pcbIZPWcRnyXyZ7Lmy5tct72vrR41TBkwg9GH5pwf6P+d6KKzPcFNqf8Ow3q7YERZOxxVnL2zN3spte9+VHOwxiwjeuHDl79n1cSAZbfO4hve9+VBLcJFmTTZxC5M4IZSLggggg8rEcwazfB7t7RXDxsZJpZXgxOZWcKYmkGGKxZpS2rcN9eQJNgvOlhoNpFsPHJ6wgCSq9zFw0AebhyuVY8RgnCGQix0IN81TlJZoOJxA0BuDodOn40zNfmxDfRt186zf1bGtBAvDxPYhjSUZxDI4SaLOiFXyhuGGAc2Yqp1GbWfgBj1xGGUidYlENwzxSxhCr8bjSWDtMDwwth066mq5Sw/hTIpJ58z+FMAnvnme6K6kYse1oq8/M/fTWIY8OSX6COyjzVSR9lIjFvcu6BiPYZaZsZGe2JS8at3WyJkNyNQrm5GmlwdeVGmz8cs0ayLezDkeakGzKf9QIIPmKHRtWGHDoGawUDpfSwt7TpS3O2wks2IWI5k+TkHk7XR9Ol8in96tTSrQw4ciUqXXUup8SDOEYiyKHt4sxYA+4If3vKqvbL/JSt4KzA+a9oH4gUpZUndps68PSKPKynMVLFmJ6amwHPS/ztIeI2czzRRvIRFIxBHIkBS2S/g2WxPhflzologcrcp0gmxT3RT4sh+NKusb3R9ZftpVIbG1nUffk9q/fVTvFvKMK0QZbq57Rvay6hreYJQ26gm3KraPvye1fvoQ9IndGVQXKMblTcCO7HLJcAEAtdRqQ1BL3hWSTjjbjuEWydvw4gssRPZtcEFbg37QB5jQ+enLUVxtjbCxIDHld3cRp17ZBOtj4DlcXJAuL3GbbK2jJECLEreO7WsVFy2UXvlzX0YaHXQ1MnnkiiXL2Y1ZCBdSYbOCGAZe1a9ib6X5Bb2BtJ1YGLLKcb5Xpv5Brgopi0czMGLjK2UWVUysymx1Y3AF9NG6Wqwwm0CXKMBezEEdcpAYWPIjMvxPhVHh9qtYKjIgFyomOWw6DMNLC/d5jTW1WmyNmOrcSRgxsQoU5gA2UsxawuSVHIADW3PSWnsaWmmPcTKCx7z3sPAedRyL+/nU/Eq1+QZfDrUQxqeRKnwb8aqg06G2XwrqLqPEae0aik6le8Pf/AFrkm1iOlQZKpbFrBJmUGu6j4VtSPHtD2N/WpFQSI1nu7P8Aiv63ivurQjWe7s/4r+t4r7qbi3YM9i69GH5pwn6P+d6KKF/Rh+acJ+j/AJ3oooJbhIVVuIkvc/SNh7F/rap2IkspPXkPaarpR2rdFAHv5n+NUWlbOFH8K9K/CvFPQC5pwwgd9reQ1P8ASqGNpI6he4yHryPgelTMMTlsw5ae21RQcouAEH0nI+/lSfbkd7JmlI58O1h07zELz8DQTyQxrmk0l5i9wPigCCaMCwjlew8FDsFH7hX4CoeyNonD4jF5eb4cuv6RSqp8WkNXM2y5nlndRGiy2IzMWZTlRTdVUqdVJ73Wq7E7lOXSXj5nQqWGS2ZFObKNQDcgaG3trkYu0OFhxEn3ip6GCXC5bUktm/pqMb3YZFXDwMwCwxKLWzEmwXl7F/jUHc1GbGQorPw1cvlJOWyxya5bkLqVGnjVzjtiNiG4wMUgkCkXV4zlyi3MvbT2U/6PtjtHNMzizRjJzuLyEMbEc7Ksf7xrspS5m3t8jm48GT2tS6fPotLDHG90fWX7aVLG90fWX7aVPx+6d5nTsEds2ga1jbTS9eSwxyrZlSRfAgMNefO9WJW9R5Nnqelj4jQ0TheoKkV22tmGaBo0bIewVNtAY2VgCPo9m2nQ0F4tJsPMqzKEVgbSA5kcn5gYgZSR81hrra9H5wbjuvfyYX/jzpmYEgrLEGU6EaMpHgVbp8ay5eG5/iaMXEPHotgBweBRZw3b4RUqQj5FTW4ymxsP9OgGliLEVebMwna4cWKkQcwGVS5HWzBuGT1vkzW8edWabDwZP5GK46Mtre46U827cF7hMnkjMi+5Qco+FKhjnDev5G5MsJ7Wv2JuFhZVszlz4sFB9+UAfwpySINzF68iiCiwv7ySfia7p5mIjYIjuNp4HUVElgIOq2+yrVmAFzoKqdrbwxQJmkdY16FubfUTm3t5US1LSbdIsYYLZfEC3xp6s6f0p4IMfkp3/wBRygn3ZtKdT0q4H/KxC+wL/wCdXS8Q+6n4L6r8mgGs93Z5bW/W8V91PJ6T8B44ge78HpzBb97LUSBA68RmeT5I9p27zN4k0yFJ6MCWOdN1tr9Cw9GH5pwn6P8AneiigbDb97NhjWOIyqiCyqiFVUeAF6R9JeB8J29o/FqY+Gm+hj9swr/IN5I72v0N/hVbPhznPM31086FG9JmBuPk5h59m4/7r0SbG3linF4nEgHMcpF+sh5+0fxoJcPOKug4cVim6TJ0eEa1ico8Bz95qRFhVXkPea7jkDC4NxXVINAxjcCsq5WvoQQVZlYEXAIKkEcz8aGcduxiY2L4eYyA3ukrZW1N9HUWPsIHLnRbSrPm4bFmVZIp+vEtNrYzybb2IgNsQkkfm6gp++Oz/wB1dvvcSBlyszaKFVizHoAvWjqTFKNL38hr9lRMLs5EYtDh442bm2RUJ/dFz8a5Mv6fwSla0QffNAhhNvrh4IkdJQygI2aN1CuBdgWIte9wANT0vRPu4vDgDS9h5GaRg2jDMeyCOYOQLcdDcVbDBOe85HkvZ+zWnFwsaamw8z+Jr0nKlHXQxwgoysiu3EsFB5g3tYae3WlVjG6nkQfYa8oo1Wgy2dO4AJOgGp9goFxHpo2erlQ0rqDYyJGxjB+tzPuBv0oy2jhBLE8Z5OrKbeDAg/bWMYzA4/B4BsBOMJBhrspxLMLupbMcsYJZ3P1b/bWbiMsoPy9eT+i1LirNrwmLWVFkRgyOAykagqRcEe6nrUMejnGQvs+AYdmaOMGMFxZiUJBJHS/P2EUTXp+KfPBNgtUxuTDK3MA+6o52aB3CV9h0+HKpl6V6ZoUQDHIvg38D+FRMfthYULyjIB1cgL8Rz9gF6ur0J+knYnrGDdgTmgDyKulmIU3Bv5XpcoqrRowKM8ijN0n1AreL0pkkrhlv/wD0caD6iH7Wv7KANobSeVjJM7Ox5liT/wDVL5T/ACU9zCmnQnnhwf2hWXvU9/4PS/8AFTiqTX0l99NSBLtWx7New7RdjZVJPlUv1df+mb3E/dUj1GYDLw/V1PiLMfPXX30TyxS2Ax9mZudKWT5JO/ukhoyBB8qe19FTc+809gcdJqwjXKCiZCt78UOR537H8adw2zkTUC58Tqf6VOwcP9mxcn0MRgf4CYH/AHCj4OfNnj8RnbXD+z9nzrS9PP5v8aEe0UtxGeFJ/lvfKT4A9P8A3SqfH4iaFsskeXw52PsN7GjnHbJjm766/SGh+PX2GqyTZs8YKKBiYvoMLsB5f0+Fepy8O5LR168D5Rw/FQTpq/J/w/yCKbZN+0Bbyv8AjVpgNpEENE5VhysbEfD7qnDZ8fXZ738y3305HggO7gAPa341mhw+RbyX3/Bqy58MlpFr5x/IVbA9JzqQMSL9OIlg37S8n+2tH2Xt5J0zRkSDxT7wdVPkaxYQydMHH72WtO9GOySsLTMqxs5ZciWy5VI7R8TcH4UjiuFhGPMx/BcXklPk3XxVoKAsjdAvt1P4U4Nm377FvK+nwGlTL0r1zkkjs2xuPDqvIAe6nbV5elerso9rO/SNsd8Xi8JGAJoRxeLCJMhDMtklYAhiinw++jzG4xIo2kkYKiAszHQBRzJNYyuJ9Vkx80mHnnON4nAxeG7d4phdEuD8nbs9L6ctBWDjclJQT1fr18A4LqX3oj3Qlw7STTQyQfJxxBGfNmcayy25AFgAoHIA869om9G64kbPh9czcWx7/fCXOQNfXNltz18da9rRgS5b8f8ARTYSXoc2xuhgpMR63ikRmVQvyp+TUAnXKxy31tc+VX96pd8N3hjsI8BIUnKyEi4DoQy5l+ctxYjwJocquN169dOpSYDYHfXB4TF4h8FAz4c8FsRJG4Ecebsh0gtqPpMPwvqeHxSyKHRgysLhlIIIPUEc6xzFboRYaJp9oxMvyqRQQYZ2kzBrHhHu5ouIGZUJBA7NzpU3dPbrSzerT4lBDDGk6vhv7MsVnCiCZCLLr8w8uRv05+PO8VpLTz08Ou37dK8RjjeprV6V6aDX5Gvb11FK1YocvUXacOeGRPpI6/vKRT16V6uy06do+dRSqxbZjHESoqM4iaQsq8+HG1mPI208j7KMhvvg1CYdYicJkKvmTt5ujDXXrc6G5v0rmQgnu6PpmfjJQ5e6g53q6eyq/q+i6gDhu+vtFWu8/fX6tQnw4WW6BzGW7DOpW630v0vbwNWG8EJeWNVFyQAKU1TGSmnlhLpTKUwMFDFSFOgNtCR51abLw99i7RfwxEP/AGNH/wCZrpsUWSQuLIFyRpm5PZRcDrZdSeWp8as92cLm3dxx+k8z/ucI/wAtbuBdZUzgf1Dlc+EcX4/wcxKWFwCdL6a6VIwH5QU3suc+rxsveAUtrzBCkadRf/3Wn8MtpRpa+oHka9xdo+JctSGsZ329tM1IxERaRrAnXWwJt8KJMFvNh4RHEiExZTxGKDOzHTx/HTQUueSUEuWNjceGOST55KKBOtN3Uiy4SLzBb95i331nm0YADnjRliYtwy3MhbX92tabsyPLDGvgiD4KKwdpZE8ca8Tp9k43HLJvov3Jt6V6bvSvXEs9GOXriScLbMQLkAXNrk8gPOvL0Gb77wQX4KWkxkStiIEBuRLEpyg2N8xBNk5sL0nNl7uFrctK2cekvfFsOIsLAIZJ8SyqY5hdOE5K9oXAsWsup6mh/ZGAllxhEZm2djkVC8QHEwksEeVBkHdCgaAdD53sOY/aLvIsWNLY5LxpKpWNMTBiJFzMuHynOwTkdMt9PZsW7Ox3w0IjknecgnK0gGdYz3UJGrEeJ/pXPp55r9/L5/s1vqrGe6i6WlXF6VdVaCji9K9N3pXpXMiEPb2x0xUDwyaBhow7yONUdfBlYAj2Vme09xgmbDu7xYNF4+LxbWz4mU3yqL30Bucp6nqbE6xemMbgo5kMcqK6NzVgCD7jWfLj5v1Revr7+vAKMq0M13O25ioMKihxLLiZc2GixUmV/VF0LgnrbUL4XIB5UY7K9ImBxM/q8UwMlyALMA5XU5GIs2g9/S9VO39ypG9dxEb58RLDwsOtgghjA7Uaa2u2va05+Zqn3YbiRRifZ74ZdnRF1nbMCJkXtlUsOIGAzHU6j2VjWTJjuX209V00rq/AZSZqV68vWRbkbfmOOwqifFypiUmeQYgIFIUMUkiCswUXGUgHS1q1rNXQx5ObcW1QBbPxUUG0cekkghaUMI5W5Ln7Z52F+0p5/NqhxO6MPrIiTFwiIxiTiMwAGuXL3u0SQSLHQc+Wq9I8OXHMfpJG38Mv8tC9IlNe60fQOC4aU8cc+ObTlFWqT1Sqw530xsJTCQpIkskWhaK3DCkAAAAmx0Gl+h8apduYkxzRutrqLi+o5W++qTDntr7R9tW28/fX6tKyT55WPw8LHA4Yrv3rvzKnFYlnJZjc/gPDpyo/3Lwt93XH04sYfiZAP9orOMS1kY/6W+yiLYG0ZUwUcYJC5GFvJyxP21r4Ra2cf+pKWKEEebDkvBEf9I/hp91XOHxBeVSbX5aadaH922/syeWYfBjV5s/8oK90qcU/I+Kz0yNeZd7tY2OLFuZGy5lKqx7oJIOvwpnE7CTjIOPEyyscxS1k0uezmNgdbdKqMZ+Ub20zSe5fM5xdWhvtC5O7lG6d/kKNuyQ+rw4eORZmD9krbsoSQFJBPiAPZRpoKzDYsebERD/Wp+Bv91G29c0i4LENCxSRYpGVha4KqW6i3SuF2n/ZUY3e7+p3uzJ97zTqtl9EXV6jY7acUK5ppUjU6XdlUX8Lk1kr7U2jjHw2HixXDWfCRzhgLOzxoQ65xrdpNT5eyxYxe1o8Q2z8ZtGNpcOYJYZLKzBMSjlSxVerAX0+6uF7S6Wm/wA/H4eDOzyB1tDfpjjo8FhYw0hKu7ydmMQWzMyEauSugI0v461n+8ex5cHjVSRoirzNi45mXIWcMSVmnOqpGupVdSCANSCLndTdOeaDDzoTA+HxEnq5lBLHAsfybjmebAX6E9DetHx+yoZ8vGiSTIcy51DZW8RfrSoqWS29/t12+3+9Qm0in3MhSeNcbJhoo8TKGBkVCC6AkK4zdpQ6gGx1sReii9NA17etmOKgqFt2OXryuL0qZaKOM1LNXNKkWQ6zUs1c0qlkOs1eGvKVSyFPgN0MLBiDiIYVjkKspyXC2YgkhO6CbcwKus1c0qFJR2Lszr0oYNjNE6qxBjKkgE6qxOpHk1AxNb9euWwyt3lVvaAftoZQvU9JwXbr4bAscoXXW/n4GD4fvL7R9tXe3sK0kqKilmy8h4eJ8B51ou2th4exPAhvb/LT8Kl7FwiLEpVFUtzsAL28bc6GGNSZqz9uqllhDXbVgBsbcd3ILr8eQozh3ShCWIufGrulWtz5VUdDy+fiMnET58jtgLtHdF42LRi4PO3W3K/nUHDYdkkUMCPb1rSK4mhVlIZQRz1AOvvrocP2lPEuWStM43F8BjzfrWkvEzTGflG9tMXo/wBmbNiOpijJ80X8KtRhlXuqo9gA+yuhPtWMNFH7nMh2S8mvN9gE3VwxOJQ2NlDG9jbukc/fRxjcOJI3jOgdWU+xgR99OA0q4vG8T7TK2q0o7XB8MuGhyp3rZQbJ3MigGEuzO+DR0jfu3WTmGA0OnSrjA7PihTJFGqLcnKosMzak+0nrT9KuescV0Nls6zUs1c0qbZR1mpZq5pVLIdZqVc0qlk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589" t="13792" r="6691" b="13115"/>
          <a:stretch/>
        </p:blipFill>
        <p:spPr>
          <a:xfrm>
            <a:off x="107503" y="620688"/>
            <a:ext cx="8928993" cy="5400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206" y="3915"/>
            <a:ext cx="830133" cy="83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8 Rectángulo"/>
          <p:cNvSpPr/>
          <p:nvPr/>
        </p:nvSpPr>
        <p:spPr>
          <a:xfrm>
            <a:off x="1651687" y="117705"/>
            <a:ext cx="62912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 smtClean="0">
                <a:solidFill>
                  <a:srgbClr val="002060"/>
                </a:solidFill>
                <a:latin typeface="Lucida Calligraphy" pitchFamily="66" charset="0"/>
              </a:rPr>
              <a:t>Municipalidad Provincial de Puno</a:t>
            </a:r>
          </a:p>
          <a:p>
            <a:pPr algn="ctr"/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GERENCIA DE GESTION INTEGRAL DE RESIDUOS SOLIDOS</a:t>
            </a:r>
            <a:endParaRPr lang="es-ES" b="1" dirty="0">
              <a:solidFill>
                <a:schemeClr val="tx2">
                  <a:lumMod val="40000"/>
                  <a:lumOff val="60000"/>
                </a:schemeClr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9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4621" t="10987" r="8844" b="19074"/>
          <a:stretch/>
        </p:blipFill>
        <p:spPr>
          <a:xfrm>
            <a:off x="251520" y="0"/>
            <a:ext cx="8496944" cy="349290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3477" t="10446" r="6231" b="12520"/>
          <a:stretch/>
        </p:blipFill>
        <p:spPr>
          <a:xfrm>
            <a:off x="0" y="3492907"/>
            <a:ext cx="9144000" cy="334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316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25"/>
          <p:cNvGrpSpPr/>
          <p:nvPr/>
        </p:nvGrpSpPr>
        <p:grpSpPr>
          <a:xfrm>
            <a:off x="117478" y="1507243"/>
            <a:ext cx="9324695" cy="5350756"/>
            <a:chOff x="231216" y="685820"/>
            <a:chExt cx="12540107" cy="5937833"/>
          </a:xfrm>
        </p:grpSpPr>
        <p:grpSp>
          <p:nvGrpSpPr>
            <p:cNvPr id="7" name="Grupo 23"/>
            <p:cNvGrpSpPr/>
            <p:nvPr/>
          </p:nvGrpSpPr>
          <p:grpSpPr>
            <a:xfrm>
              <a:off x="231216" y="685820"/>
              <a:ext cx="11726112" cy="2915345"/>
              <a:chOff x="231216" y="685820"/>
              <a:chExt cx="11726112" cy="2915345"/>
            </a:xfrm>
          </p:grpSpPr>
          <p:pic>
            <p:nvPicPr>
              <p:cNvPr id="14" name="Imagen 9"/>
              <p:cNvPicPr>
                <a:picLocks noChangeAspect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86965" y="1064618"/>
                <a:ext cx="3852413" cy="2536547"/>
              </a:xfrm>
              <a:prstGeom prst="rect">
                <a:avLst/>
              </a:prstGeom>
            </p:spPr>
          </p:pic>
          <p:pic>
            <p:nvPicPr>
              <p:cNvPr id="15" name="Imagen 11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093355" y="1051233"/>
                <a:ext cx="3863973" cy="2544157"/>
              </a:xfrm>
              <a:prstGeom prst="rect">
                <a:avLst/>
              </a:prstGeom>
            </p:spPr>
          </p:pic>
          <p:pic>
            <p:nvPicPr>
              <p:cNvPr id="16" name="Imagen 12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1216" y="1051233"/>
                <a:ext cx="3872743" cy="2549932"/>
              </a:xfrm>
              <a:prstGeom prst="rect">
                <a:avLst/>
              </a:prstGeom>
            </p:spPr>
          </p:pic>
          <p:sp>
            <p:nvSpPr>
              <p:cNvPr id="17" name="CuadroTexto 14"/>
              <p:cNvSpPr txBox="1"/>
              <p:nvPr/>
            </p:nvSpPr>
            <p:spPr>
              <a:xfrm>
                <a:off x="1275580" y="685820"/>
                <a:ext cx="2222307" cy="4138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PE" b="1" dirty="0" smtClean="0">
                    <a:cs typeface="Arial" panose="020B0604020202020204" pitchFamily="34" charset="0"/>
                  </a:rPr>
                  <a:t>Vectores</a:t>
                </a:r>
                <a:endParaRPr lang="es-PE" b="1" dirty="0">
                  <a:cs typeface="Arial" panose="020B0604020202020204" pitchFamily="34" charset="0"/>
                </a:endParaRPr>
              </a:p>
            </p:txBody>
          </p:sp>
          <p:sp>
            <p:nvSpPr>
              <p:cNvPr id="18" name="CuadroTexto 15"/>
              <p:cNvSpPr txBox="1"/>
              <p:nvPr/>
            </p:nvSpPr>
            <p:spPr>
              <a:xfrm>
                <a:off x="4869361" y="688564"/>
                <a:ext cx="2474775" cy="4138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PE" b="1" dirty="0" smtClean="0">
                    <a:cs typeface="Arial" panose="020B0604020202020204" pitchFamily="34" charset="0"/>
                  </a:rPr>
                  <a:t>Lixiviados</a:t>
                </a:r>
                <a:endParaRPr lang="es-PE" b="1" dirty="0">
                  <a:cs typeface="Arial" panose="020B0604020202020204" pitchFamily="34" charset="0"/>
                </a:endParaRPr>
              </a:p>
            </p:txBody>
          </p:sp>
          <p:sp>
            <p:nvSpPr>
              <p:cNvPr id="19" name="CuadroTexto 16"/>
              <p:cNvSpPr txBox="1"/>
              <p:nvPr/>
            </p:nvSpPr>
            <p:spPr>
              <a:xfrm>
                <a:off x="9221107" y="695496"/>
                <a:ext cx="1570875" cy="7243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PE" b="1" dirty="0" smtClean="0">
                    <a:cs typeface="Arial" panose="020B0604020202020204" pitchFamily="34" charset="0"/>
                  </a:rPr>
                  <a:t>Quema</a:t>
                </a:r>
                <a:endParaRPr lang="es-PE" b="1" dirty="0"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8" name="Grupo 24"/>
            <p:cNvGrpSpPr/>
            <p:nvPr/>
          </p:nvGrpSpPr>
          <p:grpSpPr>
            <a:xfrm>
              <a:off x="231216" y="3642159"/>
              <a:ext cx="12540107" cy="2981494"/>
              <a:chOff x="231216" y="3642159"/>
              <a:chExt cx="12540107" cy="2981494"/>
            </a:xfrm>
          </p:grpSpPr>
          <p:pic>
            <p:nvPicPr>
              <p:cNvPr id="9" name="Imagen 13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1216" y="3667624"/>
                <a:ext cx="3869327" cy="2544492"/>
              </a:xfrm>
              <a:prstGeom prst="rect">
                <a:avLst/>
              </a:prstGeom>
            </p:spPr>
          </p:pic>
          <p:pic>
            <p:nvPicPr>
              <p:cNvPr id="10" name="Imagen 8"/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72452" y="3652698"/>
                <a:ext cx="3852413" cy="2538584"/>
              </a:xfrm>
              <a:prstGeom prst="rect">
                <a:avLst/>
              </a:prstGeom>
            </p:spPr>
          </p:pic>
          <p:pic>
            <p:nvPicPr>
              <p:cNvPr id="11" name="Imagen 10"/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088253" y="3642159"/>
                <a:ext cx="3871514" cy="2549122"/>
              </a:xfrm>
              <a:prstGeom prst="rect">
                <a:avLst/>
              </a:prstGeom>
            </p:spPr>
          </p:pic>
          <p:sp>
            <p:nvSpPr>
              <p:cNvPr id="12" name="CuadroTexto 18"/>
              <p:cNvSpPr txBox="1"/>
              <p:nvPr/>
            </p:nvSpPr>
            <p:spPr>
              <a:xfrm>
                <a:off x="789482" y="5968331"/>
                <a:ext cx="9234528" cy="655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s-PE" sz="16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   </a:t>
                </a:r>
              </a:p>
              <a:p>
                <a:pPr algn="r"/>
                <a:r>
                  <a:rPr lang="es-PE" sz="1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PE" sz="16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es-PE" sz="1600" b="1" dirty="0" smtClean="0">
                    <a:cs typeface="Arial" panose="020B0604020202020204" pitchFamily="34" charset="0"/>
                  </a:rPr>
                  <a:t>Reciclaje informal: Incluye niños, mujeres, ancianos</a:t>
                </a:r>
                <a:endParaRPr lang="es-PE" sz="1600" b="1" dirty="0">
                  <a:cs typeface="Arial" panose="020B0604020202020204" pitchFamily="34" charset="0"/>
                </a:endParaRPr>
              </a:p>
            </p:txBody>
          </p:sp>
          <p:sp>
            <p:nvSpPr>
              <p:cNvPr id="13" name="CuadroTexto 19"/>
              <p:cNvSpPr txBox="1"/>
              <p:nvPr/>
            </p:nvSpPr>
            <p:spPr>
              <a:xfrm>
                <a:off x="7757265" y="6191144"/>
                <a:ext cx="5014058" cy="3793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s-PE" sz="1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4" name="Título 1"/>
          <p:cNvSpPr txBox="1">
            <a:spLocks/>
          </p:cNvSpPr>
          <p:nvPr/>
        </p:nvSpPr>
        <p:spPr>
          <a:xfrm>
            <a:off x="251520" y="455087"/>
            <a:ext cx="2445475" cy="64807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eaLnBrk="1" hangingPunct="1">
              <a:lnSpc>
                <a:spcPct val="9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s-PE" sz="3600" b="1" dirty="0" smtClean="0">
                <a:solidFill>
                  <a:srgbClr val="000000"/>
                </a:solidFill>
                <a:cs typeface="Arial" charset="0"/>
              </a:rPr>
              <a:t>OBJETIVO </a:t>
            </a:r>
            <a:endParaRPr lang="en-GB" sz="3600" b="1" dirty="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5" name="16 Rectángulo"/>
          <p:cNvSpPr/>
          <p:nvPr/>
        </p:nvSpPr>
        <p:spPr>
          <a:xfrm>
            <a:off x="2411761" y="-264239"/>
            <a:ext cx="6448094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76200" algn="just" eaLnBrk="1" hangingPunct="1">
              <a:lnSpc>
                <a:spcPct val="90000"/>
              </a:lnSpc>
              <a:buClr>
                <a:srgbClr val="000000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4038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s-ES" altLang="es-ES" sz="2400" dirty="0" smtClean="0">
              <a:latin typeface="Arial" pitchFamily="34" charset="0"/>
              <a:cs typeface="Arial" pitchFamily="34" charset="0"/>
            </a:endParaRPr>
          </a:p>
          <a:p>
            <a:pPr marL="342900" indent="-76200" algn="just" eaLnBrk="1" hangingPunct="1">
              <a:lnSpc>
                <a:spcPct val="90000"/>
              </a:lnSpc>
              <a:buClr>
                <a:srgbClr val="000000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4038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s-ES" altLang="es-ES" sz="2400" dirty="0" smtClean="0">
                <a:latin typeface="Centaur" panose="02030504050205020304" pitchFamily="18" charset="0"/>
                <a:cs typeface="Arial" pitchFamily="34" charset="0"/>
              </a:rPr>
              <a:t>“</a:t>
            </a:r>
            <a:r>
              <a:rPr lang="es-PE" sz="2400" dirty="0">
                <a:latin typeface="Centaur" panose="02030504050205020304" pitchFamily="18" charset="0"/>
                <a:cs typeface="Arial" pitchFamily="34" charset="0"/>
              </a:rPr>
              <a:t>Mitigar los efectos ambientales negativos que la inadecuada disposición de los residuos ha generado sobre los recursos naturales y la salud de la población</a:t>
            </a:r>
            <a:r>
              <a:rPr lang="es-ES" altLang="es-ES" sz="2400" dirty="0" smtClean="0">
                <a:latin typeface="Centaur" panose="02030504050205020304" pitchFamily="18" charset="0"/>
                <a:cs typeface="Arial" pitchFamily="34" charset="0"/>
              </a:rPr>
              <a:t>”</a:t>
            </a:r>
            <a:r>
              <a:rPr lang="es-ES" sz="2400" dirty="0" smtClean="0">
                <a:latin typeface="Centaur" panose="02030504050205020304" pitchFamily="18" charset="0"/>
                <a:cs typeface="Arial" pitchFamily="34" charset="0"/>
              </a:rPr>
              <a:t> </a:t>
            </a:r>
            <a:endParaRPr lang="es-ES" sz="2400" dirty="0">
              <a:latin typeface="Centaur" panose="02030504050205020304" pitchFamily="18" charset="0"/>
              <a:cs typeface="Arial" pitchFamily="34" charset="0"/>
            </a:endParaRPr>
          </a:p>
          <a:p>
            <a:pPr marL="342900" indent="-342900" algn="just" eaLnBrk="1" hangingPunct="1">
              <a:lnSpc>
                <a:spcPct val="90000"/>
              </a:lnSpc>
              <a:buClr>
                <a:srgbClr val="000000"/>
              </a:buCl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GB" sz="2400" b="1" dirty="0">
              <a:solidFill>
                <a:srgbClr val="FF0000"/>
              </a:solidFill>
              <a:latin typeface="Arial" pitchFamily="34" charset="0"/>
              <a:ea typeface="ＭＳ Ｐゴシック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84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/>
          <a:stretch/>
        </p:blipFill>
        <p:spPr bwMode="auto">
          <a:xfrm>
            <a:off x="0" y="748145"/>
            <a:ext cx="9144000" cy="6109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3568" y="805088"/>
            <a:ext cx="8229600" cy="1571636"/>
          </a:xfrm>
        </p:spPr>
        <p:txBody>
          <a:bodyPr>
            <a:noAutofit/>
          </a:bodyPr>
          <a:lstStyle/>
          <a:p>
            <a:r>
              <a:rPr lang="es-ES" sz="3600" b="1" dirty="0" smtClean="0">
                <a:ln w="10541" cmpd="sng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Bodoni MT" pitchFamily="18" charset="0"/>
              </a:rPr>
              <a:t>EL INCREMENTO DE LOS RESIDUOS SOLIDOS SE PRODUCE POR TRES FACTORES</a:t>
            </a:r>
            <a:endParaRPr lang="es-ES" sz="3600" b="1" dirty="0">
              <a:ln w="10541" cmpd="sng">
                <a:solidFill>
                  <a:schemeClr val="accent3">
                    <a:lumMod val="75000"/>
                  </a:schemeClr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latin typeface="Bodoni MT" pitchFamily="18" charset="0"/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/>
          </p:nvPr>
        </p:nvGraphicFramePr>
        <p:xfrm>
          <a:off x="398133" y="2060848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2" descr="http://thumbs.dreamstime.com/z/earth-faces-emoticons-icons-3234434.jpg"/>
          <p:cNvPicPr>
            <a:picLocks noChangeAspect="1" noChangeArrowheads="1"/>
          </p:cNvPicPr>
          <p:nvPr/>
        </p:nvPicPr>
        <p:blipFill>
          <a:blip r:embed="rId8"/>
          <a:srcRect l="7963" t="2630" r="58704" b="60955"/>
          <a:stretch>
            <a:fillRect/>
          </a:stretch>
        </p:blipFill>
        <p:spPr bwMode="auto">
          <a:xfrm>
            <a:off x="7786710" y="2285992"/>
            <a:ext cx="1000132" cy="1000132"/>
          </a:xfrm>
          <a:prstGeom prst="ellipse">
            <a:avLst/>
          </a:prstGeom>
          <a:ln w="63500" cap="rnd">
            <a:solidFill>
              <a:srgbClr val="92D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2" descr="http://thumbs.dreamstime.com/z/earth-faces-emoticons-icons-3234434.jpg"/>
          <p:cNvPicPr>
            <a:picLocks noChangeAspect="1" noChangeArrowheads="1"/>
          </p:cNvPicPr>
          <p:nvPr/>
        </p:nvPicPr>
        <p:blipFill>
          <a:blip r:embed="rId8"/>
          <a:srcRect l="7593" t="50778" r="56296" b="12807"/>
          <a:stretch>
            <a:fillRect/>
          </a:stretch>
        </p:blipFill>
        <p:spPr bwMode="auto">
          <a:xfrm>
            <a:off x="5000628" y="2357430"/>
            <a:ext cx="1083476" cy="1000132"/>
          </a:xfrm>
          <a:prstGeom prst="ellipse">
            <a:avLst/>
          </a:prstGeom>
          <a:ln w="63500" cap="rnd">
            <a:solidFill>
              <a:srgbClr val="92D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2" descr="http://thumbs.dreamstime.com/z/earth-faces-emoticons-icons-3234434.jpg"/>
          <p:cNvPicPr>
            <a:picLocks noChangeAspect="1" noChangeArrowheads="1"/>
          </p:cNvPicPr>
          <p:nvPr/>
        </p:nvPicPr>
        <p:blipFill>
          <a:blip r:embed="rId8"/>
          <a:srcRect l="54444" t="50374" r="9445" b="13212"/>
          <a:stretch>
            <a:fillRect/>
          </a:stretch>
        </p:blipFill>
        <p:spPr bwMode="auto">
          <a:xfrm>
            <a:off x="2071670" y="2357430"/>
            <a:ext cx="1083476" cy="1000132"/>
          </a:xfrm>
          <a:prstGeom prst="ellipse">
            <a:avLst/>
          </a:prstGeom>
          <a:ln w="63500" cap="rnd">
            <a:solidFill>
              <a:srgbClr val="92D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7 Flecha derecha"/>
          <p:cNvSpPr/>
          <p:nvPr/>
        </p:nvSpPr>
        <p:spPr>
          <a:xfrm>
            <a:off x="483801" y="5805264"/>
            <a:ext cx="8143932" cy="917079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24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itchFamily="18" charset="0"/>
              </a:rPr>
              <a:t>Si no eres parte de la solución eres parte del problema</a:t>
            </a:r>
            <a:endParaRPr lang="es-ES" sz="24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" pitchFamily="18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1979712" y="117705"/>
            <a:ext cx="51845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b="1" dirty="0" smtClean="0">
                <a:solidFill>
                  <a:srgbClr val="002060"/>
                </a:solidFill>
                <a:latin typeface="Lucida Calligraphy" pitchFamily="66" charset="0"/>
              </a:rPr>
              <a:t>Municipalidad Provincial de Puno</a:t>
            </a:r>
          </a:p>
          <a:p>
            <a:pPr algn="ctr"/>
            <a:r>
              <a:rPr lang="es-ES" sz="12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GERENCIA DE GESTION INTEGRAL DE RESIDUOS SOLIDOS</a:t>
            </a:r>
            <a:endParaRPr lang="es-ES" sz="1100" b="1" dirty="0">
              <a:solidFill>
                <a:schemeClr val="tx2">
                  <a:lumMod val="40000"/>
                  <a:lumOff val="60000"/>
                </a:schemeClr>
              </a:solidFill>
              <a:latin typeface="Calibri" pitchFamily="34" charset="0"/>
            </a:endParaRPr>
          </a:p>
        </p:txBody>
      </p:sp>
      <p:pic>
        <p:nvPicPr>
          <p:cNvPr id="10" name="Picture 1" descr="Logo municipalidad"/>
          <p:cNvPicPr>
            <a:picLocks noChangeAspect="1" noChangeArrowheads="1"/>
          </p:cNvPicPr>
          <p:nvPr/>
        </p:nvPicPr>
        <p:blipFill>
          <a:blip r:embed="rId9" cstate="print"/>
          <a:srcRect r="67892"/>
          <a:stretch>
            <a:fillRect/>
          </a:stretch>
        </p:blipFill>
        <p:spPr bwMode="auto">
          <a:xfrm>
            <a:off x="827584" y="43122"/>
            <a:ext cx="538668" cy="747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83256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CB5E375-BF4E-4213-895A-B43DA0A8F5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graphicEl>
                                              <a:dgm id="{CCB5E375-BF4E-4213-895A-B43DA0A8F5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A0F1F9C-49CF-43E6-99DC-264662F682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>
                                            <p:graphicEl>
                                              <a:dgm id="{FA0F1F9C-49CF-43E6-99DC-264662F682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FA2F06E-857F-4893-A7D6-692BF49599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>
                                            <p:graphicEl>
                                              <a:dgm id="{4FA2F06E-857F-4893-A7D6-692BF49599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33EBE34-3F5F-4620-BB8C-3618DC3895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">
                                            <p:graphicEl>
                                              <a:dgm id="{333EBE34-3F5F-4620-BB8C-3618DC3895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93B763A-168F-44DF-BC27-9BB36AF714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>
                                            <p:graphicEl>
                                              <a:dgm id="{193B763A-168F-44DF-BC27-9BB36AF714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0AD7157-E7C0-4B6E-8F74-012104979C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">
                                            <p:graphicEl>
                                              <a:dgm id="{10AD7157-E7C0-4B6E-8F74-012104979C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C94B0A9-4B2E-49C9-A660-09EBC7530D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4">
                                            <p:graphicEl>
                                              <a:dgm id="{7C94B0A9-4B2E-49C9-A660-09EBC7530D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2CFB572-1520-430A-9A5D-07C7D8BC58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4">
                                            <p:graphicEl>
                                              <a:dgm id="{82CFB572-1520-430A-9A5D-07C7D8BC58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C3F0033-85D9-4DAD-B564-694946E412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4">
                                            <p:graphicEl>
                                              <a:dgm id="{EC3F0033-85D9-4DAD-B564-694946E412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7 -0.04255 L 0.00157 0.29047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7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5 -0.04255 L -0.00365 0.29047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7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3 -0.03214 L 0.0033 0.30088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3696" t="8790" r="3879" b="7368"/>
          <a:stretch/>
        </p:blipFill>
        <p:spPr>
          <a:xfrm>
            <a:off x="107504" y="0"/>
            <a:ext cx="8856983" cy="710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9470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-243408"/>
            <a:ext cx="8229600" cy="1143000"/>
          </a:xfrm>
        </p:spPr>
        <p:txBody>
          <a:bodyPr/>
          <a:lstStyle/>
          <a:p>
            <a:r>
              <a:rPr lang="es-PE" dirty="0" smtClean="0">
                <a:solidFill>
                  <a:srgbClr val="C00000"/>
                </a:solidFill>
              </a:rPr>
              <a:t>NORMA TECNICA</a:t>
            </a:r>
            <a:endParaRPr lang="es-PE" dirty="0">
              <a:solidFill>
                <a:srgbClr val="C00000"/>
              </a:solidFill>
            </a:endParaRPr>
          </a:p>
        </p:txBody>
      </p:sp>
      <p:pic>
        <p:nvPicPr>
          <p:cNvPr id="13314" name="Picture 2" descr="La imagen puede contener: tex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9324528" cy="7100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767873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1862</TotalTime>
  <Words>514</Words>
  <Application>Microsoft Office PowerPoint</Application>
  <PresentationFormat>Presentación en pantalla (4:3)</PresentationFormat>
  <Paragraphs>78</Paragraphs>
  <Slides>26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20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26</vt:i4>
      </vt:variant>
    </vt:vector>
  </HeadingPairs>
  <TitlesOfParts>
    <vt:vector size="48" baseType="lpstr">
      <vt:lpstr>ＭＳ Ｐゴシック</vt:lpstr>
      <vt:lpstr>Adobe Garamond Pro Bold</vt:lpstr>
      <vt:lpstr>Adobe Gothic Std B</vt:lpstr>
      <vt:lpstr>Algerian</vt:lpstr>
      <vt:lpstr>Arial</vt:lpstr>
      <vt:lpstr>Arial Black</vt:lpstr>
      <vt:lpstr>Arial Narrow</vt:lpstr>
      <vt:lpstr>Bahnschrift Light Condensed</vt:lpstr>
      <vt:lpstr>Bernard MT Condensed</vt:lpstr>
      <vt:lpstr>Bodoni MT</vt:lpstr>
      <vt:lpstr>Bookman Old Style</vt:lpstr>
      <vt:lpstr>Calibri</vt:lpstr>
      <vt:lpstr>Calibri Light</vt:lpstr>
      <vt:lpstr>Centaur</vt:lpstr>
      <vt:lpstr>Cooper Black</vt:lpstr>
      <vt:lpstr>Lucida Calligraphy</vt:lpstr>
      <vt:lpstr>Lucida Handwriting</vt:lpstr>
      <vt:lpstr>Rockwell Extra Bold</vt:lpstr>
      <vt:lpstr>Symbol</vt:lpstr>
      <vt:lpstr>Times New Roman</vt:lpstr>
      <vt:lpstr>Tema de Office</vt:lpstr>
      <vt:lpstr>1_Diseño personalizado</vt:lpstr>
      <vt:lpstr>GERENCIA INTEGRAL DE RESIDUOS SOLIDOS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EL INCREMENTO DE LOS RESIDUOS SOLIDOS SE PRODUCE POR TRES FACTORES</vt:lpstr>
      <vt:lpstr>Presentación de PowerPoint</vt:lpstr>
      <vt:lpstr>NORMA TECNICA</vt:lpstr>
      <vt:lpstr> ORDENANZA MUNICIPAL 011 MPP-2019 </vt:lpstr>
      <vt:lpstr>I. VALORIZACION DE RESIDUOS SOLIDOS INORGANICOS  PROGRAMA DE SEGREGACION EN LA FUENTE Y RECOLECCION SELECTIVA DE RESIDUOS SOLIDOS</vt:lpstr>
      <vt:lpstr>Presentación de PowerPoint</vt:lpstr>
      <vt:lpstr>Presentación de PowerPoint</vt:lpstr>
      <vt:lpstr>CAMPAÑA EN CASA YO RECICLO</vt:lpstr>
      <vt:lpstr>¿QUE SE PUEDE SEGREGAR?</vt:lpstr>
      <vt:lpstr>TIEMPO DE DESCOMPOSICIÓN DE LOS RESIDUOS SÓLIDOS.</vt:lpstr>
      <vt:lpstr>II. VALORIZACION DE LOS RESIDUOS SOLIDOS ORGANICOS</vt:lpstr>
      <vt:lpstr>-SENSIBILIZACION Y EMPADRONAMIENTO  </vt:lpstr>
      <vt:lpstr>PLANTA PILOTO DE COMPOSTAJE</vt:lpstr>
      <vt:lpstr>ESTRATEGIAS DE EDUCACION AMBIENTAL</vt:lpstr>
      <vt:lpstr>PROMOTORES AMBIENTALES JUVENILES</vt:lpstr>
      <vt:lpstr>Presentación de PowerPoint</vt:lpstr>
      <vt:lpstr>SENSIBILIZACION AMBIENTAL</vt:lpstr>
      <vt:lpstr>Presentación de PowerPoint</vt:lpstr>
      <vt:lpstr>Presentación de PowerPoint</vt:lpstr>
      <vt:lpstr>Presentación de PowerPoint</vt:lpstr>
    </vt:vector>
  </TitlesOfParts>
  <Company>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Leyton</dc:creator>
  <cp:lastModifiedBy>Tania</cp:lastModifiedBy>
  <cp:revision>193</cp:revision>
  <dcterms:created xsi:type="dcterms:W3CDTF">2015-04-12T13:58:07Z</dcterms:created>
  <dcterms:modified xsi:type="dcterms:W3CDTF">2020-02-26T15:02:40Z</dcterms:modified>
</cp:coreProperties>
</file>