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256" r:id="rId2"/>
    <p:sldId id="258" r:id="rId3"/>
    <p:sldId id="357" r:id="rId4"/>
    <p:sldId id="358" r:id="rId5"/>
    <p:sldId id="359" r:id="rId6"/>
    <p:sldId id="378" r:id="rId7"/>
    <p:sldId id="387" r:id="rId8"/>
    <p:sldId id="361" r:id="rId9"/>
    <p:sldId id="362" r:id="rId10"/>
    <p:sldId id="363" r:id="rId11"/>
    <p:sldId id="364" r:id="rId12"/>
    <p:sldId id="368" r:id="rId13"/>
    <p:sldId id="367" r:id="rId14"/>
    <p:sldId id="371" r:id="rId15"/>
    <p:sldId id="390" r:id="rId16"/>
    <p:sldId id="392" r:id="rId17"/>
    <p:sldId id="394" r:id="rId18"/>
    <p:sldId id="370" r:id="rId19"/>
    <p:sldId id="373" r:id="rId20"/>
    <p:sldId id="375" r:id="rId21"/>
    <p:sldId id="377" r:id="rId22"/>
    <p:sldId id="388" r:id="rId23"/>
    <p:sldId id="380" r:id="rId24"/>
    <p:sldId id="381" r:id="rId25"/>
    <p:sldId id="382" r:id="rId26"/>
    <p:sldId id="384" r:id="rId27"/>
    <p:sldId id="383" r:id="rId28"/>
    <p:sldId id="385" r:id="rId2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varScale="1">
        <p:scale>
          <a:sx n="74" d="100"/>
          <a:sy n="74" d="100"/>
        </p:scale>
        <p:origin x="534" y="72"/>
      </p:cViewPr>
      <p:guideLst>
        <p:guide pos="3840"/>
        <p:guide pos="3940"/>
        <p:guide orient="horz"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2562A68-31A3-4BD3-8A21-E8BD3A5D0B18}" type="datetimeFigureOut">
              <a:rPr lang="es-PE" smtClean="0"/>
              <a:t>25/02/2020</a:t>
            </a:fld>
            <a:endParaRPr lang="es-PE"/>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9AA1D82-D7C9-4426-BC7D-FC6BDCF8DE97}" type="slidenum">
              <a:rPr lang="es-PE" smtClean="0"/>
              <a:t>‹Nº›</a:t>
            </a:fld>
            <a:endParaRPr lang="es-PE"/>
          </a:p>
        </p:txBody>
      </p:sp>
    </p:spTree>
    <p:extLst>
      <p:ext uri="{BB962C8B-B14F-4D97-AF65-F5344CB8AC3E}">
        <p14:creationId xmlns:p14="http://schemas.microsoft.com/office/powerpoint/2010/main" val="556573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FB4FFA9-0848-4DDA-AB33-E71E019C24FA}" type="datetimeFigureOut">
              <a:rPr lang="es-PE" smtClean="0"/>
              <a:t>25/02/2020</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47EB1D7-60F0-485D-9A59-60B918D18F96}" type="slidenum">
              <a:rPr lang="es-PE" smtClean="0"/>
              <a:t>‹Nº›</a:t>
            </a:fld>
            <a:endParaRPr lang="es-PE"/>
          </a:p>
        </p:txBody>
      </p:sp>
    </p:spTree>
    <p:extLst>
      <p:ext uri="{BB962C8B-B14F-4D97-AF65-F5344CB8AC3E}">
        <p14:creationId xmlns:p14="http://schemas.microsoft.com/office/powerpoint/2010/main" val="257034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2/25/2020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A9112EC-1D02-4060-8082-FF9B77AC6FD9}" type="datetimeFigureOut">
              <a:rPr lang="es-ES" smtClean="0"/>
              <a:t>25/02/2020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A67198A-CAE7-433A-B631-69A9341AFAA7}" type="slidenum">
              <a:rPr lang="es-ES" smtClean="0"/>
              <a:t>‹Nº›</a:t>
            </a:fld>
            <a:endParaRPr lang="es-ES"/>
          </a:p>
        </p:txBody>
      </p:sp>
    </p:spTree>
    <p:extLst>
      <p:ext uri="{BB962C8B-B14F-4D97-AF65-F5344CB8AC3E}">
        <p14:creationId xmlns:p14="http://schemas.microsoft.com/office/powerpoint/2010/main" val="203483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891772" y="1361366"/>
            <a:ext cx="9755187" cy="1390903"/>
          </a:xfrm>
        </p:spPr>
        <p:txBody>
          <a:bodyPr>
            <a:normAutofit fontScale="90000"/>
          </a:bodyPr>
          <a:lstStyle/>
          <a:p>
            <a:pPr algn="ctr"/>
            <a:r>
              <a:rPr lang="es-PE" sz="4400" b="1" dirty="0" smtClean="0">
                <a:solidFill>
                  <a:srgbClr val="FF0000"/>
                </a:solidFill>
                <a:latin typeface="AR JULIAN" panose="02000000000000000000" pitchFamily="2" charset="0"/>
              </a:rPr>
              <a:t>UNIDAD </a:t>
            </a:r>
            <a:r>
              <a:rPr lang="es-PE" sz="4400" b="1" dirty="0">
                <a:solidFill>
                  <a:srgbClr val="FF0000"/>
                </a:solidFill>
                <a:latin typeface="AR JULIAN" panose="02000000000000000000" pitchFamily="2" charset="0"/>
              </a:rPr>
              <a:t>DE GESTION EDUCATIVA LOCAL PUNO</a:t>
            </a:r>
            <a:br>
              <a:rPr lang="es-PE" sz="4400" b="1" dirty="0">
                <a:solidFill>
                  <a:srgbClr val="FF0000"/>
                </a:solidFill>
                <a:latin typeface="AR JULIAN" panose="02000000000000000000" pitchFamily="2" charset="0"/>
              </a:rPr>
            </a:br>
            <a:endParaRPr lang="es-PE" sz="1300" dirty="0"/>
          </a:p>
        </p:txBody>
      </p:sp>
      <p:sp>
        <p:nvSpPr>
          <p:cNvPr id="3" name="Subtítulo 2"/>
          <p:cNvSpPr>
            <a:spLocks noGrp="1"/>
          </p:cNvSpPr>
          <p:nvPr>
            <p:ph type="subTitle" idx="1"/>
          </p:nvPr>
        </p:nvSpPr>
        <p:spPr>
          <a:xfrm rot="21420000">
            <a:off x="974847" y="2667501"/>
            <a:ext cx="9755187" cy="1912238"/>
          </a:xfrm>
        </p:spPr>
        <p:txBody>
          <a:bodyPr/>
          <a:lstStyle/>
          <a:p>
            <a:pPr algn="ctr"/>
            <a:r>
              <a:rPr lang="es-PE" b="1" dirty="0" smtClean="0">
                <a:solidFill>
                  <a:srgbClr val="002060"/>
                </a:solidFill>
              </a:rPr>
              <a:t>Plan de trabajo anual ii.ee.</a:t>
            </a:r>
            <a:endParaRPr lang="es-PE" dirty="0" smtClean="0">
              <a:solidFill>
                <a:srgbClr val="002060"/>
              </a:solidFill>
            </a:endParaRPr>
          </a:p>
          <a:p>
            <a:pPr algn="ctr"/>
            <a:r>
              <a:rPr lang="es-PE" dirty="0" smtClean="0"/>
              <a:t>P</a:t>
            </a:r>
            <a:r>
              <a:rPr lang="es-PE" cap="none" dirty="0" smtClean="0"/>
              <a:t>uno, </a:t>
            </a:r>
            <a:r>
              <a:rPr lang="es-PE" cap="none" dirty="0"/>
              <a:t> </a:t>
            </a:r>
            <a:r>
              <a:rPr lang="es-PE" cap="none" dirty="0" smtClean="0"/>
              <a:t>febrero de 2020</a:t>
            </a:r>
          </a:p>
          <a:p>
            <a:pPr algn="ctr"/>
            <a:endParaRPr lang="es-PE" cap="none" dirty="0"/>
          </a:p>
          <a:p>
            <a:pPr algn="ctr"/>
            <a:r>
              <a:rPr lang="es-PE" cap="none" dirty="0" smtClean="0"/>
              <a:t>Ing. Celedonio N. CÁCERES Mamani</a:t>
            </a:r>
            <a:endParaRPr lang="es-PE" cap="none" dirty="0"/>
          </a:p>
        </p:txBody>
      </p:sp>
      <p:pic>
        <p:nvPicPr>
          <p:cNvPr id="7"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536" y="-1"/>
            <a:ext cx="1404964" cy="1404964"/>
          </a:xfrm>
          <a:prstGeom prst="rect">
            <a:avLst/>
          </a:prstGeom>
        </p:spPr>
      </p:pic>
    </p:spTree>
    <p:extLst>
      <p:ext uri="{BB962C8B-B14F-4D97-AF65-F5344CB8AC3E}">
        <p14:creationId xmlns:p14="http://schemas.microsoft.com/office/powerpoint/2010/main" val="133740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07035"/>
            <a:ext cx="10396882" cy="577970"/>
          </a:xfrm>
        </p:spPr>
        <p:txBody>
          <a:bodyPr>
            <a:normAutofit fontScale="90000"/>
          </a:bodyPr>
          <a:lstStyle/>
          <a:p>
            <a:r>
              <a:rPr lang="es-PE" sz="2400" dirty="0" smtClean="0"/>
              <a:t>Visión</a:t>
            </a:r>
            <a:r>
              <a:rPr lang="es-PE" dirty="0" smtClean="0"/>
              <a:t> </a:t>
            </a:r>
            <a:r>
              <a:rPr lang="es-PE" sz="2400" dirty="0" smtClean="0"/>
              <a:t>del pelc. 2020-2032</a:t>
            </a:r>
            <a:endParaRPr lang="es-PE" sz="2400" dirty="0"/>
          </a:p>
        </p:txBody>
      </p:sp>
      <p:sp>
        <p:nvSpPr>
          <p:cNvPr id="3" name="Marcador de contenido 2"/>
          <p:cNvSpPr>
            <a:spLocks noGrp="1"/>
          </p:cNvSpPr>
          <p:nvPr>
            <p:ph sz="quarter" idx="13"/>
          </p:nvPr>
        </p:nvSpPr>
        <p:spPr>
          <a:xfrm>
            <a:off x="685800" y="1078302"/>
            <a:ext cx="10394707" cy="4296283"/>
          </a:xfrm>
        </p:spPr>
        <p:txBody>
          <a:bodyPr>
            <a:normAutofit/>
          </a:bodyPr>
          <a:lstStyle/>
          <a:p>
            <a:pPr algn="just"/>
            <a:r>
              <a:rPr lang="es-ES_tradnl" sz="2400" i="1" dirty="0">
                <a:latin typeface="Calibri" panose="020F0502020204030204" pitchFamily="34" charset="0"/>
                <a:cs typeface="Calibri" panose="020F0502020204030204" pitchFamily="34" charset="0"/>
              </a:rPr>
              <a:t>La UGEL Puno, al año 2032, brinda una educación en valores mediante un currículo intercultural, inclusivo, innovador, emprendedor y holístico, basado en el enfoque del Buen Vivir, garantizando aprendizajes de calidad mediante el desarrollo magisterial, la gestión transparente, la educación digital en una sociedad educadora para formar estudiantes autónomos, creativos, investigadores, críticos y reflexivos para alcanzar el desarrollo sostenible.</a:t>
            </a:r>
            <a:endParaRPr lang="es-PE" sz="2400" i="1" dirty="0">
              <a:latin typeface="Calibri" panose="020F0502020204030204" pitchFamily="34" charset="0"/>
              <a:cs typeface="Calibri" panose="020F0502020204030204" pitchFamily="34" charset="0"/>
            </a:endParaRPr>
          </a:p>
          <a:p>
            <a:pPr algn="just"/>
            <a:endParaRPr lang="es-PE" sz="2400" dirty="0"/>
          </a:p>
        </p:txBody>
      </p:sp>
    </p:spTree>
    <p:extLst>
      <p:ext uri="{BB962C8B-B14F-4D97-AF65-F5344CB8AC3E}">
        <p14:creationId xmlns:p14="http://schemas.microsoft.com/office/powerpoint/2010/main" val="381611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41540"/>
            <a:ext cx="10396882" cy="577969"/>
          </a:xfrm>
        </p:spPr>
        <p:txBody>
          <a:bodyPr>
            <a:normAutofit/>
          </a:bodyPr>
          <a:lstStyle/>
          <a:p>
            <a:r>
              <a:rPr lang="es-PE" sz="2400" dirty="0" smtClean="0"/>
              <a:t>Misión de la ii.ee.</a:t>
            </a:r>
            <a:endParaRPr lang="es-PE" sz="2400" dirty="0"/>
          </a:p>
        </p:txBody>
      </p:sp>
      <p:sp>
        <p:nvSpPr>
          <p:cNvPr id="3" name="Marcador de contenido 2"/>
          <p:cNvSpPr>
            <a:spLocks noGrp="1"/>
          </p:cNvSpPr>
          <p:nvPr>
            <p:ph sz="quarter" idx="13"/>
          </p:nvPr>
        </p:nvSpPr>
        <p:spPr>
          <a:xfrm>
            <a:off x="685800" y="862642"/>
            <a:ext cx="10394707" cy="4511943"/>
          </a:xfrm>
        </p:spPr>
        <p:txBody>
          <a:bodyPr>
            <a:normAutofit/>
          </a:bodyPr>
          <a:lstStyle/>
          <a:p>
            <a:pPr lvl="3"/>
            <a:r>
              <a:rPr lang="es-PE" sz="2600" dirty="0">
                <a:latin typeface="Calibri" panose="020F0502020204030204" pitchFamily="34" charset="0"/>
                <a:cs typeface="Calibri" panose="020F0502020204030204" pitchFamily="34" charset="0"/>
              </a:rPr>
              <a:t>L a Institución Educativa Inicial N° 1000 en el año 2020-2022, brindará un servicio óptimo de calidad a nuestros estudiantes que serán capaces de desarrollar habilidades, destrezas, capacidades intelectuales y formar, líderes con valores éticos y morales. En armonía con la naturaleza.</a:t>
            </a:r>
          </a:p>
          <a:p>
            <a:endParaRPr lang="es-ES" sz="1600" b="1" dirty="0"/>
          </a:p>
          <a:p>
            <a:endParaRPr lang="es-ES" sz="1600" b="1" dirty="0"/>
          </a:p>
          <a:p>
            <a:endParaRPr lang="es-PE" dirty="0"/>
          </a:p>
        </p:txBody>
      </p:sp>
    </p:spTree>
    <p:extLst>
      <p:ext uri="{BB962C8B-B14F-4D97-AF65-F5344CB8AC3E}">
        <p14:creationId xmlns:p14="http://schemas.microsoft.com/office/powerpoint/2010/main" val="22600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p:cNvPicPr>
            <a:picLocks noChangeAspect="1"/>
          </p:cNvPicPr>
          <p:nvPr/>
        </p:nvPicPr>
        <p:blipFill>
          <a:blip r:embed="rId2" cstate="print">
            <a:duotone>
              <a:srgbClr val="D0CCB9">
                <a:shade val="45000"/>
                <a:satMod val="135000"/>
              </a:srgbClr>
              <a:prstClr val="white"/>
            </a:duotone>
            <a:extLst>
              <a:ext uri="{28A0092B-C50C-407E-A947-70E740481C1C}">
                <a14:useLocalDpi xmlns:a14="http://schemas.microsoft.com/office/drawing/2010/main" val="0"/>
              </a:ext>
            </a:extLst>
          </a:blip>
          <a:stretch>
            <a:fillRect/>
          </a:stretch>
        </p:blipFill>
        <p:spPr>
          <a:xfrm>
            <a:off x="3194556" y="739751"/>
            <a:ext cx="6957868" cy="4217610"/>
          </a:xfrm>
          <a:prstGeom prst="rect">
            <a:avLst/>
          </a:prstGeom>
        </p:spPr>
      </p:pic>
      <p:sp>
        <p:nvSpPr>
          <p:cNvPr id="2" name="Título 1"/>
          <p:cNvSpPr>
            <a:spLocks noGrp="1"/>
          </p:cNvSpPr>
          <p:nvPr>
            <p:ph type="title"/>
          </p:nvPr>
        </p:nvSpPr>
        <p:spPr>
          <a:xfrm>
            <a:off x="838200" y="135173"/>
            <a:ext cx="10515600" cy="545866"/>
          </a:xfrm>
        </p:spPr>
        <p:txBody>
          <a:bodyPr>
            <a:noAutofit/>
          </a:bodyPr>
          <a:lstStyle/>
          <a:p>
            <a:pPr lvl="1">
              <a:lnSpc>
                <a:spcPct val="107000"/>
              </a:lnSpc>
              <a:spcAft>
                <a:spcPts val="0"/>
              </a:spcAft>
            </a:pPr>
            <a:r>
              <a:rPr lang="es-PE" sz="2400" dirty="0" smtClean="0">
                <a:solidFill>
                  <a:srgbClr val="FF0000"/>
                </a:solidFill>
                <a:latin typeface="+mj-lt"/>
                <a:ea typeface="Calibri" panose="020F0502020204030204" pitchFamily="34" charset="0"/>
                <a:cs typeface="Times New Roman" panose="02020603050405020304" pitchFamily="18" charset="0"/>
              </a:rPr>
              <a:t>VALORES</a:t>
            </a:r>
            <a:endParaRPr lang="es-PE" sz="2400" b="1" dirty="0">
              <a:solidFill>
                <a:srgbClr val="FF0000"/>
              </a:solidFill>
              <a:latin typeface="+mj-lt"/>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9329"/>
            <a:ext cx="6365682" cy="5087634"/>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6933538" cy="6463308"/>
          </a:xfrm>
          <a:prstGeom prst="rect">
            <a:avLst/>
          </a:prstGeom>
        </p:spPr>
        <p:txBody>
          <a:bodyPr wrap="square">
            <a:spAutoFit/>
          </a:bodyPr>
          <a:lstStyle/>
          <a:p>
            <a:endParaRPr lang="es-ES" sz="1600" b="1" dirty="0" smtClean="0"/>
          </a:p>
          <a:p>
            <a:r>
              <a:rPr lang="es-PE" b="1" dirty="0">
                <a:latin typeface="Calibri" panose="020F0502020204030204" pitchFamily="34" charset="0"/>
                <a:cs typeface="Calibri" panose="020F0502020204030204" pitchFamily="34" charset="0"/>
              </a:rPr>
              <a:t>AMOR</a:t>
            </a:r>
            <a:r>
              <a:rPr lang="es-PE" dirty="0">
                <a:latin typeface="Calibri" panose="020F0502020204030204" pitchFamily="34" charset="0"/>
                <a:cs typeface="Calibri" panose="020F0502020204030204" pitchFamily="34" charset="0"/>
              </a:rPr>
              <a:t>:</a:t>
            </a:r>
          </a:p>
          <a:p>
            <a:pPr lvl="0"/>
            <a:r>
              <a:rPr lang="es-PE" dirty="0">
                <a:latin typeface="Calibri" panose="020F0502020204030204" pitchFamily="34" charset="0"/>
                <a:cs typeface="Calibri" panose="020F0502020204030204" pitchFamily="34" charset="0"/>
              </a:rPr>
              <a:t>Apoyo y ayuda mutua.</a:t>
            </a:r>
          </a:p>
          <a:p>
            <a:pPr lvl="0"/>
            <a:r>
              <a:rPr lang="es-PE" dirty="0">
                <a:latin typeface="Calibri" panose="020F0502020204030204" pitchFamily="34" charset="0"/>
                <a:cs typeface="Calibri" panose="020F0502020204030204" pitchFamily="34" charset="0"/>
              </a:rPr>
              <a:t>Adhesión a las causas o proyectos de otros.</a:t>
            </a:r>
          </a:p>
          <a:p>
            <a:pPr lvl="0"/>
            <a:r>
              <a:rPr lang="es-PE" dirty="0">
                <a:latin typeface="Calibri" panose="020F0502020204030204" pitchFamily="34" charset="0"/>
                <a:cs typeface="Calibri" panose="020F0502020204030204" pitchFamily="34" charset="0"/>
              </a:rPr>
              <a:t>La imagen pública está reflejada en la consideración y el aprecio que </a:t>
            </a:r>
            <a:r>
              <a:rPr lang="es-PE" dirty="0" smtClean="0">
                <a:latin typeface="Calibri" panose="020F0502020204030204" pitchFamily="34" charset="0"/>
                <a:cs typeface="Calibri" panose="020F0502020204030204" pitchFamily="34" charset="0"/>
              </a:rPr>
              <a:t>cada, uno </a:t>
            </a:r>
            <a:r>
              <a:rPr lang="es-PE" dirty="0">
                <a:latin typeface="Calibri" panose="020F0502020204030204" pitchFamily="34" charset="0"/>
                <a:cs typeface="Calibri" panose="020F0502020204030204" pitchFamily="34" charset="0"/>
              </a:rPr>
              <a:t>de los servidores públicos muestra por la institución</a:t>
            </a:r>
          </a:p>
          <a:p>
            <a:r>
              <a:rPr lang="es-PE" b="1" dirty="0">
                <a:latin typeface="Calibri" panose="020F0502020204030204" pitchFamily="34" charset="0"/>
                <a:cs typeface="Calibri" panose="020F0502020204030204" pitchFamily="34" charset="0"/>
              </a:rPr>
              <a:t>RESPETO</a:t>
            </a:r>
            <a:r>
              <a:rPr lang="es-PE" dirty="0">
                <a:latin typeface="Calibri" panose="020F0502020204030204" pitchFamily="34" charset="0"/>
                <a:cs typeface="Calibri" panose="020F0502020204030204" pitchFamily="34" charset="0"/>
              </a:rPr>
              <a:t>: </a:t>
            </a:r>
          </a:p>
          <a:p>
            <a:pPr lvl="0"/>
            <a:r>
              <a:rPr lang="es-PE" dirty="0">
                <a:latin typeface="Calibri" panose="020F0502020204030204" pitchFamily="34" charset="0"/>
                <a:cs typeface="Calibri" panose="020F0502020204030204" pitchFamily="34" charset="0"/>
              </a:rPr>
              <a:t>Aceptación del derecho de los demás a su propia forma de pensar y </a:t>
            </a:r>
            <a:r>
              <a:rPr lang="es-PE" dirty="0" smtClean="0">
                <a:latin typeface="Calibri" panose="020F0502020204030204" pitchFamily="34" charset="0"/>
                <a:cs typeface="Calibri" panose="020F0502020204030204" pitchFamily="34" charset="0"/>
              </a:rPr>
              <a:t>sentir.</a:t>
            </a:r>
            <a:endParaRPr lang="es-PE" dirty="0">
              <a:latin typeface="Calibri" panose="020F0502020204030204" pitchFamily="34" charset="0"/>
              <a:cs typeface="Calibri" panose="020F0502020204030204" pitchFamily="34" charset="0"/>
            </a:endParaRPr>
          </a:p>
          <a:p>
            <a:pPr lvl="0"/>
            <a:r>
              <a:rPr lang="es-PE" dirty="0">
                <a:latin typeface="Calibri" panose="020F0502020204030204" pitchFamily="34" charset="0"/>
                <a:cs typeface="Calibri" panose="020F0502020204030204" pitchFamily="34" charset="0"/>
              </a:rPr>
              <a:t>El trato cortés, amable y considerado, acerca a las personas y actuar reconocimiento de la legitimidad del otro para ser distinto a uno.</a:t>
            </a:r>
          </a:p>
          <a:p>
            <a:r>
              <a:rPr lang="es-PE" b="1" dirty="0" smtClean="0">
                <a:latin typeface="Calibri" panose="020F0502020204030204" pitchFamily="34" charset="0"/>
                <a:cs typeface="Calibri" panose="020F0502020204030204" pitchFamily="34" charset="0"/>
              </a:rPr>
              <a:t>TOLERANCIA</a:t>
            </a:r>
            <a:r>
              <a:rPr lang="es-PE" dirty="0">
                <a:latin typeface="Calibri" panose="020F0502020204030204" pitchFamily="34" charset="0"/>
                <a:cs typeface="Calibri" panose="020F0502020204030204" pitchFamily="34" charset="0"/>
              </a:rPr>
              <a:t>: </a:t>
            </a:r>
          </a:p>
          <a:p>
            <a:pPr lvl="0"/>
            <a:r>
              <a:rPr lang="es-PE" dirty="0">
                <a:latin typeface="Calibri" panose="020F0502020204030204" pitchFamily="34" charset="0"/>
                <a:cs typeface="Calibri" panose="020F0502020204030204" pitchFamily="34" charset="0"/>
              </a:rPr>
              <a:t>Respeto a las ideas, creencias o prácticas de los demás Cuando son diferentes o contrarias a las propias. </a:t>
            </a:r>
          </a:p>
          <a:p>
            <a:pPr lvl="0"/>
            <a:r>
              <a:rPr lang="es-PE" dirty="0">
                <a:latin typeface="Calibri" panose="020F0502020204030204" pitchFamily="34" charset="0"/>
                <a:cs typeface="Calibri" panose="020F0502020204030204" pitchFamily="34" charset="0"/>
              </a:rPr>
              <a:t>El servicio público comporta un alto nivel de paciencia, comprensión y Transigencia con los seres humanos</a:t>
            </a:r>
          </a:p>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r>
              <a:rPr lang="es-ES" sz="1600" b="1" dirty="0"/>
              <a:t>		</a:t>
            </a:r>
            <a:endParaRPr lang="es-PE" sz="1600" dirty="0"/>
          </a:p>
        </p:txBody>
      </p:sp>
      <p:pic>
        <p:nvPicPr>
          <p:cNvPr id="1026" name="Picture 2" descr="Resultado de imagen para imagenes de val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40" y="681039"/>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59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045" y="685800"/>
            <a:ext cx="10806638" cy="1151965"/>
          </a:xfrm>
        </p:spPr>
        <p:txBody>
          <a:bodyPr>
            <a:normAutofit/>
          </a:bodyPr>
          <a:lstStyle/>
          <a:p>
            <a:pPr lvl="1"/>
            <a:r>
              <a:rPr lang="es-PE" sz="1600" b="1" dirty="0" smtClean="0">
                <a:solidFill>
                  <a:srgbClr val="FF0000"/>
                </a:solidFill>
                <a:latin typeface="+mn-lt"/>
              </a:rPr>
              <a:t>INSTITUCIONAL</a:t>
            </a:r>
            <a:endParaRPr lang="es-PE" sz="1600" b="1" dirty="0">
              <a:solidFill>
                <a:srgbClr val="FF0000"/>
              </a:solidFill>
              <a:latin typeface="+mn-lt"/>
            </a:endParaRPr>
          </a:p>
        </p:txBody>
      </p:sp>
      <p:sp>
        <p:nvSpPr>
          <p:cNvPr id="3" name="Marcador de contenido 2"/>
          <p:cNvSpPr>
            <a:spLocks noGrp="1"/>
          </p:cNvSpPr>
          <p:nvPr>
            <p:ph idx="1"/>
          </p:nvPr>
        </p:nvSpPr>
        <p:spPr/>
        <p:txBody>
          <a:bodyPr/>
          <a:lstStyle/>
          <a:p>
            <a:endParaRPr lang="es-PE" dirty="0" smtClean="0"/>
          </a:p>
          <a:p>
            <a:endParaRPr lang="es-PE" dirty="0" smtClean="0"/>
          </a:p>
          <a:p>
            <a:endParaRPr lang="es-PE" dirty="0" smtClean="0"/>
          </a:p>
        </p:txBody>
      </p:sp>
      <p:sp>
        <p:nvSpPr>
          <p:cNvPr id="6" name="Rectángulo 5"/>
          <p:cNvSpPr/>
          <p:nvPr/>
        </p:nvSpPr>
        <p:spPr>
          <a:xfrm>
            <a:off x="270344" y="612251"/>
            <a:ext cx="2234924" cy="615553"/>
          </a:xfrm>
          <a:prstGeom prst="rect">
            <a:avLst/>
          </a:prstGeom>
        </p:spPr>
        <p:txBody>
          <a:bodyPr wrap="square">
            <a:spAutoFit/>
          </a:bodyPr>
          <a:lstStyle/>
          <a:p>
            <a:r>
              <a:rPr lang="es-ES" sz="1600" b="1" dirty="0" smtClean="0">
                <a:solidFill>
                  <a:srgbClr val="FF0000"/>
                </a:solidFill>
              </a:rPr>
              <a:t>ORGANIGRAMA </a:t>
            </a:r>
          </a:p>
          <a:p>
            <a:endParaRPr lang="es-PE" dirty="0"/>
          </a:p>
        </p:txBody>
      </p:sp>
      <p:grpSp>
        <p:nvGrpSpPr>
          <p:cNvPr id="8" name="3 Grupo"/>
          <p:cNvGrpSpPr/>
          <p:nvPr/>
        </p:nvGrpSpPr>
        <p:grpSpPr>
          <a:xfrm>
            <a:off x="2628265" y="365124"/>
            <a:ext cx="6394965" cy="5267925"/>
            <a:chOff x="0" y="0"/>
            <a:chExt cx="6936039" cy="8166265"/>
          </a:xfrm>
        </p:grpSpPr>
        <p:sp>
          <p:nvSpPr>
            <p:cNvPr id="9" name="Elipse 8"/>
            <p:cNvSpPr>
              <a:spLocks noChangeArrowheads="1"/>
            </p:cNvSpPr>
            <p:nvPr/>
          </p:nvSpPr>
          <p:spPr bwMode="auto">
            <a:xfrm>
              <a:off x="1816924" y="1888176"/>
              <a:ext cx="3427716" cy="2988202"/>
            </a:xfrm>
            <a:prstGeom prst="ellipse">
              <a:avLst/>
            </a:prstGeom>
            <a:solidFill>
              <a:srgbClr val="FFFFFF"/>
            </a:solidFill>
            <a:ln w="28575">
              <a:solidFill>
                <a:srgbClr val="000000"/>
              </a:solidFill>
              <a:prstDash val="lgDashDotDot"/>
              <a:round/>
              <a:headEnd/>
              <a:tailEnd/>
            </a:ln>
          </p:spPr>
          <p:txBody>
            <a:bodyPr rot="0" vert="horz" wrap="square" lIns="91440" tIns="45720" rIns="91440" bIns="45720" anchor="t" anchorCtr="0" upright="1">
              <a:noAutofit/>
            </a:bodyPr>
            <a:lstStyle/>
            <a:p>
              <a:endParaRPr lang="es-PE"/>
            </a:p>
          </p:txBody>
        </p:sp>
        <p:sp>
          <p:nvSpPr>
            <p:cNvPr id="10" name="Cuadro de texto 26"/>
            <p:cNvSpPr txBox="1">
              <a:spLocks noChangeArrowheads="1"/>
            </p:cNvSpPr>
            <p:nvPr/>
          </p:nvSpPr>
          <p:spPr bwMode="auto">
            <a:xfrm>
              <a:off x="486888" y="4678878"/>
              <a:ext cx="1857375" cy="1200681"/>
            </a:xfrm>
            <a:prstGeom prst="rect">
              <a:avLst/>
            </a:prstGeom>
            <a:solidFill>
              <a:srgbClr val="99CCFF"/>
            </a:solidFill>
            <a:ln w="28575">
              <a:solidFill>
                <a:srgbClr val="000000"/>
              </a:solidFill>
              <a:miter lim="800000"/>
              <a:headEnd/>
              <a:tailEnd/>
            </a:ln>
            <a:effectLst/>
          </p:spPr>
          <p:txBody>
            <a:bodyPr rot="0" vert="horz" wrap="square" lIns="91440" tIns="45720" rIns="91440" bIns="45720" anchor="t" anchorCtr="0" upright="1">
              <a:noAutofit/>
            </a:bodyPr>
            <a:lstStyle/>
            <a:p>
              <a:pPr marL="179705" algn="ctr">
                <a:lnSpc>
                  <a:spcPct val="107000"/>
                </a:lnSpc>
                <a:spcAft>
                  <a:spcPts val="0"/>
                </a:spcAft>
              </a:pPr>
              <a:r>
                <a:rPr lang="es-PE" sz="1100" b="1" dirty="0">
                  <a:effectLst/>
                  <a:latin typeface="Chateau de Garage"/>
                  <a:ea typeface="Calibri" panose="020F0502020204030204" pitchFamily="34" charset="0"/>
                  <a:cs typeface="Times New Roman" panose="02020603050405020304" pitchFamily="18" charset="0"/>
                </a:rPr>
                <a:t>COMISIONES DE APOYO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ctr">
                <a:lnSpc>
                  <a:spcPct val="107000"/>
                </a:lnSpc>
                <a:spcAft>
                  <a:spcPts val="0"/>
                </a:spcAft>
              </a:pPr>
              <a:r>
                <a:rPr lang="es-PE" sz="1100" b="1" dirty="0">
                  <a:effectLst/>
                  <a:latin typeface="Chateau de Garage"/>
                  <a:ea typeface="Calibri" panose="020F0502020204030204" pitchFamily="34" charset="0"/>
                  <a:cs typeface="Times New Roman" panose="02020603050405020304" pitchFamily="18" charset="0"/>
                </a:rPr>
                <a:t>EN GESTIÓN:</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p>
              <a:pPr marL="179705" algn="ctr">
                <a:lnSpc>
                  <a:spcPct val="107000"/>
                </a:lnSpc>
                <a:spcAft>
                  <a:spcPts val="0"/>
                </a:spcAft>
                <a:tabLst>
                  <a:tab pos="5574030" algn="l"/>
                </a:tabLst>
              </a:pPr>
              <a:r>
                <a:rPr lang="es-PE" sz="1100" b="1" dirty="0" smtClean="0">
                  <a:effectLst/>
                  <a:latin typeface="Chateau de Garage"/>
                  <a:ea typeface="Calibri" panose="020F0502020204030204" pitchFamily="34" charset="0"/>
                  <a:cs typeface="Times New Roman" panose="02020603050405020304" pitchFamily="18" charset="0"/>
                </a:rPr>
                <a:t>ALIADOS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30"/>
            <p:cNvSpPr txBox="1">
              <a:spLocks noChangeArrowheads="1"/>
            </p:cNvSpPr>
            <p:nvPr/>
          </p:nvSpPr>
          <p:spPr bwMode="auto">
            <a:xfrm>
              <a:off x="5450774" y="1460665"/>
              <a:ext cx="1485265" cy="746760"/>
            </a:xfrm>
            <a:prstGeom prst="rect">
              <a:avLst/>
            </a:prstGeom>
            <a:solidFill>
              <a:srgbClr val="99FFCC"/>
            </a:solidFill>
            <a:ln w="28575">
              <a:solidFill>
                <a:srgbClr val="000000"/>
              </a:solidFill>
              <a:miter lim="800000"/>
              <a:headEnd/>
              <a:tailEnd/>
            </a:ln>
            <a:effectLst/>
          </p:spPr>
          <p:txBody>
            <a:bodyPr rot="0" vert="horz" wrap="square" lIns="91440" tIns="45720" rIns="91440" bIns="45720" anchor="ctr" anchorCtr="0" upright="1">
              <a:noAutofit/>
            </a:bodyPr>
            <a:lstStyle/>
            <a:p>
              <a:pPr algn="ctr">
                <a:lnSpc>
                  <a:spcPct val="115000"/>
                </a:lnSpc>
                <a:spcAft>
                  <a:spcPts val="1000"/>
                </a:spcAft>
              </a:pPr>
              <a:r>
                <a:rPr lang="es-ES" sz="2000" b="1">
                  <a:effectLst/>
                  <a:latin typeface="Chateau de Garage"/>
                  <a:ea typeface="Calibri" panose="020F0502020204030204" pitchFamily="34" charset="0"/>
                  <a:cs typeface="Times New Roman" panose="02020603050405020304" pitchFamily="18" charset="0"/>
                </a:rPr>
                <a:t>CONEI</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24"/>
            <p:cNvSpPr txBox="1">
              <a:spLocks noChangeArrowheads="1"/>
            </p:cNvSpPr>
            <p:nvPr/>
          </p:nvSpPr>
          <p:spPr bwMode="auto">
            <a:xfrm>
              <a:off x="4298867" y="5284519"/>
              <a:ext cx="1638300" cy="800100"/>
            </a:xfrm>
            <a:prstGeom prst="rect">
              <a:avLst/>
            </a:prstGeom>
            <a:solidFill>
              <a:srgbClr val="CC99FF"/>
            </a:solidFill>
            <a:ln w="28575">
              <a:solidFill>
                <a:srgbClr val="000000"/>
              </a:solidFill>
              <a:miter lim="800000"/>
              <a:headEnd/>
              <a:tailEnd/>
            </a:ln>
            <a:effectLst/>
          </p:spPr>
          <p:txBody>
            <a:bodyPr rot="0" vert="horz" wrap="square" lIns="91440" tIns="45720" rIns="91440" bIns="45720" anchor="ctr" anchorCtr="0" upright="1">
              <a:noAutofit/>
            </a:bodyPr>
            <a:lstStyle/>
            <a:p>
              <a:pPr algn="ctr">
                <a:lnSpc>
                  <a:spcPct val="107000"/>
                </a:lnSpc>
                <a:spcAft>
                  <a:spcPts val="600"/>
                </a:spcAft>
              </a:pPr>
              <a:r>
                <a:rPr lang="es-PE" sz="1200" b="1">
                  <a:effectLst/>
                  <a:latin typeface="Chateau de Garage"/>
                  <a:ea typeface="Calibri" panose="020F0502020204030204" pitchFamily="34" charset="0"/>
                  <a:cs typeface="Times New Roman" panose="02020603050405020304" pitchFamily="18" charset="0"/>
                </a:rPr>
                <a:t>COMITÉS DE AULA</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29"/>
            <p:cNvSpPr txBox="1">
              <a:spLocks noChangeArrowheads="1"/>
            </p:cNvSpPr>
            <p:nvPr/>
          </p:nvSpPr>
          <p:spPr bwMode="auto">
            <a:xfrm>
              <a:off x="2553195" y="2707574"/>
              <a:ext cx="1942465" cy="843631"/>
            </a:xfrm>
            <a:prstGeom prst="rect">
              <a:avLst/>
            </a:prstGeom>
            <a:solidFill>
              <a:srgbClr val="FFFF99"/>
            </a:solidFill>
            <a:ln w="9525">
              <a:solidFill>
                <a:schemeClr val="tx1"/>
              </a:solidFill>
              <a:miter lim="800000"/>
              <a:headEnd/>
              <a:tailEnd/>
            </a:ln>
            <a:effectLst/>
          </p:spPr>
          <p:txBody>
            <a:bodyPr rot="0" vert="horz" wrap="square" lIns="91440" tIns="45720" rIns="91440" bIns="45720" anchor="ctr" anchorCtr="0" upright="1">
              <a:noAutofit/>
            </a:bodyPr>
            <a:lstStyle/>
            <a:p>
              <a:pPr algn="ctr">
                <a:lnSpc>
                  <a:spcPct val="115000"/>
                </a:lnSpc>
                <a:spcBef>
                  <a:spcPts val="2400"/>
                </a:spcBef>
                <a:spcAft>
                  <a:spcPts val="0"/>
                </a:spcAft>
              </a:pPr>
              <a:r>
                <a:rPr lang="es-ES" sz="1600" b="1" kern="0" dirty="0">
                  <a:solidFill>
                    <a:srgbClr val="365F91"/>
                  </a:solidFill>
                  <a:effectLst/>
                  <a:latin typeface="Chateau de Garage"/>
                  <a:ea typeface="Times New Roman" panose="02020603050405020304" pitchFamily="18" charset="0"/>
                  <a:cs typeface="Times New Roman" panose="02020603050405020304" pitchFamily="18" charset="0"/>
                </a:rPr>
                <a:t>ALUMNOS</a:t>
              </a:r>
              <a:endParaRPr lang="es-PE" sz="1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15000"/>
                </a:lnSpc>
                <a:spcBef>
                  <a:spcPts val="2400"/>
                </a:spcBef>
                <a:spcAft>
                  <a:spcPts val="0"/>
                </a:spcAft>
              </a:pPr>
              <a:r>
                <a:rPr lang="es-ES" sz="1600" b="1" kern="0" dirty="0">
                  <a:solidFill>
                    <a:srgbClr val="365F91"/>
                  </a:solidFill>
                  <a:effectLst/>
                  <a:latin typeface="Chateau de Garage"/>
                  <a:ea typeface="Times New Roman" panose="02020603050405020304" pitchFamily="18" charset="0"/>
                  <a:cs typeface="Times New Roman" panose="02020603050405020304" pitchFamily="18" charset="0"/>
                </a:rPr>
                <a:t>DE</a:t>
              </a:r>
              <a:endParaRPr lang="es-PE" sz="1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14375" indent="-485775" algn="ctr">
                <a:lnSpc>
                  <a:spcPct val="115000"/>
                </a:lnSpc>
                <a:spcBef>
                  <a:spcPts val="2400"/>
                </a:spcBef>
                <a:spcAft>
                  <a:spcPts val="0"/>
                </a:spcAft>
              </a:pPr>
              <a:r>
                <a:rPr lang="es-ES" sz="1600" b="1" kern="0" dirty="0">
                  <a:solidFill>
                    <a:srgbClr val="365F91"/>
                  </a:solidFill>
                  <a:effectLst/>
                  <a:latin typeface="Chateau de Garage"/>
                  <a:ea typeface="Times New Roman" panose="02020603050405020304" pitchFamily="18" charset="0"/>
                  <a:cs typeface="Times New Roman" panose="02020603050405020304" pitchFamily="18" charset="0"/>
                </a:rPr>
                <a:t>3, 4 Y 5 AÑOS</a:t>
              </a:r>
              <a:endParaRPr lang="es-PE" sz="1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cxnSp>
          <p:nvCxnSpPr>
            <p:cNvPr id="14" name="Conector recto 13"/>
            <p:cNvCxnSpPr>
              <a:cxnSpLocks noChangeShapeType="1"/>
            </p:cNvCxnSpPr>
            <p:nvPr/>
          </p:nvCxnSpPr>
          <p:spPr bwMode="auto">
            <a:xfrm flipH="1">
              <a:off x="4785756" y="2018805"/>
              <a:ext cx="655955" cy="332740"/>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15" name="Conector recto 14"/>
            <p:cNvCxnSpPr>
              <a:cxnSpLocks noChangeShapeType="1"/>
            </p:cNvCxnSpPr>
            <p:nvPr/>
          </p:nvCxnSpPr>
          <p:spPr bwMode="auto">
            <a:xfrm flipH="1">
              <a:off x="3479470" y="914400"/>
              <a:ext cx="37465" cy="969645"/>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cxnSp>
        <p:sp>
          <p:nvSpPr>
            <p:cNvPr id="16" name="Cuadro de texto 20"/>
            <p:cNvSpPr txBox="1">
              <a:spLocks noChangeArrowheads="1"/>
            </p:cNvSpPr>
            <p:nvPr/>
          </p:nvSpPr>
          <p:spPr bwMode="auto">
            <a:xfrm>
              <a:off x="5367647" y="4381995"/>
              <a:ext cx="1370965" cy="570865"/>
            </a:xfrm>
            <a:prstGeom prst="rect">
              <a:avLst/>
            </a:prstGeom>
            <a:solidFill>
              <a:srgbClr val="FFCC99"/>
            </a:solidFill>
            <a:ln w="9525" cmpd="thinThick">
              <a:solidFill>
                <a:srgbClr val="000000"/>
              </a:solidFill>
              <a:miter lim="800000"/>
              <a:headEnd/>
              <a:tailEnd/>
            </a:ln>
          </p:spPr>
          <p:txBody>
            <a:bodyPr rot="0" vert="horz" wrap="square" lIns="91440" tIns="45720" rIns="91440" bIns="45720" anchor="ctr" anchorCtr="0" upright="1">
              <a:noAutofit/>
            </a:bodyPr>
            <a:lstStyle/>
            <a:p>
              <a:pPr marL="179705" algn="ctr">
                <a:lnSpc>
                  <a:spcPct val="107000"/>
                </a:lnSpc>
                <a:spcAft>
                  <a:spcPts val="600"/>
                </a:spcAft>
              </a:pPr>
              <a:r>
                <a:rPr lang="es-PE" sz="1800" b="1">
                  <a:effectLst/>
                  <a:latin typeface="Chateau de Garage"/>
                  <a:ea typeface="Calibri" panose="020F0502020204030204" pitchFamily="34" charset="0"/>
                  <a:cs typeface="Times New Roman" panose="02020603050405020304" pitchFamily="18" charset="0"/>
                </a:rPr>
                <a:t>APAFA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Conector recto 16"/>
            <p:cNvCxnSpPr>
              <a:cxnSpLocks noChangeShapeType="1"/>
            </p:cNvCxnSpPr>
            <p:nvPr/>
          </p:nvCxnSpPr>
          <p:spPr bwMode="auto">
            <a:xfrm>
              <a:off x="1472540" y="2196935"/>
              <a:ext cx="589915" cy="419100"/>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cxnSp>
        <p:cxnSp>
          <p:nvCxnSpPr>
            <p:cNvPr id="18" name="Conector recto 17"/>
            <p:cNvCxnSpPr>
              <a:cxnSpLocks noChangeShapeType="1"/>
            </p:cNvCxnSpPr>
            <p:nvPr/>
          </p:nvCxnSpPr>
          <p:spPr bwMode="auto">
            <a:xfrm flipV="1">
              <a:off x="902524" y="237506"/>
              <a:ext cx="1259205" cy="1231900"/>
            </a:xfrm>
            <a:prstGeom prst="line">
              <a:avLst/>
            </a:prstGeom>
            <a:ln>
              <a:headEnd type="triangle" w="med" len="med"/>
              <a:tailEnd/>
            </a:ln>
            <a:extLst/>
          </p:spPr>
          <p:style>
            <a:lnRef idx="2">
              <a:schemeClr val="dk1"/>
            </a:lnRef>
            <a:fillRef idx="0">
              <a:schemeClr val="dk1"/>
            </a:fillRef>
            <a:effectRef idx="1">
              <a:schemeClr val="dk1"/>
            </a:effectRef>
            <a:fontRef idx="minor">
              <a:schemeClr val="tx1"/>
            </a:fontRef>
          </p:style>
        </p:cxnSp>
        <p:cxnSp>
          <p:nvCxnSpPr>
            <p:cNvPr id="19" name="Conector recto 18"/>
            <p:cNvCxnSpPr>
              <a:cxnSpLocks noChangeShapeType="1"/>
            </p:cNvCxnSpPr>
            <p:nvPr/>
          </p:nvCxnSpPr>
          <p:spPr bwMode="auto">
            <a:xfrm flipH="1" flipV="1">
              <a:off x="4809506" y="4381995"/>
              <a:ext cx="552449" cy="285115"/>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20" name="Cuadro de texto 19"/>
            <p:cNvSpPr txBox="1">
              <a:spLocks noChangeArrowheads="1"/>
            </p:cNvSpPr>
            <p:nvPr/>
          </p:nvSpPr>
          <p:spPr bwMode="auto">
            <a:xfrm>
              <a:off x="2339439" y="6947065"/>
              <a:ext cx="2476500" cy="1219200"/>
            </a:xfrm>
            <a:prstGeom prst="rect">
              <a:avLst/>
            </a:prstGeom>
            <a:solidFill>
              <a:srgbClr val="00FFFF"/>
            </a:solidFill>
            <a:ln w="28575">
              <a:solidFill>
                <a:srgbClr val="000000"/>
              </a:solidFill>
              <a:miter lim="800000"/>
              <a:headEnd/>
              <a:tailEnd/>
            </a:ln>
            <a:effectLst/>
          </p:spPr>
          <p:txBody>
            <a:bodyPr rot="0" vert="horz" wrap="square" lIns="91440" tIns="45720" rIns="91440" bIns="45720" anchor="ctr" anchorCtr="0" upright="1">
              <a:noAutofit/>
            </a:bodyPr>
            <a:lstStyle/>
            <a:p>
              <a:pPr algn="ctr">
                <a:lnSpc>
                  <a:spcPct val="115000"/>
                </a:lnSpc>
                <a:spcAft>
                  <a:spcPts val="1000"/>
                </a:spcAft>
              </a:pPr>
              <a:r>
                <a:rPr lang="es-ES" sz="1600" b="1" dirty="0">
                  <a:effectLst/>
                  <a:latin typeface="Chateau de Garage"/>
                  <a:ea typeface="Calibri" panose="020F0502020204030204" pitchFamily="34" charset="0"/>
                  <a:cs typeface="Times New Roman" panose="02020603050405020304" pitchFamily="18" charset="0"/>
                </a:rPr>
                <a:t>PROFESORES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sz="1600" b="1" dirty="0">
                  <a:effectLst/>
                  <a:latin typeface="Chateau de Garage"/>
                  <a:ea typeface="Calibri" panose="020F0502020204030204" pitchFamily="34" charset="0"/>
                  <a:cs typeface="Times New Roman" panose="02020603050405020304" pitchFamily="18" charset="0"/>
                </a:rPr>
                <a:t>DE AULA</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uadro de texto 35"/>
            <p:cNvSpPr txBox="1">
              <a:spLocks noChangeArrowheads="1"/>
            </p:cNvSpPr>
            <p:nvPr/>
          </p:nvSpPr>
          <p:spPr bwMode="auto">
            <a:xfrm>
              <a:off x="2173184" y="0"/>
              <a:ext cx="2799715" cy="913765"/>
            </a:xfrm>
            <a:prstGeom prst="rect">
              <a:avLst/>
            </a:prstGeom>
            <a:solidFill>
              <a:srgbClr val="99FF66"/>
            </a:solidFill>
            <a:ln w="38100">
              <a:solidFill>
                <a:srgbClr val="000000"/>
              </a:solidFill>
              <a:miter lim="800000"/>
              <a:headEnd/>
              <a:tailEnd/>
            </a:ln>
            <a:effectLst/>
          </p:spPr>
          <p:txBody>
            <a:bodyPr rot="0" vert="horz" wrap="square" lIns="91440" tIns="45720" rIns="91440" bIns="45720" anchor="t" anchorCtr="0" upright="1">
              <a:noAutofit/>
            </a:bodyPr>
            <a:lstStyle/>
            <a:p>
              <a:pPr algn="ctr">
                <a:spcBef>
                  <a:spcPts val="1200"/>
                </a:spcBef>
                <a:spcAft>
                  <a:spcPts val="300"/>
                </a:spcAft>
              </a:pPr>
              <a:r>
                <a:rPr lang="es-ES" sz="2400" b="1">
                  <a:effectLst/>
                  <a:latin typeface="Chateau de Garage"/>
                  <a:ea typeface="Times New Roman" panose="02020603050405020304" pitchFamily="18" charset="0"/>
                </a:rPr>
                <a:t>UGEL PUNO</a:t>
              </a:r>
              <a:endParaRPr lang="es-PE" sz="1300" b="1">
                <a:effectLst/>
                <a:latin typeface="Arial" panose="020B0604020202020204" pitchFamily="34" charset="0"/>
                <a:ea typeface="Times New Roman" panose="02020603050405020304" pitchFamily="18" charset="0"/>
              </a:endParaRPr>
            </a:p>
          </p:txBody>
        </p:sp>
        <p:cxnSp>
          <p:nvCxnSpPr>
            <p:cNvPr id="22" name="Conector recto 21"/>
            <p:cNvCxnSpPr>
              <a:cxnSpLocks noChangeShapeType="1"/>
            </p:cNvCxnSpPr>
            <p:nvPr/>
          </p:nvCxnSpPr>
          <p:spPr bwMode="auto">
            <a:xfrm flipV="1">
              <a:off x="1472540" y="4108862"/>
              <a:ext cx="566420" cy="570865"/>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cxnSp>
        <p:cxnSp>
          <p:nvCxnSpPr>
            <p:cNvPr id="23" name="Conector recto 22"/>
            <p:cNvCxnSpPr>
              <a:cxnSpLocks noChangeShapeType="1"/>
            </p:cNvCxnSpPr>
            <p:nvPr/>
          </p:nvCxnSpPr>
          <p:spPr bwMode="auto">
            <a:xfrm flipH="1">
              <a:off x="5130140" y="4963885"/>
              <a:ext cx="513715" cy="304800"/>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24" name="689 Conector recto de flecha"/>
            <p:cNvCxnSpPr/>
            <p:nvPr/>
          </p:nvCxnSpPr>
          <p:spPr>
            <a:xfrm>
              <a:off x="3526971" y="4880758"/>
              <a:ext cx="0" cy="207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Cuadro de texto 33"/>
            <p:cNvSpPr txBox="1">
              <a:spLocks noChangeArrowheads="1"/>
            </p:cNvSpPr>
            <p:nvPr/>
          </p:nvSpPr>
          <p:spPr bwMode="auto">
            <a:xfrm>
              <a:off x="0" y="1484415"/>
              <a:ext cx="2228215" cy="713740"/>
            </a:xfrm>
            <a:prstGeom prst="rect">
              <a:avLst/>
            </a:prstGeom>
            <a:solidFill>
              <a:srgbClr val="FFCCFF"/>
            </a:solidFill>
            <a:ln w="28575">
              <a:solidFill>
                <a:srgbClr val="000000"/>
              </a:solidFill>
              <a:miter lim="800000"/>
              <a:headEnd/>
              <a:tailEnd/>
            </a:ln>
            <a:effectLst/>
          </p:spPr>
          <p:txBody>
            <a:bodyPr rot="0" vert="horz" wrap="square" lIns="91440" tIns="45720" rIns="91440" bIns="45720" anchor="ctr" anchorCtr="0" upright="1">
              <a:noAutofit/>
            </a:bodyPr>
            <a:lstStyle/>
            <a:p>
              <a:pPr algn="ctr">
                <a:lnSpc>
                  <a:spcPct val="115000"/>
                </a:lnSpc>
                <a:spcAft>
                  <a:spcPts val="1000"/>
                </a:spcAft>
              </a:pPr>
              <a:r>
                <a:rPr lang="es-ES" sz="2000">
                  <a:effectLst/>
                  <a:latin typeface="Chateau de Garage"/>
                  <a:ea typeface="Calibri" panose="020F0502020204030204" pitchFamily="34" charset="0"/>
                  <a:cs typeface="Times New Roman" panose="02020603050405020304" pitchFamily="18" charset="0"/>
                </a:rPr>
                <a:t>DIRECCION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8079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67420"/>
            <a:ext cx="10396882" cy="750497"/>
          </a:xfrm>
        </p:spPr>
        <p:txBody>
          <a:bodyPr>
            <a:normAutofit fontScale="90000"/>
          </a:bodyPr>
          <a:lstStyle/>
          <a:p>
            <a:r>
              <a:rPr lang="es-PE" sz="2700" b="1" dirty="0">
                <a:ea typeface="Calibri" panose="020F0502020204030204" pitchFamily="34" charset="0"/>
                <a:cs typeface="Times New Roman" panose="02020603050405020304" pitchFamily="18" charset="0"/>
              </a:rPr>
              <a:t>PROGRAMACIÓN DE OBJETIVOS, METAS Y ACTIVIDADES </a:t>
            </a:r>
            <a:r>
              <a:rPr lang="es-PE" b="1" dirty="0">
                <a:latin typeface="Calibri" panose="020F0502020204030204" pitchFamily="34" charset="0"/>
                <a:ea typeface="Calibri" panose="020F0502020204030204" pitchFamily="34" charset="0"/>
                <a:cs typeface="Times New Roman" panose="02020603050405020304" pitchFamily="18" charset="0"/>
              </a:rPr>
              <a:t/>
            </a:r>
            <a:br>
              <a:rPr lang="es-PE" b="1"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40348" y="422694"/>
            <a:ext cx="3924804" cy="5193101"/>
          </a:xfrm>
        </p:spPr>
      </p:pic>
    </p:spTree>
    <p:extLst>
      <p:ext uri="{BB962C8B-B14F-4D97-AF65-F5344CB8AC3E}">
        <p14:creationId xmlns:p14="http://schemas.microsoft.com/office/powerpoint/2010/main" val="78300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173"/>
            <a:ext cx="10515600" cy="545866"/>
          </a:xfrm>
        </p:spPr>
        <p:txBody>
          <a:bodyPr>
            <a:noAutofit/>
          </a:bodyPr>
          <a:lstStyle/>
          <a:p>
            <a:pPr lvl="1">
              <a:lnSpc>
                <a:spcPct val="107000"/>
              </a:lnSpc>
              <a:spcAft>
                <a:spcPts val="0"/>
              </a:spcAft>
            </a:pPr>
            <a:r>
              <a:rPr lang="es-PE" sz="2400" dirty="0" smtClean="0">
                <a:solidFill>
                  <a:srgbClr val="FF0000"/>
                </a:solidFill>
                <a:latin typeface="+mj-lt"/>
                <a:ea typeface="Calibri" panose="020F0502020204030204" pitchFamily="34" charset="0"/>
                <a:cs typeface="Times New Roman" panose="02020603050405020304" pitchFamily="18" charset="0"/>
              </a:rPr>
              <a:t>ARTICULACION DE OBJETIVOS ESTRATEGICOS:DOCUMENTOS</a:t>
            </a:r>
            <a:endParaRPr lang="es-PE" sz="2400" b="1" dirty="0">
              <a:solidFill>
                <a:srgbClr val="FF0000"/>
              </a:solidFill>
              <a:latin typeface="+mj-lt"/>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9329"/>
            <a:ext cx="6365682" cy="5087634"/>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6933538" cy="2062103"/>
          </a:xfrm>
          <a:prstGeom prst="rect">
            <a:avLst/>
          </a:prstGeom>
        </p:spPr>
        <p:txBody>
          <a:bodyPr wrap="square">
            <a:spAutoFit/>
          </a:bodyPr>
          <a:lstStyle/>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r>
              <a:rPr lang="es-ES" sz="1600" b="1" dirty="0"/>
              <a:t>		</a:t>
            </a:r>
            <a:endParaRPr lang="es-PE" sz="16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19" y="1089328"/>
            <a:ext cx="5311471" cy="5147569"/>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190" y="1025718"/>
            <a:ext cx="5216054" cy="5279667"/>
          </a:xfrm>
          <a:prstGeom prst="rect">
            <a:avLst/>
          </a:prstGeom>
        </p:spPr>
      </p:pic>
    </p:spTree>
    <p:extLst>
      <p:ext uri="{BB962C8B-B14F-4D97-AF65-F5344CB8AC3E}">
        <p14:creationId xmlns:p14="http://schemas.microsoft.com/office/powerpoint/2010/main" val="161063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173"/>
            <a:ext cx="10515600" cy="545866"/>
          </a:xfrm>
        </p:spPr>
        <p:txBody>
          <a:bodyPr>
            <a:noAutofit/>
          </a:bodyPr>
          <a:lstStyle/>
          <a:p>
            <a:pPr lvl="1">
              <a:lnSpc>
                <a:spcPct val="107000"/>
              </a:lnSpc>
              <a:spcAft>
                <a:spcPts val="0"/>
              </a:spcAft>
            </a:pPr>
            <a:r>
              <a:rPr lang="es-PE" sz="2400" dirty="0" smtClean="0">
                <a:solidFill>
                  <a:srgbClr val="FF0000"/>
                </a:solidFill>
                <a:latin typeface="+mj-lt"/>
                <a:ea typeface="Calibri" panose="020F0502020204030204" pitchFamily="34" charset="0"/>
                <a:cs typeface="Times New Roman" panose="02020603050405020304" pitchFamily="18" charset="0"/>
              </a:rPr>
              <a:t>ARTICULACION DE OBJETIVOS ESTRATEGICOS:DOCUMENTOS</a:t>
            </a:r>
            <a:endParaRPr lang="es-PE" sz="2400" b="1" dirty="0">
              <a:solidFill>
                <a:srgbClr val="FF0000"/>
              </a:solidFill>
              <a:latin typeface="+mj-lt"/>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9329"/>
            <a:ext cx="6365682" cy="5087634"/>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6933538" cy="2062103"/>
          </a:xfrm>
          <a:prstGeom prst="rect">
            <a:avLst/>
          </a:prstGeom>
        </p:spPr>
        <p:txBody>
          <a:bodyPr wrap="square">
            <a:spAutoFit/>
          </a:bodyPr>
          <a:lstStyle/>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r>
              <a:rPr lang="es-ES" sz="1600" b="1" dirty="0"/>
              <a:t>		</a:t>
            </a:r>
            <a:endParaRPr lang="es-PE" sz="16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0" y="739751"/>
            <a:ext cx="4179311" cy="539363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726" y="681039"/>
            <a:ext cx="4378018" cy="5495924"/>
          </a:xfrm>
          <a:prstGeom prst="rect">
            <a:avLst/>
          </a:prstGeom>
        </p:spPr>
      </p:pic>
    </p:spTree>
    <p:extLst>
      <p:ext uri="{BB962C8B-B14F-4D97-AF65-F5344CB8AC3E}">
        <p14:creationId xmlns:p14="http://schemas.microsoft.com/office/powerpoint/2010/main" val="128342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173"/>
            <a:ext cx="10515600" cy="545866"/>
          </a:xfrm>
        </p:spPr>
        <p:txBody>
          <a:bodyPr>
            <a:noAutofit/>
          </a:bodyPr>
          <a:lstStyle/>
          <a:p>
            <a:pPr lvl="1">
              <a:lnSpc>
                <a:spcPct val="107000"/>
              </a:lnSpc>
              <a:spcAft>
                <a:spcPts val="0"/>
              </a:spcAft>
            </a:pPr>
            <a:r>
              <a:rPr lang="es-PE" sz="2400" dirty="0" smtClean="0">
                <a:solidFill>
                  <a:srgbClr val="FF0000"/>
                </a:solidFill>
                <a:latin typeface="+mj-lt"/>
                <a:ea typeface="Calibri" panose="020F0502020204030204" pitchFamily="34" charset="0"/>
                <a:cs typeface="Times New Roman" panose="02020603050405020304" pitchFamily="18" charset="0"/>
              </a:rPr>
              <a:t>ARTICULACION DE OBJETIVOS ESTRATEGICOS: DOCUMENTOS</a:t>
            </a:r>
            <a:endParaRPr lang="es-PE" sz="2400" b="1" dirty="0">
              <a:solidFill>
                <a:srgbClr val="FF0000"/>
              </a:solidFill>
              <a:latin typeface="+mj-lt"/>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9329"/>
            <a:ext cx="6365682" cy="5087634"/>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6933538" cy="2062103"/>
          </a:xfrm>
          <a:prstGeom prst="rect">
            <a:avLst/>
          </a:prstGeom>
        </p:spPr>
        <p:txBody>
          <a:bodyPr wrap="square">
            <a:spAutoFit/>
          </a:bodyPr>
          <a:lstStyle/>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r>
              <a:rPr lang="es-ES" sz="1600" b="1" dirty="0"/>
              <a:t>		</a:t>
            </a:r>
            <a:endParaRPr lang="es-PE" sz="16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198" y="739751"/>
            <a:ext cx="4350787" cy="5271435"/>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623" y="664234"/>
            <a:ext cx="4347713" cy="5408762"/>
          </a:xfrm>
          <a:prstGeom prst="rect">
            <a:avLst/>
          </a:prstGeom>
        </p:spPr>
      </p:pic>
    </p:spTree>
    <p:extLst>
      <p:ext uri="{BB962C8B-B14F-4D97-AF65-F5344CB8AC3E}">
        <p14:creationId xmlns:p14="http://schemas.microsoft.com/office/powerpoint/2010/main" val="2423758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61365"/>
            <a:ext cx="10396882" cy="698327"/>
          </a:xfrm>
        </p:spPr>
        <p:txBody>
          <a:bodyPr>
            <a:noAutofit/>
          </a:bodyPr>
          <a:lstStyle/>
          <a:p>
            <a:r>
              <a:rPr lang="es-PE" sz="2800" b="1" dirty="0">
                <a:solidFill>
                  <a:srgbClr val="DA251D"/>
                </a:solidFill>
                <a:cs typeface="Arial" panose="020B0604020202020204" pitchFamily="34" charset="0"/>
              </a:rPr>
              <a:t/>
            </a:r>
            <a:br>
              <a:rPr lang="es-PE" sz="2800" b="1" dirty="0">
                <a:solidFill>
                  <a:srgbClr val="DA251D"/>
                </a:solidFill>
                <a:cs typeface="Arial" panose="020B0604020202020204" pitchFamily="34" charset="0"/>
              </a:rPr>
            </a:br>
            <a:endParaRPr lang="es-PE" sz="2800" dirty="0"/>
          </a:p>
        </p:txBody>
      </p:sp>
      <p:graphicFrame>
        <p:nvGraphicFramePr>
          <p:cNvPr id="3" name="Tabla 2"/>
          <p:cNvGraphicFramePr>
            <a:graphicFrameLocks noGrp="1"/>
          </p:cNvGraphicFramePr>
          <p:nvPr>
            <p:extLst/>
          </p:nvPr>
        </p:nvGraphicFramePr>
        <p:xfrm>
          <a:off x="414216" y="93785"/>
          <a:ext cx="11090031" cy="5588575"/>
        </p:xfrm>
        <a:graphic>
          <a:graphicData uri="http://schemas.openxmlformats.org/drawingml/2006/table">
            <a:tbl>
              <a:tblPr/>
              <a:tblGrid>
                <a:gridCol w="1064794">
                  <a:extLst>
                    <a:ext uri="{9D8B030D-6E8A-4147-A177-3AD203B41FA5}">
                      <a16:colId xmlns="" xmlns:a16="http://schemas.microsoft.com/office/drawing/2014/main" val="1487035666"/>
                    </a:ext>
                  </a:extLst>
                </a:gridCol>
                <a:gridCol w="1166323">
                  <a:extLst>
                    <a:ext uri="{9D8B030D-6E8A-4147-A177-3AD203B41FA5}">
                      <a16:colId xmlns="" xmlns:a16="http://schemas.microsoft.com/office/drawing/2014/main" val="1407715882"/>
                    </a:ext>
                  </a:extLst>
                </a:gridCol>
                <a:gridCol w="1166324">
                  <a:extLst>
                    <a:ext uri="{9D8B030D-6E8A-4147-A177-3AD203B41FA5}">
                      <a16:colId xmlns="" xmlns:a16="http://schemas.microsoft.com/office/drawing/2014/main" val="2483672125"/>
                    </a:ext>
                  </a:extLst>
                </a:gridCol>
                <a:gridCol w="2041066">
                  <a:extLst>
                    <a:ext uri="{9D8B030D-6E8A-4147-A177-3AD203B41FA5}">
                      <a16:colId xmlns="" xmlns:a16="http://schemas.microsoft.com/office/drawing/2014/main" val="404910869"/>
                    </a:ext>
                  </a:extLst>
                </a:gridCol>
                <a:gridCol w="2126826">
                  <a:extLst>
                    <a:ext uri="{9D8B030D-6E8A-4147-A177-3AD203B41FA5}">
                      <a16:colId xmlns="" xmlns:a16="http://schemas.microsoft.com/office/drawing/2014/main" val="4216990614"/>
                    </a:ext>
                  </a:extLst>
                </a:gridCol>
                <a:gridCol w="1921003">
                  <a:extLst>
                    <a:ext uri="{9D8B030D-6E8A-4147-A177-3AD203B41FA5}">
                      <a16:colId xmlns="" xmlns:a16="http://schemas.microsoft.com/office/drawing/2014/main" val="3094749166"/>
                    </a:ext>
                  </a:extLst>
                </a:gridCol>
                <a:gridCol w="1603695">
                  <a:extLst>
                    <a:ext uri="{9D8B030D-6E8A-4147-A177-3AD203B41FA5}">
                      <a16:colId xmlns="" xmlns:a16="http://schemas.microsoft.com/office/drawing/2014/main" val="837274407"/>
                    </a:ext>
                  </a:extLst>
                </a:gridCol>
              </a:tblGrid>
              <a:tr h="264054">
                <a:tc>
                  <a:txBody>
                    <a:bodyPr/>
                    <a:lstStyle/>
                    <a:p>
                      <a:pPr algn="l" fontAlgn="b"/>
                      <a:endParaRPr lang="es-PE" sz="700" b="0" i="0" u="none" strike="noStrike" dirty="0">
                        <a:solidFill>
                          <a:srgbClr val="000000"/>
                        </a:solidFill>
                        <a:effectLst/>
                        <a:latin typeface="Arial Narrow" panose="020B0606020202030204" pitchFamily="34" charset="0"/>
                      </a:endParaRPr>
                    </a:p>
                  </a:txBody>
                  <a:tcPr marL="3966" marR="3966" marT="3966" marB="0" anchor="b">
                    <a:lnL>
                      <a:noFill/>
                    </a:lnL>
                    <a:lnR>
                      <a:noFill/>
                    </a:lnR>
                    <a:lnT>
                      <a:noFill/>
                    </a:lnT>
                    <a:lnB>
                      <a:noFill/>
                    </a:lnB>
                  </a:tcPr>
                </a:tc>
                <a:tc gridSpan="3">
                  <a:txBody>
                    <a:bodyPr/>
                    <a:lstStyle/>
                    <a:p>
                      <a:pPr algn="l" fontAlgn="b"/>
                      <a:r>
                        <a:rPr lang="es-PE" sz="1600" b="1" i="0" u="none" strike="noStrike" dirty="0">
                          <a:solidFill>
                            <a:srgbClr val="FF0000"/>
                          </a:solidFill>
                          <a:effectLst/>
                          <a:latin typeface="Arial Narrow" panose="020B0606020202030204" pitchFamily="34" charset="0"/>
                        </a:rPr>
                        <a:t>ARTICULACION DE OBJETIVOS ESTRATEGICOS</a:t>
                      </a:r>
                    </a:p>
                  </a:txBody>
                  <a:tcPr marL="3966" marR="3966" marT="3966" marB="0" anchor="b">
                    <a:lnL>
                      <a:noFill/>
                    </a:lnL>
                    <a:lnR>
                      <a:noFill/>
                    </a:lnR>
                    <a:lnT>
                      <a:noFill/>
                    </a:lnT>
                    <a:lnB>
                      <a:noFill/>
                    </a:lnB>
                  </a:tcPr>
                </a:tc>
                <a:tc hMerge="1">
                  <a:txBody>
                    <a:bodyPr/>
                    <a:lstStyle/>
                    <a:p>
                      <a:endParaRPr lang="es-PE"/>
                    </a:p>
                  </a:txBody>
                  <a:tcPr/>
                </a:tc>
                <a:tc hMerge="1">
                  <a:txBody>
                    <a:bodyPr/>
                    <a:lstStyle/>
                    <a:p>
                      <a:endParaRPr lang="es-PE"/>
                    </a:p>
                  </a:txBody>
                  <a:tcPr/>
                </a:tc>
                <a:tc>
                  <a:txBody>
                    <a:bodyPr/>
                    <a:lstStyle/>
                    <a:p>
                      <a:pPr algn="l" fontAlgn="b"/>
                      <a:endParaRPr lang="es-PE" sz="700" b="0" i="0" u="none" strike="noStrike">
                        <a:solidFill>
                          <a:srgbClr val="000000"/>
                        </a:solidFill>
                        <a:effectLst/>
                        <a:latin typeface="Arial Narrow" panose="020B0606020202030204" pitchFamily="34" charset="0"/>
                      </a:endParaRPr>
                    </a:p>
                  </a:txBody>
                  <a:tcPr marL="3966" marR="3966" marT="3966" marB="0" anchor="b">
                    <a:lnL>
                      <a:noFill/>
                    </a:lnL>
                    <a:lnR>
                      <a:noFill/>
                    </a:lnR>
                    <a:lnT>
                      <a:noFill/>
                    </a:lnT>
                    <a:lnB>
                      <a:noFill/>
                    </a:lnB>
                  </a:tcPr>
                </a:tc>
                <a:tc>
                  <a:txBody>
                    <a:bodyPr/>
                    <a:lstStyle/>
                    <a:p>
                      <a:pPr algn="l" fontAlgn="b"/>
                      <a:endParaRPr lang="es-PE" sz="700" b="0" i="0" u="none" strike="noStrike">
                        <a:solidFill>
                          <a:srgbClr val="000000"/>
                        </a:solidFill>
                        <a:effectLst/>
                        <a:latin typeface="Arial Narrow" panose="020B0606020202030204" pitchFamily="34" charset="0"/>
                      </a:endParaRPr>
                    </a:p>
                  </a:txBody>
                  <a:tcPr marL="3966" marR="3966" marT="3966" marB="0" anchor="b">
                    <a:lnL>
                      <a:noFill/>
                    </a:lnL>
                    <a:lnR>
                      <a:noFill/>
                    </a:lnR>
                    <a:lnT>
                      <a:noFill/>
                    </a:lnT>
                    <a:lnB>
                      <a:noFill/>
                    </a:lnB>
                  </a:tcPr>
                </a:tc>
                <a:tc>
                  <a:txBody>
                    <a:bodyPr/>
                    <a:lstStyle/>
                    <a:p>
                      <a:pPr algn="l" fontAlgn="b"/>
                      <a:endParaRPr lang="es-PE" sz="700" b="0" i="0" u="none" strike="noStrike">
                        <a:solidFill>
                          <a:srgbClr val="000000"/>
                        </a:solidFill>
                        <a:effectLst/>
                        <a:latin typeface="Arial Narrow" panose="020B0606020202030204" pitchFamily="34" charset="0"/>
                      </a:endParaRPr>
                    </a:p>
                  </a:txBody>
                  <a:tcPr marL="3966" marR="3966" marT="3966" marB="0" anchor="b">
                    <a:lnL>
                      <a:noFill/>
                    </a:lnL>
                    <a:lnR>
                      <a:noFill/>
                    </a:lnR>
                    <a:lnT>
                      <a:noFill/>
                    </a:lnT>
                    <a:lnB>
                      <a:noFill/>
                    </a:lnB>
                  </a:tcPr>
                </a:tc>
                <a:extLst>
                  <a:ext uri="{0D108BD9-81ED-4DB2-BD59-A6C34878D82A}">
                    <a16:rowId xmlns="" xmlns:a16="http://schemas.microsoft.com/office/drawing/2014/main" val="483340129"/>
                  </a:ext>
                </a:extLst>
              </a:tr>
              <a:tr h="132322">
                <a:tc>
                  <a:txBody>
                    <a:bodyPr/>
                    <a:lstStyle/>
                    <a:p>
                      <a:pPr algn="l" fontAlgn="b"/>
                      <a:endParaRPr lang="es-PE" sz="700" b="0" i="0" u="none" strike="noStrike">
                        <a:solidFill>
                          <a:srgbClr val="000000"/>
                        </a:solidFill>
                        <a:effectLst/>
                        <a:latin typeface="Arial Narrow" panose="020B0606020202030204" pitchFamily="34" charset="0"/>
                      </a:endParaRPr>
                    </a:p>
                  </a:txBody>
                  <a:tcPr marL="3966" marR="3966" marT="396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E" sz="700" b="0" i="0" u="none" strike="noStrike">
                        <a:solidFill>
                          <a:srgbClr val="000000"/>
                        </a:solidFill>
                        <a:effectLst/>
                        <a:latin typeface="Arial Narrow" panose="020B0606020202030204" pitchFamily="34" charset="0"/>
                      </a:endParaRPr>
                    </a:p>
                  </a:txBody>
                  <a:tcPr marL="3966" marR="3966" marT="396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E" sz="700" b="0" i="0" u="none" strike="noStrike" dirty="0">
                        <a:solidFill>
                          <a:srgbClr val="000000"/>
                        </a:solidFill>
                        <a:effectLst/>
                        <a:latin typeface="Arial Narrow" panose="020B0606020202030204" pitchFamily="34" charset="0"/>
                      </a:endParaRPr>
                    </a:p>
                  </a:txBody>
                  <a:tcPr marL="3966" marR="3966" marT="396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E" sz="700" b="0" i="0" u="none" strike="noStrike" dirty="0">
                        <a:solidFill>
                          <a:srgbClr val="000000"/>
                        </a:solidFill>
                        <a:effectLst/>
                        <a:latin typeface="Arial Narrow" panose="020B0606020202030204" pitchFamily="34" charset="0"/>
                      </a:endParaRPr>
                    </a:p>
                  </a:txBody>
                  <a:tcPr marL="3966" marR="3966" marT="396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E" sz="700" b="0" i="0" u="none" strike="noStrike">
                        <a:solidFill>
                          <a:srgbClr val="000000"/>
                        </a:solidFill>
                        <a:effectLst/>
                        <a:latin typeface="Arial Narrow" panose="020B0606020202030204" pitchFamily="34" charset="0"/>
                      </a:endParaRPr>
                    </a:p>
                  </a:txBody>
                  <a:tcPr marL="3966" marR="3966" marT="396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E" sz="700" b="0" i="0" u="none" strike="noStrike">
                        <a:solidFill>
                          <a:srgbClr val="000000"/>
                        </a:solidFill>
                        <a:effectLst/>
                        <a:latin typeface="Arial Narrow" panose="020B0606020202030204" pitchFamily="34" charset="0"/>
                      </a:endParaRPr>
                    </a:p>
                  </a:txBody>
                  <a:tcPr marL="3966" marR="3966" marT="396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PE" sz="700" b="0" i="0" u="none" strike="noStrike">
                        <a:solidFill>
                          <a:srgbClr val="000000"/>
                        </a:solidFill>
                        <a:effectLst/>
                        <a:latin typeface="Arial Narrow" panose="020B0606020202030204" pitchFamily="34" charset="0"/>
                      </a:endParaRPr>
                    </a:p>
                  </a:txBody>
                  <a:tcPr marL="3966" marR="3966" marT="396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24610170"/>
                  </a:ext>
                </a:extLst>
              </a:tr>
              <a:tr h="611199">
                <a:tc>
                  <a:txBody>
                    <a:bodyPr/>
                    <a:lstStyle/>
                    <a:p>
                      <a:pPr algn="ctr" fontAlgn="ctr"/>
                      <a:r>
                        <a:rPr lang="es-PE" sz="900" b="1" i="0" u="none" strike="noStrike" dirty="0">
                          <a:ln>
                            <a:solidFill>
                              <a:sysClr val="windowText" lastClr="000000"/>
                            </a:solidFill>
                          </a:ln>
                          <a:solidFill>
                            <a:srgbClr val="000000"/>
                          </a:solidFill>
                          <a:effectLst/>
                          <a:latin typeface="Arial Narrow" panose="020B0606020202030204" pitchFamily="34" charset="0"/>
                        </a:rPr>
                        <a:t>PLAN ESTRATEGICO SECTORIAL MULTIANUAL DE EDUCACION (PESEM)</a:t>
                      </a:r>
                    </a:p>
                  </a:txBody>
                  <a:tcPr marL="3966" marR="3966" marT="39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ln>
                            <a:solidFill>
                              <a:sysClr val="windowText" lastClr="000000"/>
                            </a:solidFill>
                          </a:ln>
                          <a:solidFill>
                            <a:srgbClr val="000000"/>
                          </a:solidFill>
                          <a:effectLst/>
                          <a:latin typeface="Arial Narrow" panose="020B0606020202030204" pitchFamily="34" charset="0"/>
                        </a:rPr>
                        <a:t>PROYECTO EDUCATIVO NACIONAL (PEN)</a:t>
                      </a:r>
                    </a:p>
                  </a:txBody>
                  <a:tcPr marL="3966" marR="3966" marT="39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ln>
                            <a:solidFill>
                              <a:sysClr val="windowText" lastClr="000000"/>
                            </a:solidFill>
                          </a:ln>
                          <a:solidFill>
                            <a:srgbClr val="000000"/>
                          </a:solidFill>
                          <a:effectLst/>
                          <a:latin typeface="Arial Narrow" panose="020B0606020202030204" pitchFamily="34" charset="0"/>
                        </a:rPr>
                        <a:t>PLAN DE DESARROLLO REGIONAL CONCERTADO (PDRC)</a:t>
                      </a:r>
                    </a:p>
                  </a:txBody>
                  <a:tcPr marL="3966" marR="3966" marT="39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ln>
                            <a:solidFill>
                              <a:sysClr val="windowText" lastClr="000000"/>
                            </a:solidFill>
                          </a:ln>
                          <a:solidFill>
                            <a:srgbClr val="000000"/>
                          </a:solidFill>
                          <a:effectLst/>
                          <a:latin typeface="Arial Narrow" panose="020B0606020202030204" pitchFamily="34" charset="0"/>
                        </a:rPr>
                        <a:t>PROYECTO EDUCATIVO REGIONAL (PERC)</a:t>
                      </a:r>
                    </a:p>
                  </a:txBody>
                  <a:tcPr marL="3966" marR="3966" marT="39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ln>
                            <a:solidFill>
                              <a:sysClr val="windowText" lastClr="000000"/>
                            </a:solidFill>
                          </a:ln>
                          <a:solidFill>
                            <a:srgbClr val="000000"/>
                          </a:solidFill>
                          <a:effectLst/>
                          <a:latin typeface="Arial Narrow" panose="020B0606020202030204" pitchFamily="34" charset="0"/>
                        </a:rPr>
                        <a:t>PROYECTO EDUCATIVO LOCAL (PEL)</a:t>
                      </a:r>
                    </a:p>
                  </a:txBody>
                  <a:tcPr marL="3966" marR="3966" marT="39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ln>
                            <a:solidFill>
                              <a:sysClr val="windowText" lastClr="000000"/>
                            </a:solidFill>
                          </a:ln>
                          <a:solidFill>
                            <a:srgbClr val="000000"/>
                          </a:solidFill>
                          <a:effectLst/>
                          <a:latin typeface="Arial Narrow" panose="020B0606020202030204" pitchFamily="34" charset="0"/>
                        </a:rPr>
                        <a:t>PROYECTO EDUCATIVO INSTITUCIONAL (PEI)</a:t>
                      </a:r>
                    </a:p>
                  </a:txBody>
                  <a:tcPr marL="3966" marR="3966" marT="39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ln>
                            <a:solidFill>
                              <a:sysClr val="windowText" lastClr="000000"/>
                            </a:solidFill>
                          </a:ln>
                          <a:solidFill>
                            <a:srgbClr val="000000"/>
                          </a:solidFill>
                          <a:effectLst/>
                          <a:latin typeface="Arial Narrow" panose="020B0606020202030204" pitchFamily="34" charset="0"/>
                        </a:rPr>
                        <a:t>COMPROMISOS</a:t>
                      </a:r>
                    </a:p>
                  </a:txBody>
                  <a:tcPr marL="3966" marR="3966" marT="39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3545418"/>
                  </a:ext>
                </a:extLst>
              </a:tr>
              <a:tr h="1904216">
                <a:tc>
                  <a:txBody>
                    <a:bodyPr/>
                    <a:lstStyle/>
                    <a:p>
                      <a:pPr algn="l" fontAlgn="t"/>
                      <a:r>
                        <a:rPr lang="es-PE" sz="900" b="1" i="0" u="none" strike="noStrike" dirty="0">
                          <a:solidFill>
                            <a:srgbClr val="000000"/>
                          </a:solidFill>
                          <a:effectLst/>
                          <a:latin typeface="Arial Narrow" panose="020B0606020202030204" pitchFamily="34" charset="0"/>
                        </a:rPr>
                        <a:t>OBJETIVO ESTRATEGICO 1: Incrementar la equidad y la calidad de los aprendizajes y del talento de los niños y adolescentes</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a:solidFill>
                            <a:srgbClr val="000000"/>
                          </a:solidFill>
                          <a:effectLst/>
                          <a:latin typeface="Arial Narrow" panose="020B0606020202030204" pitchFamily="34" charset="0"/>
                        </a:rPr>
                        <a:t>O. ESTRATÉGICO 1: Oportunidades y resultados educativos de igual calidad para todos.                                                                O.ESTRATÉGICO 2: Estudiantes e instituciones que logran aprendizajes pertinentes y de calidad</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a:solidFill>
                            <a:srgbClr val="000000"/>
                          </a:solidFill>
                          <a:effectLst/>
                          <a:latin typeface="Arial Narrow" panose="020B0606020202030204" pitchFamily="34" charset="0"/>
                        </a:rPr>
                        <a:t>O.ESTRATÉGICO 1: Población con vida digna, pleno respeto y ejercicio de sus derechos fundamentales.                       O.ESTRATÉGICO 3: Sistema educativo integral de calidad e intercultural, que forma talento humano con innovación y creatividad.</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000000"/>
                          </a:solidFill>
                          <a:effectLst/>
                          <a:latin typeface="Arial Narrow" panose="020B0606020202030204" pitchFamily="34" charset="0"/>
                        </a:rPr>
                        <a:t>O. ESTRATEGICO 1: Educación humanista, intercultural y productiva en el marco de la práctica de valores en la familia, escuela y sociedad.                         O.ESTRATÉGICO 2: Estudiantes que logran aprendizajes de calidad acorde a las necesidades de inclusividad, emprendimiento y avances tecnológicos</a:t>
                      </a:r>
                      <a:r>
                        <a:rPr lang="es-PE" sz="900" b="1" i="0" u="none" strike="noStrike" dirty="0" smtClean="0">
                          <a:solidFill>
                            <a:srgbClr val="000000"/>
                          </a:solidFill>
                          <a:effectLst/>
                          <a:latin typeface="Arial Narrow" panose="020B0606020202030204" pitchFamily="34" charset="0"/>
                        </a:rPr>
                        <a:t>. O.ESTRATEGICO </a:t>
                      </a:r>
                      <a:r>
                        <a:rPr lang="es-PE" sz="900" b="1" i="0" u="none" strike="noStrike" dirty="0">
                          <a:solidFill>
                            <a:srgbClr val="000000"/>
                          </a:solidFill>
                          <a:effectLst/>
                          <a:latin typeface="Arial Narrow" panose="020B0606020202030204" pitchFamily="34" charset="0"/>
                        </a:rPr>
                        <a:t>3.-Implementar un currículo regional que conlleve al desarrollo de la educación intercultural para afrontar los retos futuros</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000000"/>
                          </a:solidFill>
                          <a:effectLst/>
                          <a:latin typeface="Arial Narrow" panose="020B0606020202030204" pitchFamily="34" charset="0"/>
                        </a:rPr>
                        <a:t>O. ESTRATEGICO 1: </a:t>
                      </a:r>
                      <a:r>
                        <a:rPr lang="es-PE" sz="900" b="1" i="0" u="none" strike="noStrike" dirty="0" smtClean="0">
                          <a:solidFill>
                            <a:srgbClr val="000000"/>
                          </a:solidFill>
                          <a:effectLst/>
                          <a:latin typeface="Arial Narrow" panose="020B0606020202030204" pitchFamily="34" charset="0"/>
                        </a:rPr>
                        <a:t>Garantizar</a:t>
                      </a:r>
                      <a:r>
                        <a:rPr lang="es-PE" sz="900" b="1" i="0" u="none" strike="noStrike" baseline="0" dirty="0" smtClean="0">
                          <a:solidFill>
                            <a:srgbClr val="000000"/>
                          </a:solidFill>
                          <a:effectLst/>
                          <a:latin typeface="Arial Narrow" panose="020B0606020202030204" pitchFamily="34" charset="0"/>
                        </a:rPr>
                        <a:t> la promoción y la práctica de valores cívicos y espirituales para formar estudiantes íntegros, familias responsables y sociedad solidaria</a:t>
                      </a:r>
                      <a:r>
                        <a:rPr lang="es-PE" sz="900" b="1" i="0" u="none" strike="noStrike" dirty="0" smtClean="0">
                          <a:solidFill>
                            <a:srgbClr val="000000"/>
                          </a:solidFill>
                          <a:effectLst/>
                          <a:latin typeface="Arial Narrow" panose="020B0606020202030204" pitchFamily="34" charset="0"/>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es-PE" sz="900" b="1" i="0" u="none" strike="noStrike" dirty="0" smtClean="0">
                          <a:solidFill>
                            <a:srgbClr val="000000"/>
                          </a:solidFill>
                          <a:effectLst/>
                          <a:latin typeface="Arial Narrow" panose="020B0606020202030204" pitchFamily="34" charset="0"/>
                        </a:rPr>
                        <a:t>  O</a:t>
                      </a:r>
                      <a:r>
                        <a:rPr lang="es-PE" sz="900" b="1" i="0" u="none" strike="noStrike" dirty="0">
                          <a:solidFill>
                            <a:srgbClr val="000000"/>
                          </a:solidFill>
                          <a:effectLst/>
                          <a:latin typeface="Arial Narrow" panose="020B0606020202030204" pitchFamily="34" charset="0"/>
                        </a:rPr>
                        <a:t>. ESTRATEGICO </a:t>
                      </a:r>
                      <a:r>
                        <a:rPr lang="es-PE" sz="800" b="1" i="0" u="none" strike="noStrike" dirty="0" smtClean="0">
                          <a:solidFill>
                            <a:srgbClr val="000000"/>
                          </a:solidFill>
                          <a:effectLst/>
                          <a:latin typeface="Arial" panose="020B0604020202020204" pitchFamily="34" charset="0"/>
                          <a:cs typeface="Arial" panose="020B0604020202020204" pitchFamily="34" charset="0"/>
                        </a:rPr>
                        <a:t>2:</a:t>
                      </a:r>
                      <a:r>
                        <a:rPr lang="es-PE" sz="800" b="1" kern="1200" dirty="0" smtClean="0">
                          <a:solidFill>
                            <a:schemeClr val="tx1"/>
                          </a:solidFill>
                          <a:effectLst/>
                          <a:latin typeface="Arial" panose="020B0604020202020204" pitchFamily="34" charset="0"/>
                          <a:ea typeface="+mn-ea"/>
                          <a:cs typeface="Arial" panose="020B0604020202020204" pitchFamily="34" charset="0"/>
                        </a:rPr>
                        <a:t>Aprendizajes de calidad mediante un currículo intercultural contextualizado que contribuya a convivir en armonía con la Naturaleza.</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a:solidFill>
                            <a:srgbClr val="000000"/>
                          </a:solidFill>
                          <a:effectLst/>
                          <a:latin typeface="Arial Narrow" panose="020B0606020202030204" pitchFamily="34" charset="0"/>
                        </a:rPr>
                        <a:t>O. ESTRATEGICO 1: Promover y aplicar estrategias de lectura para mejorar la comprensión lectora de los niños y niñas. Implementar estrategias dinámicas y lúdicas para la mejora de los aprendizajes de los niños y niñas.                                           O. ESTRATEGICO 2: Mejorar los procesos la gestión escolar. Planificación curricular adecuada. Programa de monitoreo y acompañamiento docente.</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a:solidFill>
                            <a:srgbClr val="000000"/>
                          </a:solidFill>
                          <a:effectLst/>
                          <a:latin typeface="Arial Narrow" panose="020B0606020202030204" pitchFamily="34" charset="0"/>
                        </a:rPr>
                        <a:t>OBJETIVOS: 1: Mejorar los aprendizajes de los niños y niñas, mediante el uso de estrategias adecuadas.                            OBJETIVO 3: Elaborar y difundir el seguimiento de la calendarización y prevenir los eventos que puedan afectar el cumplimiento de las acciones Educativas.         OBJETIVO 4: Promover el acompañamiento y monitoreo a la práctica pedagógica en la Institución Educativa.</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63977851"/>
                  </a:ext>
                </a:extLst>
              </a:tr>
              <a:tr h="1064874">
                <a:tc>
                  <a:txBody>
                    <a:bodyPr/>
                    <a:lstStyle/>
                    <a:p>
                      <a:pPr algn="l" fontAlgn="t"/>
                      <a:r>
                        <a:rPr lang="es-PE" sz="900" b="1" i="0" u="none" strike="noStrike">
                          <a:solidFill>
                            <a:srgbClr val="FF0000"/>
                          </a:solidFill>
                          <a:effectLst/>
                          <a:latin typeface="Arial Narrow" panose="020B0606020202030204" pitchFamily="34" charset="0"/>
                        </a:rPr>
                        <a:t>O.  ESTRATEGICO 3: Incrementar las competencias docentes para el efectivo desarrollo de los procesos de enseñanza-aprendizaje</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a:solidFill>
                            <a:srgbClr val="FF0000"/>
                          </a:solidFill>
                          <a:effectLst/>
                          <a:latin typeface="Arial Narrow" panose="020B0606020202030204" pitchFamily="34" charset="0"/>
                        </a:rPr>
                        <a:t>O. ESTRATÉGICO 3: Maestros bien preparados que ejercen profesionalmente la docencia</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a:solidFill>
                            <a:srgbClr val="FF0000"/>
                          </a:solidFill>
                          <a:effectLst/>
                          <a:latin typeface="Arial Narrow" panose="020B0606020202030204" pitchFamily="34" charset="0"/>
                        </a:rPr>
                        <a:t>O. ESTRATÉGICO 3: Sistema educativo integral de calidad e intercultural, que forma talento humano con innovación y creatividad.</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a:solidFill>
                            <a:srgbClr val="FF0000"/>
                          </a:solidFill>
                          <a:effectLst/>
                          <a:latin typeface="Arial Narrow" panose="020B0606020202030204" pitchFamily="34" charset="0"/>
                        </a:rPr>
                        <a:t>O. ESTRATEGICO 4: Docentes investigadores, innovadores, críticos, reflexivos e interculturales que brindan un servicio de calidad</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s-PE" sz="900" b="1" i="0" u="none" strike="noStrike" dirty="0">
                          <a:solidFill>
                            <a:srgbClr val="FF0000"/>
                          </a:solidFill>
                          <a:effectLst/>
                          <a:latin typeface="Arial Narrow" panose="020B0606020202030204" pitchFamily="34" charset="0"/>
                        </a:rPr>
                        <a:t>O. ESTRATEGICO 3</a:t>
                      </a:r>
                      <a:r>
                        <a:rPr lang="es-PE" sz="900" b="1" i="0" u="none" strike="noStrike" dirty="0" smtClean="0">
                          <a:solidFill>
                            <a:srgbClr val="FF0000"/>
                          </a:solidFill>
                          <a:effectLst/>
                          <a:latin typeface="Arial Narrow" panose="020B0606020202030204" pitchFamily="34" charset="0"/>
                        </a:rPr>
                        <a:t>: </a:t>
                      </a:r>
                      <a:r>
                        <a:rPr lang="es-ES_tradnl" sz="800" b="1" kern="1200" dirty="0" smtClean="0">
                          <a:solidFill>
                            <a:schemeClr val="tx1"/>
                          </a:solidFill>
                          <a:effectLst/>
                          <a:latin typeface="Arial" panose="020B0604020202020204" pitchFamily="34" charset="0"/>
                          <a:ea typeface="+mn-ea"/>
                          <a:cs typeface="Arial" panose="020B0604020202020204" pitchFamily="34" charset="0"/>
                        </a:rPr>
                        <a:t>Garantizar el desarrollo y ejercicio profesional de los maestros promoviendo la investigación, la creatividad, el emprendimiento y el dominio de tecnologías digitales.</a:t>
                      </a:r>
                      <a:endParaRPr lang="es-PE" sz="800" kern="1200" dirty="0" smtClean="0">
                        <a:solidFill>
                          <a:schemeClr val="tx1"/>
                        </a:solidFill>
                        <a:effectLst/>
                        <a:latin typeface="Arial" panose="020B0604020202020204" pitchFamily="34" charset="0"/>
                        <a:ea typeface="+mn-ea"/>
                        <a:cs typeface="Arial" panose="020B0604020202020204" pitchFamily="34" charset="0"/>
                      </a:endParaRPr>
                    </a:p>
                    <a:p>
                      <a:r>
                        <a:rPr lang="es-ES_tradnl" sz="800" kern="1200" dirty="0" smtClean="0">
                          <a:solidFill>
                            <a:schemeClr val="tx1"/>
                          </a:solidFill>
                          <a:effectLst/>
                          <a:latin typeface="Arial" panose="020B0604020202020204" pitchFamily="34" charset="0"/>
                          <a:ea typeface="+mn-ea"/>
                          <a:cs typeface="Arial" panose="020B0604020202020204" pitchFamily="34" charset="0"/>
                        </a:rPr>
                        <a:t> </a:t>
                      </a:r>
                      <a:endParaRPr lang="es-PE" sz="800" kern="1200" dirty="0" smtClean="0">
                        <a:solidFill>
                          <a:schemeClr val="tx1"/>
                        </a:solidFill>
                        <a:effectLst/>
                        <a:latin typeface="Arial" panose="020B0604020202020204" pitchFamily="34" charset="0"/>
                        <a:ea typeface="+mn-ea"/>
                        <a:cs typeface="Arial" panose="020B0604020202020204" pitchFamily="34" charset="0"/>
                      </a:endParaRP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FF0000"/>
                          </a:solidFill>
                          <a:effectLst/>
                          <a:latin typeface="Arial Narrow" panose="020B0606020202030204" pitchFamily="34" charset="0"/>
                        </a:rPr>
                        <a:t>O. ESTRATEGICO 3: Lograr un desempeño directivo eficiente.</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FF0000"/>
                          </a:solidFill>
                          <a:effectLst/>
                          <a:latin typeface="Arial Narrow" panose="020B0606020202030204" pitchFamily="34" charset="0"/>
                        </a:rPr>
                        <a:t>OBJETIVO  2: Garantizar la permanencia de los niños y niñas matriculados en la Institución Educativa</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37755826"/>
                  </a:ext>
                </a:extLst>
              </a:tr>
              <a:tr h="1611910">
                <a:tc>
                  <a:txBody>
                    <a:bodyPr/>
                    <a:lstStyle/>
                    <a:p>
                      <a:pPr algn="l" fontAlgn="t"/>
                      <a:r>
                        <a:rPr lang="es-PE" sz="900" b="1" i="0" u="none" strike="noStrike" dirty="0">
                          <a:solidFill>
                            <a:srgbClr val="0070C0"/>
                          </a:solidFill>
                          <a:effectLst/>
                          <a:latin typeface="Arial Narrow" panose="020B0606020202030204" pitchFamily="34" charset="0"/>
                        </a:rPr>
                        <a:t>O.  ESTRATEGICO 5: Fortalecer la gestión sectorial a nivel de instituciones educativas e instancias intermedias y nacionales</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0070C0"/>
                          </a:solidFill>
                          <a:effectLst/>
                          <a:latin typeface="Arial Narrow" panose="020B0606020202030204" pitchFamily="34" charset="0"/>
                        </a:rPr>
                        <a:t>O.ESTRATÉGICO 6: Una sociedad que educa a sus ciudadanos y los compromete con su comunidad</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0070C0"/>
                          </a:solidFill>
                          <a:effectLst/>
                          <a:latin typeface="Arial Narrow" panose="020B0606020202030204" pitchFamily="34" charset="0"/>
                        </a:rPr>
                        <a:t>O. ESTRATÉGICO 4: Gestión pública eficiente, eficaz, democrática con prácticas de valores éticos y liderazgo para el desarrollo sostenible.</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0070C0"/>
                          </a:solidFill>
                          <a:effectLst/>
                          <a:latin typeface="Arial Narrow" panose="020B0606020202030204" pitchFamily="34" charset="0"/>
                        </a:rPr>
                        <a:t>O.ESTRATEGICO 5: Concertar una gestión moderna, descentralizada, participativa y transparente en la región.                                                       O. ESTRATEGICO 7: Comunidad educadora responsable del cumplimiento de los compromisos y convenios para garantizar el desarrollo sostenible</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PE" sz="900" b="1" i="0" u="none" strike="noStrike" dirty="0">
                          <a:solidFill>
                            <a:srgbClr val="0070C0"/>
                          </a:solidFill>
                          <a:effectLst/>
                          <a:latin typeface="Arial Narrow" panose="020B0606020202030204" pitchFamily="34" charset="0"/>
                        </a:rPr>
                        <a:t>O. ESTRATEGICO 4: </a:t>
                      </a:r>
                      <a:r>
                        <a:rPr lang="es-ES_tradnl" sz="800" b="1" kern="1200" dirty="0" smtClean="0">
                          <a:solidFill>
                            <a:srgbClr val="0070C0"/>
                          </a:solidFill>
                          <a:effectLst/>
                          <a:latin typeface="Arial" panose="020B0604020202020204" pitchFamily="34" charset="0"/>
                          <a:ea typeface="+mn-ea"/>
                          <a:cs typeface="Arial" panose="020B0604020202020204" pitchFamily="34" charset="0"/>
                        </a:rPr>
                        <a:t>Gestionar las instituciones educativas con directores y funcionarios con  sensibilidad social y diligente en su desempeño.</a:t>
                      </a:r>
                      <a:endParaRPr lang="es-PE" sz="800" kern="1200" dirty="0" smtClean="0">
                        <a:solidFill>
                          <a:srgbClr val="0070C0"/>
                        </a:solidFill>
                        <a:effectLst/>
                        <a:latin typeface="Arial" panose="020B0604020202020204" pitchFamily="34" charset="0"/>
                        <a:ea typeface="+mn-ea"/>
                        <a:cs typeface="Arial" panose="020B0604020202020204" pitchFamily="34" charset="0"/>
                      </a:endParaRPr>
                    </a:p>
                    <a:p>
                      <a:pPr algn="l" fontAlgn="t"/>
                      <a:endParaRPr lang="es-PE" sz="900" b="1" i="0" u="none" strike="noStrike" dirty="0" smtClean="0">
                        <a:solidFill>
                          <a:srgbClr val="0070C0"/>
                        </a:solidFill>
                        <a:effectLst/>
                        <a:latin typeface="Arial Narrow" panose="020B0606020202030204" pitchFamily="34" charset="0"/>
                      </a:endParaRPr>
                    </a:p>
                    <a:p>
                      <a:r>
                        <a:rPr lang="es-PE" sz="900" b="1" i="0" u="none" strike="noStrike" dirty="0" smtClean="0">
                          <a:solidFill>
                            <a:srgbClr val="0070C0"/>
                          </a:solidFill>
                          <a:effectLst/>
                          <a:latin typeface="Arial Narrow" panose="020B0606020202030204" pitchFamily="34" charset="0"/>
                        </a:rPr>
                        <a:t>O</a:t>
                      </a:r>
                      <a:r>
                        <a:rPr lang="es-PE" sz="900" b="1" i="0" u="none" strike="noStrike" dirty="0">
                          <a:solidFill>
                            <a:srgbClr val="0070C0"/>
                          </a:solidFill>
                          <a:effectLst/>
                          <a:latin typeface="Arial Narrow" panose="020B0606020202030204" pitchFamily="34" charset="0"/>
                        </a:rPr>
                        <a:t>. ESTRATEGICO </a:t>
                      </a:r>
                      <a:r>
                        <a:rPr lang="es-PE" sz="900" b="1" i="0" u="none" strike="noStrike" dirty="0" smtClean="0">
                          <a:solidFill>
                            <a:srgbClr val="0070C0"/>
                          </a:solidFill>
                          <a:effectLst/>
                          <a:latin typeface="Arial Narrow" panose="020B0606020202030204" pitchFamily="34" charset="0"/>
                        </a:rPr>
                        <a:t>6: </a:t>
                      </a:r>
                      <a:r>
                        <a:rPr lang="es-PE" sz="800" b="1" kern="1200" dirty="0" smtClean="0">
                          <a:solidFill>
                            <a:srgbClr val="0070C0"/>
                          </a:solidFill>
                          <a:effectLst/>
                          <a:latin typeface="Arial" panose="020B0604020202020204" pitchFamily="34" charset="0"/>
                          <a:ea typeface="+mn-ea"/>
                          <a:cs typeface="Arial" panose="020B0604020202020204" pitchFamily="34" charset="0"/>
                        </a:rPr>
                        <a:t>Participación plena de la sociedad educadora para formar ciudadanos autónomos y comprometidos con el desarrollo sostenible.</a:t>
                      </a:r>
                      <a:endParaRPr lang="es-PE" sz="800" kern="1200" dirty="0" smtClean="0">
                        <a:solidFill>
                          <a:srgbClr val="0070C0"/>
                        </a:solidFill>
                        <a:effectLst/>
                        <a:latin typeface="Arial" panose="020B0604020202020204" pitchFamily="34" charset="0"/>
                        <a:ea typeface="+mn-ea"/>
                        <a:cs typeface="Arial" panose="020B0604020202020204" pitchFamily="34" charset="0"/>
                      </a:endParaRPr>
                    </a:p>
                    <a:p>
                      <a:r>
                        <a:rPr lang="es-ES_tradnl" sz="800" b="1" kern="1200" dirty="0" smtClean="0">
                          <a:solidFill>
                            <a:srgbClr val="0070C0"/>
                          </a:solidFill>
                          <a:effectLst/>
                          <a:latin typeface="Arial" panose="020B0604020202020204" pitchFamily="34" charset="0"/>
                          <a:ea typeface="+mn-ea"/>
                          <a:cs typeface="Arial" panose="020B0604020202020204" pitchFamily="34" charset="0"/>
                        </a:rPr>
                        <a:t> </a:t>
                      </a:r>
                      <a:endParaRPr lang="es-PE" sz="800" kern="1200" dirty="0" smtClean="0">
                        <a:solidFill>
                          <a:srgbClr val="0070C0"/>
                        </a:solidFill>
                        <a:effectLst/>
                        <a:latin typeface="Arial" panose="020B0604020202020204" pitchFamily="34" charset="0"/>
                        <a:ea typeface="+mn-ea"/>
                        <a:cs typeface="Arial" panose="020B0604020202020204" pitchFamily="34" charset="0"/>
                      </a:endParaRP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0070C0"/>
                          </a:solidFill>
                          <a:effectLst/>
                          <a:latin typeface="Arial Narrow" panose="020B0606020202030204" pitchFamily="34" charset="0"/>
                        </a:rPr>
                        <a:t>O. ESTRATEGICO 4: Comprometer a la comunidad educativa en el desarrollo de las actividades escolares.                                         O. ESTRATEGICO 5: Orientar a las familias en el rol que, deben asumir como padres de familia, con respecto a sus hijos y la sociedad en su conjunto.</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PE" sz="900" b="1" i="0" u="none" strike="noStrike" dirty="0">
                          <a:solidFill>
                            <a:srgbClr val="0070C0"/>
                          </a:solidFill>
                          <a:effectLst/>
                          <a:latin typeface="Arial Narrow" panose="020B0606020202030204" pitchFamily="34" charset="0"/>
                        </a:rPr>
                        <a:t>OBJETIVO 5: Gestionar la convivencia  de los estudiantes,  padres y tutoría escolar en la  Institución Educativa</a:t>
                      </a:r>
                    </a:p>
                  </a:txBody>
                  <a:tcPr marL="3966" marR="3966" marT="39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4492747"/>
                  </a:ext>
                </a:extLst>
              </a:tr>
            </a:tbl>
          </a:graphicData>
        </a:graphic>
      </p:graphicFrame>
    </p:spTree>
    <p:extLst>
      <p:ext uri="{BB962C8B-B14F-4D97-AF65-F5344CB8AC3E}">
        <p14:creationId xmlns:p14="http://schemas.microsoft.com/office/powerpoint/2010/main" val="4290738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173"/>
            <a:ext cx="10515600" cy="545866"/>
          </a:xfrm>
        </p:spPr>
        <p:txBody>
          <a:bodyPr>
            <a:noAutofit/>
          </a:bodyPr>
          <a:lstStyle/>
          <a:p>
            <a:pPr lvl="1">
              <a:lnSpc>
                <a:spcPct val="107000"/>
              </a:lnSpc>
              <a:spcAft>
                <a:spcPts val="0"/>
              </a:spcAft>
            </a:pPr>
            <a:r>
              <a:rPr lang="es-PE" sz="2400" dirty="0" smtClean="0">
                <a:solidFill>
                  <a:srgbClr val="FF0000"/>
                </a:solidFill>
                <a:latin typeface="+mj-lt"/>
                <a:ea typeface="Calibri" panose="020F0502020204030204" pitchFamily="34" charset="0"/>
                <a:cs typeface="Times New Roman" panose="02020603050405020304" pitchFamily="18" charset="0"/>
              </a:rPr>
              <a:t>METAS DE ATENCIÓN</a:t>
            </a:r>
            <a:endParaRPr lang="es-PE" sz="2400" b="1" dirty="0">
              <a:solidFill>
                <a:srgbClr val="FF0000"/>
              </a:solidFill>
              <a:latin typeface="+mj-lt"/>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9329"/>
            <a:ext cx="6365682" cy="5087634"/>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6933538" cy="2308324"/>
          </a:xfrm>
          <a:prstGeom prst="rect">
            <a:avLst/>
          </a:prstGeom>
        </p:spPr>
        <p:txBody>
          <a:bodyPr wrap="square">
            <a:spAutoFit/>
          </a:bodyPr>
          <a:lstStyle/>
          <a:p>
            <a:endParaRPr lang="es-ES" sz="1600" b="1" dirty="0" smtClean="0"/>
          </a:p>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r>
              <a:rPr lang="es-ES" sz="1600" b="1" dirty="0"/>
              <a:t>		</a:t>
            </a:r>
            <a:endParaRPr lang="es-PE" sz="1600" dirty="0"/>
          </a:p>
        </p:txBody>
      </p:sp>
      <p:graphicFrame>
        <p:nvGraphicFramePr>
          <p:cNvPr id="12" name="Tabla 11"/>
          <p:cNvGraphicFramePr>
            <a:graphicFrameLocks noGrp="1"/>
          </p:cNvGraphicFramePr>
          <p:nvPr>
            <p:extLst/>
          </p:nvPr>
        </p:nvGraphicFramePr>
        <p:xfrm>
          <a:off x="715614" y="1030618"/>
          <a:ext cx="5740846" cy="2367035"/>
        </p:xfrm>
        <a:graphic>
          <a:graphicData uri="http://schemas.openxmlformats.org/drawingml/2006/table">
            <a:tbl>
              <a:tblPr>
                <a:tableStyleId>{5C22544A-7EE6-4342-B048-85BDC9FD1C3A}</a:tableStyleId>
              </a:tblPr>
              <a:tblGrid>
                <a:gridCol w="1296905">
                  <a:extLst>
                    <a:ext uri="{9D8B030D-6E8A-4147-A177-3AD203B41FA5}">
                      <a16:colId xmlns="" xmlns:a16="http://schemas.microsoft.com/office/drawing/2014/main" val="407085098"/>
                    </a:ext>
                  </a:extLst>
                </a:gridCol>
                <a:gridCol w="376182">
                  <a:extLst>
                    <a:ext uri="{9D8B030D-6E8A-4147-A177-3AD203B41FA5}">
                      <a16:colId xmlns="" xmlns:a16="http://schemas.microsoft.com/office/drawing/2014/main" val="125181152"/>
                    </a:ext>
                  </a:extLst>
                </a:gridCol>
                <a:gridCol w="394678">
                  <a:extLst>
                    <a:ext uri="{9D8B030D-6E8A-4147-A177-3AD203B41FA5}">
                      <a16:colId xmlns="" xmlns:a16="http://schemas.microsoft.com/office/drawing/2014/main" val="4171112271"/>
                    </a:ext>
                  </a:extLst>
                </a:gridCol>
                <a:gridCol w="308879">
                  <a:extLst>
                    <a:ext uri="{9D8B030D-6E8A-4147-A177-3AD203B41FA5}">
                      <a16:colId xmlns="" xmlns:a16="http://schemas.microsoft.com/office/drawing/2014/main" val="1533299716"/>
                    </a:ext>
                  </a:extLst>
                </a:gridCol>
                <a:gridCol w="370696">
                  <a:extLst>
                    <a:ext uri="{9D8B030D-6E8A-4147-A177-3AD203B41FA5}">
                      <a16:colId xmlns="" xmlns:a16="http://schemas.microsoft.com/office/drawing/2014/main" val="699312804"/>
                    </a:ext>
                  </a:extLst>
                </a:gridCol>
                <a:gridCol w="307121">
                  <a:extLst>
                    <a:ext uri="{9D8B030D-6E8A-4147-A177-3AD203B41FA5}">
                      <a16:colId xmlns="" xmlns:a16="http://schemas.microsoft.com/office/drawing/2014/main" val="3583459515"/>
                    </a:ext>
                  </a:extLst>
                </a:gridCol>
                <a:gridCol w="401571">
                  <a:extLst>
                    <a:ext uri="{9D8B030D-6E8A-4147-A177-3AD203B41FA5}">
                      <a16:colId xmlns="" xmlns:a16="http://schemas.microsoft.com/office/drawing/2014/main" val="880309914"/>
                    </a:ext>
                  </a:extLst>
                </a:gridCol>
                <a:gridCol w="278170">
                  <a:extLst>
                    <a:ext uri="{9D8B030D-6E8A-4147-A177-3AD203B41FA5}">
                      <a16:colId xmlns="" xmlns:a16="http://schemas.microsoft.com/office/drawing/2014/main" val="3618001609"/>
                    </a:ext>
                  </a:extLst>
                </a:gridCol>
                <a:gridCol w="518175">
                  <a:extLst>
                    <a:ext uri="{9D8B030D-6E8A-4147-A177-3AD203B41FA5}">
                      <a16:colId xmlns="" xmlns:a16="http://schemas.microsoft.com/office/drawing/2014/main" val="3692446739"/>
                    </a:ext>
                  </a:extLst>
                </a:gridCol>
                <a:gridCol w="328814">
                  <a:extLst>
                    <a:ext uri="{9D8B030D-6E8A-4147-A177-3AD203B41FA5}">
                      <a16:colId xmlns="" xmlns:a16="http://schemas.microsoft.com/office/drawing/2014/main" val="1352703149"/>
                    </a:ext>
                  </a:extLst>
                </a:gridCol>
                <a:gridCol w="391200">
                  <a:extLst>
                    <a:ext uri="{9D8B030D-6E8A-4147-A177-3AD203B41FA5}">
                      <a16:colId xmlns="" xmlns:a16="http://schemas.microsoft.com/office/drawing/2014/main" val="798880307"/>
                    </a:ext>
                  </a:extLst>
                </a:gridCol>
                <a:gridCol w="768455">
                  <a:extLst>
                    <a:ext uri="{9D8B030D-6E8A-4147-A177-3AD203B41FA5}">
                      <a16:colId xmlns="" xmlns:a16="http://schemas.microsoft.com/office/drawing/2014/main" val="439457004"/>
                    </a:ext>
                  </a:extLst>
                </a:gridCol>
              </a:tblGrid>
              <a:tr h="645222">
                <a:tc gridSpan="2">
                  <a:txBody>
                    <a:bodyPr/>
                    <a:lstStyle/>
                    <a:p>
                      <a:pPr>
                        <a:spcAft>
                          <a:spcPts val="0"/>
                        </a:spcAft>
                      </a:pPr>
                      <a:r>
                        <a:rPr lang="es-PE" sz="1100" dirty="0">
                          <a:effectLst/>
                        </a:rPr>
                        <a:t>GRADOS</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gridSpan="2">
                  <a:txBody>
                    <a:bodyPr/>
                    <a:lstStyle/>
                    <a:p>
                      <a:pPr>
                        <a:spcAft>
                          <a:spcPts val="0"/>
                        </a:spcAft>
                      </a:pPr>
                      <a:r>
                        <a:rPr lang="es-PE" sz="1100">
                          <a:effectLst/>
                        </a:rPr>
                        <a:t>3°</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gridSpan="2">
                  <a:txBody>
                    <a:bodyPr/>
                    <a:lstStyle/>
                    <a:p>
                      <a:pPr>
                        <a:spcAft>
                          <a:spcPts val="0"/>
                        </a:spcAft>
                      </a:pPr>
                      <a:r>
                        <a:rPr lang="es-PE" sz="1100">
                          <a:effectLst/>
                        </a:rPr>
                        <a:t>4°</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gridSpan="3">
                  <a:txBody>
                    <a:bodyPr/>
                    <a:lstStyle/>
                    <a:p>
                      <a:pPr>
                        <a:spcAft>
                          <a:spcPts val="0"/>
                        </a:spcAft>
                      </a:pPr>
                      <a:r>
                        <a:rPr lang="es-PE" sz="1100">
                          <a:effectLst/>
                        </a:rPr>
                        <a:t>5°</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hMerge="1">
                  <a:txBody>
                    <a:bodyPr/>
                    <a:lstStyle/>
                    <a:p>
                      <a:endParaRPr lang="es-PE"/>
                    </a:p>
                  </a:txBody>
                  <a:tcPr/>
                </a:tc>
                <a:tc gridSpan="2">
                  <a:txBody>
                    <a:bodyPr/>
                    <a:lstStyle/>
                    <a:p>
                      <a:pPr>
                        <a:spcAft>
                          <a:spcPts val="0"/>
                        </a:spcAft>
                      </a:pPr>
                      <a:r>
                        <a:rPr lang="es-PE" sz="1100">
                          <a:effectLst/>
                        </a:rPr>
                        <a:t>SUB TOTAL</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rowSpan="2">
                  <a:txBody>
                    <a:bodyPr/>
                    <a:lstStyle/>
                    <a:p>
                      <a:pPr>
                        <a:spcAft>
                          <a:spcPts val="0"/>
                        </a:spcAft>
                      </a:pPr>
                      <a:r>
                        <a:rPr lang="es-PE" sz="1100">
                          <a:effectLst/>
                        </a:rPr>
                        <a:t>TOTAL</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19348265"/>
                  </a:ext>
                </a:extLst>
              </a:tr>
              <a:tr h="431370">
                <a:tc gridSpan="2">
                  <a:txBody>
                    <a:bodyPr/>
                    <a:lstStyle/>
                    <a:p>
                      <a:pPr>
                        <a:spcAft>
                          <a:spcPts val="0"/>
                        </a:spcAft>
                      </a:pPr>
                      <a:r>
                        <a:rPr lang="es-PE" sz="1100" dirty="0">
                          <a:effectLst/>
                        </a:rPr>
                        <a:t>SEXO</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a:txBody>
                    <a:bodyPr/>
                    <a:lstStyle/>
                    <a:p>
                      <a:pPr>
                        <a:spcAft>
                          <a:spcPts val="0"/>
                        </a:spcAft>
                      </a:pPr>
                      <a:r>
                        <a:rPr lang="es-PE" sz="1100">
                          <a:effectLst/>
                        </a:rPr>
                        <a:t>H</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a:effectLst/>
                        </a:rPr>
                        <a:t>M</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a:effectLst/>
                        </a:rPr>
                        <a:t>H</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a:effectLst/>
                        </a:rPr>
                        <a:t>M</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a:effectLst/>
                        </a:rPr>
                        <a:t>H</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a:effectLst/>
                        </a:rPr>
                        <a:t>M</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a:effectLst/>
                        </a:rPr>
                        <a:t>H</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a:effectLst/>
                        </a:rPr>
                        <a:t>M</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PE"/>
                    </a:p>
                  </a:txBody>
                  <a:tcPr/>
                </a:tc>
                <a:extLst>
                  <a:ext uri="{0D108BD9-81ED-4DB2-BD59-A6C34878D82A}">
                    <a16:rowId xmlns="" xmlns:a16="http://schemas.microsoft.com/office/drawing/2014/main" val="3061799283"/>
                  </a:ext>
                </a:extLst>
              </a:tr>
              <a:tr h="967832">
                <a:tc>
                  <a:txBody>
                    <a:bodyPr/>
                    <a:lstStyle/>
                    <a:p>
                      <a:pPr>
                        <a:spcAft>
                          <a:spcPts val="0"/>
                        </a:spcAft>
                      </a:pPr>
                      <a:r>
                        <a:rPr lang="es-PE" sz="1100">
                          <a:effectLst/>
                        </a:rPr>
                        <a:t>ESTUDIANTES</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a:effectLst/>
                        </a:rPr>
                        <a:t> </a:t>
                      </a:r>
                      <a:r>
                        <a:rPr lang="es-PE" sz="1100" dirty="0" smtClean="0">
                          <a:effectLst/>
                        </a:rPr>
                        <a:t>3</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smtClean="0">
                          <a:effectLst/>
                        </a:rPr>
                        <a:t>3</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a:effectLst/>
                        </a:rPr>
                        <a:t> </a:t>
                      </a:r>
                      <a:r>
                        <a:rPr lang="es-PE" sz="1100" dirty="0" smtClean="0">
                          <a:effectLst/>
                        </a:rPr>
                        <a:t>5</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smtClean="0">
                          <a:effectLst/>
                        </a:rPr>
                        <a:t>5</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a:effectLst/>
                        </a:rPr>
                        <a:t> </a:t>
                      </a:r>
                      <a:r>
                        <a:rPr lang="es-PE" sz="1100" dirty="0" smtClean="0">
                          <a:effectLst/>
                        </a:rPr>
                        <a:t>4</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smtClean="0">
                          <a:effectLst/>
                        </a:rPr>
                        <a:t>4</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a:effectLst/>
                        </a:rPr>
                        <a:t> </a:t>
                      </a:r>
                      <a:r>
                        <a:rPr lang="es-PE" sz="1100" dirty="0" smtClean="0">
                          <a:effectLst/>
                        </a:rPr>
                        <a:t>12</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smtClean="0">
                          <a:effectLst/>
                        </a:rPr>
                        <a:t>12</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dirty="0" smtClean="0">
                          <a:effectLst/>
                        </a:rPr>
                        <a:t>24</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7716293"/>
                  </a:ext>
                </a:extLst>
              </a:tr>
              <a:tr h="322611">
                <a:tc>
                  <a:txBody>
                    <a:bodyPr/>
                    <a:lstStyle/>
                    <a:p>
                      <a:pPr>
                        <a:spcAft>
                          <a:spcPts val="0"/>
                        </a:spcAft>
                      </a:pPr>
                      <a:r>
                        <a:rPr lang="es-PE" sz="1100">
                          <a:effectLst/>
                        </a:rPr>
                        <a:t>SECCIONES</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PE"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spcAft>
                          <a:spcPts val="0"/>
                        </a:spcAft>
                      </a:pPr>
                      <a:r>
                        <a:rPr lang="es-PE" sz="1100" dirty="0">
                          <a:effectLst/>
                        </a:rPr>
                        <a:t>1                  </a:t>
                      </a:r>
                      <a:r>
                        <a:rPr lang="es-PE" sz="1100" dirty="0" smtClean="0">
                          <a:effectLst/>
                        </a:rPr>
                        <a:t>1</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hMerge="1">
                  <a:txBody>
                    <a:bodyPr/>
                    <a:lstStyle/>
                    <a:p>
                      <a:endParaRPr lang="es-PE"/>
                    </a:p>
                  </a:txBody>
                  <a:tcPr/>
                </a:tc>
                <a:tc hMerge="1">
                  <a:txBody>
                    <a:bodyPr/>
                    <a:lstStyle/>
                    <a:p>
                      <a:endParaRPr lang="es-PE"/>
                    </a:p>
                  </a:txBody>
                  <a:tcPr/>
                </a:tc>
                <a:tc gridSpan="2">
                  <a:txBody>
                    <a:bodyPr/>
                    <a:lstStyle/>
                    <a:p>
                      <a:pPr>
                        <a:spcAft>
                          <a:spcPts val="0"/>
                        </a:spcAft>
                      </a:pPr>
                      <a:r>
                        <a:rPr lang="es-PE" sz="1100">
                          <a:effectLst/>
                        </a:rPr>
                        <a:t>1</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a:txBody>
                    <a:bodyPr/>
                    <a:lstStyle/>
                    <a:p>
                      <a:pPr>
                        <a:spcAft>
                          <a:spcPts val="0"/>
                        </a:spcAft>
                      </a:pPr>
                      <a:r>
                        <a:rPr lang="es-PE"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spcAft>
                          <a:spcPts val="0"/>
                        </a:spcAft>
                      </a:pPr>
                      <a:r>
                        <a:rPr lang="es-PE"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a:txBody>
                    <a:bodyPr/>
                    <a:lstStyle/>
                    <a:p>
                      <a:pPr>
                        <a:spcAft>
                          <a:spcPts val="0"/>
                        </a:spcAft>
                      </a:pPr>
                      <a:r>
                        <a:rPr lang="es-PE" sz="1100" dirty="0">
                          <a:effectLst/>
                        </a:rPr>
                        <a:t> </a:t>
                      </a:r>
                      <a:r>
                        <a:rPr lang="es-PE" sz="1100" dirty="0" smtClean="0">
                          <a:effectLst/>
                        </a:rPr>
                        <a:t>3</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47860811"/>
                  </a:ext>
                </a:extLst>
              </a:tr>
            </a:tbl>
          </a:graphicData>
        </a:graphic>
      </p:graphicFrame>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730" y="1158117"/>
            <a:ext cx="4643564" cy="4813314"/>
          </a:xfrm>
          <a:prstGeom prst="rect">
            <a:avLst/>
          </a:prstGeom>
        </p:spPr>
      </p:pic>
    </p:spTree>
    <p:extLst>
      <p:ext uri="{BB962C8B-B14F-4D97-AF65-F5344CB8AC3E}">
        <p14:creationId xmlns:p14="http://schemas.microsoft.com/office/powerpoint/2010/main" val="2538572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24089"/>
          </a:xfrm>
        </p:spPr>
        <p:txBody>
          <a:bodyPr>
            <a:normAutofit/>
          </a:bodyPr>
          <a:lstStyle/>
          <a:p>
            <a:r>
              <a:rPr lang="es-ES" sz="3200" b="1" dirty="0" smtClean="0"/>
              <a:t>ÁMBITO DE ACCIÓN:  </a:t>
            </a:r>
            <a:r>
              <a:rPr lang="es-ES" sz="3200" b="1" dirty="0"/>
              <a:t>UGEL PUNO</a:t>
            </a:r>
          </a:p>
        </p:txBody>
      </p:sp>
      <p:sp>
        <p:nvSpPr>
          <p:cNvPr id="3" name="Marcador de contenido 2"/>
          <p:cNvSpPr>
            <a:spLocks noGrp="1"/>
          </p:cNvSpPr>
          <p:nvPr>
            <p:ph idx="1"/>
          </p:nvPr>
        </p:nvSpPr>
        <p:spPr>
          <a:xfrm>
            <a:off x="838200" y="1392195"/>
            <a:ext cx="10515600" cy="4784768"/>
          </a:xfrm>
        </p:spPr>
        <p:txBody>
          <a:bodyPr>
            <a:normAutofit/>
          </a:bodyPr>
          <a:lstStyle/>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p:txBody>
      </p:sp>
      <p:pic>
        <p:nvPicPr>
          <p:cNvPr id="4" name="Imagen 3" descr="Mapa de la Provincia de Puno"/>
          <p:cNvPicPr/>
          <p:nvPr/>
        </p:nvPicPr>
        <p:blipFill>
          <a:blip r:embed="rId2">
            <a:extLst>
              <a:ext uri="{28A0092B-C50C-407E-A947-70E740481C1C}">
                <a14:useLocalDpi xmlns:a14="http://schemas.microsoft.com/office/drawing/2010/main" val="0"/>
              </a:ext>
            </a:extLst>
          </a:blip>
          <a:srcRect l="14890" r="6343" b="-1611"/>
          <a:stretch>
            <a:fillRect/>
          </a:stretch>
        </p:blipFill>
        <p:spPr bwMode="auto">
          <a:xfrm>
            <a:off x="5126181" y="989215"/>
            <a:ext cx="4243649" cy="4334917"/>
          </a:xfrm>
          <a:prstGeom prst="rect">
            <a:avLst/>
          </a:prstGeom>
          <a:noFill/>
          <a:ln w="9525">
            <a:solidFill>
              <a:srgbClr val="4BACC6"/>
            </a:solidFill>
            <a:miter lim="800000"/>
            <a:headEnd/>
            <a:tailEnd/>
          </a:ln>
        </p:spPr>
      </p:pic>
      <p:pic>
        <p:nvPicPr>
          <p:cNvPr id="5"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59" y="2448450"/>
            <a:ext cx="2385752" cy="2672257"/>
          </a:xfrm>
          <a:prstGeom prst="rect">
            <a:avLst/>
          </a:prstGeom>
        </p:spPr>
      </p:pic>
    </p:spTree>
    <p:extLst>
      <p:ext uri="{BB962C8B-B14F-4D97-AF65-F5344CB8AC3E}">
        <p14:creationId xmlns:p14="http://schemas.microsoft.com/office/powerpoint/2010/main" val="2002203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173"/>
            <a:ext cx="10515600" cy="545866"/>
          </a:xfrm>
        </p:spPr>
        <p:txBody>
          <a:bodyPr>
            <a:noAutofit/>
          </a:bodyPr>
          <a:lstStyle/>
          <a:p>
            <a:pPr lvl="1">
              <a:lnSpc>
                <a:spcPct val="107000"/>
              </a:lnSpc>
              <a:spcAft>
                <a:spcPts val="0"/>
              </a:spcAft>
            </a:pPr>
            <a:r>
              <a:rPr lang="es-PE" sz="2400" dirty="0" smtClean="0">
                <a:solidFill>
                  <a:srgbClr val="FF0000"/>
                </a:solidFill>
                <a:latin typeface="+mj-lt"/>
                <a:ea typeface="Calibri" panose="020F0502020204030204" pitchFamily="34" charset="0"/>
                <a:cs typeface="Times New Roman" panose="02020603050405020304" pitchFamily="18" charset="0"/>
              </a:rPr>
              <a:t>METAS DE OCUPACION</a:t>
            </a:r>
            <a:endParaRPr lang="es-PE" sz="2400" b="1" dirty="0">
              <a:solidFill>
                <a:srgbClr val="FF0000"/>
              </a:solidFill>
              <a:latin typeface="+mj-lt"/>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9329"/>
            <a:ext cx="6365682" cy="5087634"/>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6933538" cy="2308324"/>
          </a:xfrm>
          <a:prstGeom prst="rect">
            <a:avLst/>
          </a:prstGeom>
        </p:spPr>
        <p:txBody>
          <a:bodyPr wrap="square">
            <a:spAutoFit/>
          </a:bodyPr>
          <a:lstStyle/>
          <a:p>
            <a:endParaRPr lang="es-ES" sz="1600" b="1" dirty="0" smtClean="0"/>
          </a:p>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r>
              <a:rPr lang="es-ES" sz="1600" b="1" dirty="0"/>
              <a:t>		</a:t>
            </a:r>
            <a:endParaRPr lang="es-PE" sz="1600" dirty="0"/>
          </a:p>
        </p:txBody>
      </p:sp>
      <p:graphicFrame>
        <p:nvGraphicFramePr>
          <p:cNvPr id="5" name="Tabla 4"/>
          <p:cNvGraphicFramePr>
            <a:graphicFrameLocks noGrp="1"/>
          </p:cNvGraphicFramePr>
          <p:nvPr>
            <p:extLst>
              <p:ext uri="{D42A27DB-BD31-4B8C-83A1-F6EECF244321}">
                <p14:modId xmlns:p14="http://schemas.microsoft.com/office/powerpoint/2010/main" val="2711937813"/>
              </p:ext>
            </p:extLst>
          </p:nvPr>
        </p:nvGraphicFramePr>
        <p:xfrm>
          <a:off x="543465" y="1026542"/>
          <a:ext cx="6119729" cy="2173857"/>
        </p:xfrm>
        <a:graphic>
          <a:graphicData uri="http://schemas.openxmlformats.org/drawingml/2006/table">
            <a:tbl>
              <a:tblPr>
                <a:tableStyleId>{5C22544A-7EE6-4342-B048-85BDC9FD1C3A}</a:tableStyleId>
              </a:tblPr>
              <a:tblGrid>
                <a:gridCol w="912294">
                  <a:extLst>
                    <a:ext uri="{9D8B030D-6E8A-4147-A177-3AD203B41FA5}">
                      <a16:colId xmlns="" xmlns:a16="http://schemas.microsoft.com/office/drawing/2014/main" val="1938480693"/>
                    </a:ext>
                  </a:extLst>
                </a:gridCol>
                <a:gridCol w="962870">
                  <a:extLst>
                    <a:ext uri="{9D8B030D-6E8A-4147-A177-3AD203B41FA5}">
                      <a16:colId xmlns="" xmlns:a16="http://schemas.microsoft.com/office/drawing/2014/main" val="3569809781"/>
                    </a:ext>
                  </a:extLst>
                </a:gridCol>
                <a:gridCol w="962870">
                  <a:extLst>
                    <a:ext uri="{9D8B030D-6E8A-4147-A177-3AD203B41FA5}">
                      <a16:colId xmlns="" xmlns:a16="http://schemas.microsoft.com/office/drawing/2014/main" val="1154239740"/>
                    </a:ext>
                  </a:extLst>
                </a:gridCol>
                <a:gridCol w="905251">
                  <a:extLst>
                    <a:ext uri="{9D8B030D-6E8A-4147-A177-3AD203B41FA5}">
                      <a16:colId xmlns="" xmlns:a16="http://schemas.microsoft.com/office/drawing/2014/main" val="423659361"/>
                    </a:ext>
                  </a:extLst>
                </a:gridCol>
                <a:gridCol w="905251">
                  <a:extLst>
                    <a:ext uri="{9D8B030D-6E8A-4147-A177-3AD203B41FA5}">
                      <a16:colId xmlns="" xmlns:a16="http://schemas.microsoft.com/office/drawing/2014/main" val="3327361781"/>
                    </a:ext>
                  </a:extLst>
                </a:gridCol>
                <a:gridCol w="879643">
                  <a:extLst>
                    <a:ext uri="{9D8B030D-6E8A-4147-A177-3AD203B41FA5}">
                      <a16:colId xmlns="" xmlns:a16="http://schemas.microsoft.com/office/drawing/2014/main" val="4133450269"/>
                    </a:ext>
                  </a:extLst>
                </a:gridCol>
                <a:gridCol w="591550">
                  <a:extLst>
                    <a:ext uri="{9D8B030D-6E8A-4147-A177-3AD203B41FA5}">
                      <a16:colId xmlns="" xmlns:a16="http://schemas.microsoft.com/office/drawing/2014/main" val="3975328998"/>
                    </a:ext>
                  </a:extLst>
                </a:gridCol>
              </a:tblGrid>
              <a:tr h="724619">
                <a:tc rowSpan="2">
                  <a:txBody>
                    <a:bodyPr/>
                    <a:lstStyle/>
                    <a:p>
                      <a:pPr algn="just">
                        <a:lnSpc>
                          <a:spcPct val="115000"/>
                        </a:lnSpc>
                        <a:spcAft>
                          <a:spcPts val="0"/>
                        </a:spcAft>
                      </a:pPr>
                      <a:r>
                        <a:rPr lang="es-ES" sz="1100" dirty="0">
                          <a:effectLst/>
                        </a:rPr>
                        <a:t> </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just">
                        <a:lnSpc>
                          <a:spcPct val="115000"/>
                        </a:lnSpc>
                        <a:spcAft>
                          <a:spcPts val="0"/>
                        </a:spcAft>
                      </a:pPr>
                      <a:r>
                        <a:rPr lang="es-ES" sz="1100">
                          <a:effectLst/>
                        </a:rPr>
                        <a:t>PERSONAL DOCENTE</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just">
                        <a:lnSpc>
                          <a:spcPct val="115000"/>
                        </a:lnSpc>
                        <a:spcAft>
                          <a:spcPts val="0"/>
                        </a:spcAft>
                      </a:pPr>
                      <a:r>
                        <a:rPr lang="es-ES" sz="1100">
                          <a:effectLst/>
                        </a:rPr>
                        <a:t>D.L. 276</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15000"/>
                        </a:lnSpc>
                        <a:spcAft>
                          <a:spcPts val="0"/>
                        </a:spcAft>
                      </a:pPr>
                      <a:r>
                        <a:rPr lang="es-ES" sz="1100">
                          <a:effectLst/>
                        </a:rPr>
                        <a:t>TOTAL</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35192471"/>
                  </a:ext>
                </a:extLst>
              </a:tr>
              <a:tr h="724619">
                <a:tc vMerge="1">
                  <a:txBody>
                    <a:bodyPr/>
                    <a:lstStyle/>
                    <a:p>
                      <a:endParaRPr lang="es-PE"/>
                    </a:p>
                  </a:txBody>
                  <a:tcPr/>
                </a:tc>
                <a:tc>
                  <a:txBody>
                    <a:bodyPr/>
                    <a:lstStyle/>
                    <a:p>
                      <a:pPr algn="just">
                        <a:lnSpc>
                          <a:spcPct val="115000"/>
                        </a:lnSpc>
                        <a:spcAft>
                          <a:spcPts val="0"/>
                        </a:spcAft>
                      </a:pPr>
                      <a:r>
                        <a:rPr lang="es-ES" sz="1100" dirty="0">
                          <a:effectLst/>
                        </a:rPr>
                        <a:t>DIRECTIVOS</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JERARQUICO</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DOCENTES</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AUXILIARES</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ADMINISTR.</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PE"/>
                    </a:p>
                  </a:txBody>
                  <a:tcPr/>
                </a:tc>
                <a:extLst>
                  <a:ext uri="{0D108BD9-81ED-4DB2-BD59-A6C34878D82A}">
                    <a16:rowId xmlns="" xmlns:a16="http://schemas.microsoft.com/office/drawing/2014/main" val="2765232612"/>
                  </a:ext>
                </a:extLst>
              </a:tr>
              <a:tr h="724619">
                <a:tc>
                  <a:txBody>
                    <a:bodyPr/>
                    <a:lstStyle/>
                    <a:p>
                      <a:pPr algn="just">
                        <a:lnSpc>
                          <a:spcPct val="115000"/>
                        </a:lnSpc>
                        <a:spcAft>
                          <a:spcPts val="0"/>
                        </a:spcAft>
                      </a:pPr>
                      <a:r>
                        <a:rPr lang="es-ES" sz="1100">
                          <a:effectLst/>
                        </a:rPr>
                        <a:t>CANTIDAD</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smtClean="0">
                          <a:effectLst/>
                        </a:rPr>
                        <a:t>0</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0</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smtClean="0">
                          <a:effectLst/>
                        </a:rPr>
                        <a:t>1</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0</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smtClean="0">
                          <a:effectLst/>
                        </a:rPr>
                        <a:t>0</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1</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6947979"/>
                  </a:ext>
                </a:extLst>
              </a:tr>
            </a:tbl>
          </a:graphicData>
        </a:graphic>
      </p:graphicFrame>
      <p:pic>
        <p:nvPicPr>
          <p:cNvPr id="3074" name="Picture 2" descr="Resultado de imagen para IMAGENES DE DOC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024" y="933829"/>
            <a:ext cx="4572000" cy="323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14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173"/>
            <a:ext cx="10515600" cy="545866"/>
          </a:xfrm>
        </p:spPr>
        <p:txBody>
          <a:bodyPr>
            <a:noAutofit/>
          </a:bodyPr>
          <a:lstStyle/>
          <a:p>
            <a:pPr lvl="1">
              <a:lnSpc>
                <a:spcPct val="107000"/>
              </a:lnSpc>
              <a:spcAft>
                <a:spcPts val="0"/>
              </a:spcAft>
            </a:pPr>
            <a:r>
              <a:rPr lang="es-PE" sz="2400" b="1" dirty="0" smtClean="0">
                <a:solidFill>
                  <a:srgbClr val="FF0000"/>
                </a:solidFill>
                <a:latin typeface="+mn-lt"/>
                <a:ea typeface="Calibri" panose="020F0502020204030204" pitchFamily="34" charset="0"/>
                <a:cs typeface="Times New Roman" panose="02020603050405020304" pitchFamily="18" charset="0"/>
              </a:rPr>
              <a:t>METAS</a:t>
            </a:r>
            <a:r>
              <a:rPr lang="es-PE" sz="2400" dirty="0" smtClean="0">
                <a:solidFill>
                  <a:srgbClr val="FF0000"/>
                </a:solidFill>
                <a:latin typeface="+mn-lt"/>
                <a:ea typeface="Calibri" panose="020F0502020204030204" pitchFamily="34" charset="0"/>
                <a:cs typeface="Times New Roman" panose="02020603050405020304" pitchFamily="18" charset="0"/>
              </a:rPr>
              <a:t> </a:t>
            </a:r>
            <a:r>
              <a:rPr lang="es-PE" sz="2400" b="1" dirty="0">
                <a:solidFill>
                  <a:srgbClr val="FF0000"/>
                </a:solidFill>
                <a:latin typeface="+mn-lt"/>
              </a:rPr>
              <a:t>FÍSICAS (Infraestructura y equipamiento)</a:t>
            </a:r>
            <a:endParaRPr lang="es-PE" sz="2400" b="1" dirty="0">
              <a:solidFill>
                <a:srgbClr val="FF0000"/>
              </a:solidFill>
              <a:latin typeface="+mn-lt"/>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9329"/>
            <a:ext cx="6365682" cy="5087634"/>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6933538" cy="2308324"/>
          </a:xfrm>
          <a:prstGeom prst="rect">
            <a:avLst/>
          </a:prstGeom>
        </p:spPr>
        <p:txBody>
          <a:bodyPr wrap="square">
            <a:spAutoFit/>
          </a:bodyPr>
          <a:lstStyle/>
          <a:p>
            <a:endParaRPr lang="es-ES" sz="1600" b="1" dirty="0" smtClean="0"/>
          </a:p>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r>
              <a:rPr lang="es-ES" sz="1600" b="1" dirty="0"/>
              <a:t>		</a:t>
            </a:r>
            <a:endParaRPr lang="es-PE" sz="1600" dirty="0"/>
          </a:p>
        </p:txBody>
      </p:sp>
      <p:graphicFrame>
        <p:nvGraphicFramePr>
          <p:cNvPr id="7" name="Tabla 6"/>
          <p:cNvGraphicFramePr>
            <a:graphicFrameLocks noGrp="1"/>
          </p:cNvGraphicFramePr>
          <p:nvPr>
            <p:extLst>
              <p:ext uri="{D42A27DB-BD31-4B8C-83A1-F6EECF244321}">
                <p14:modId xmlns:p14="http://schemas.microsoft.com/office/powerpoint/2010/main" val="1875890164"/>
              </p:ext>
            </p:extLst>
          </p:nvPr>
        </p:nvGraphicFramePr>
        <p:xfrm>
          <a:off x="1463040" y="776387"/>
          <a:ext cx="4222144" cy="5011934"/>
        </p:xfrm>
        <a:graphic>
          <a:graphicData uri="http://schemas.openxmlformats.org/drawingml/2006/table">
            <a:tbl>
              <a:tblPr>
                <a:tableStyleId>{5C22544A-7EE6-4342-B048-85BDC9FD1C3A}</a:tableStyleId>
              </a:tblPr>
              <a:tblGrid>
                <a:gridCol w="1657740">
                  <a:extLst>
                    <a:ext uri="{9D8B030D-6E8A-4147-A177-3AD203B41FA5}">
                      <a16:colId xmlns="" xmlns:a16="http://schemas.microsoft.com/office/drawing/2014/main" val="3122046658"/>
                    </a:ext>
                  </a:extLst>
                </a:gridCol>
                <a:gridCol w="606476">
                  <a:extLst>
                    <a:ext uri="{9D8B030D-6E8A-4147-A177-3AD203B41FA5}">
                      <a16:colId xmlns="" xmlns:a16="http://schemas.microsoft.com/office/drawing/2014/main" val="3839920525"/>
                    </a:ext>
                  </a:extLst>
                </a:gridCol>
                <a:gridCol w="818193">
                  <a:extLst>
                    <a:ext uri="{9D8B030D-6E8A-4147-A177-3AD203B41FA5}">
                      <a16:colId xmlns="" xmlns:a16="http://schemas.microsoft.com/office/drawing/2014/main" val="1197558489"/>
                    </a:ext>
                  </a:extLst>
                </a:gridCol>
                <a:gridCol w="541191">
                  <a:extLst>
                    <a:ext uri="{9D8B030D-6E8A-4147-A177-3AD203B41FA5}">
                      <a16:colId xmlns="" xmlns:a16="http://schemas.microsoft.com/office/drawing/2014/main" val="3494287178"/>
                    </a:ext>
                  </a:extLst>
                </a:gridCol>
                <a:gridCol w="598544">
                  <a:extLst>
                    <a:ext uri="{9D8B030D-6E8A-4147-A177-3AD203B41FA5}">
                      <a16:colId xmlns="" xmlns:a16="http://schemas.microsoft.com/office/drawing/2014/main" val="78702831"/>
                    </a:ext>
                  </a:extLst>
                </a:gridCol>
              </a:tblGrid>
              <a:tr h="263786">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15000"/>
                        </a:lnSpc>
                        <a:spcAft>
                          <a:spcPts val="0"/>
                        </a:spcAft>
                      </a:pPr>
                      <a:r>
                        <a:rPr lang="es-ES" sz="1100" b="1" dirty="0">
                          <a:effectLst/>
                        </a:rPr>
                        <a:t>CONDICIÓN </a:t>
                      </a:r>
                      <a:endParaRPr lang="es-PE"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hMerge="1">
                  <a:txBody>
                    <a:bodyPr/>
                    <a:lstStyle/>
                    <a:p>
                      <a:endParaRPr lang="es-PE"/>
                    </a:p>
                  </a:txBody>
                  <a:tcPr/>
                </a:tc>
                <a:tc rowSpan="3">
                  <a:txBody>
                    <a:bodyPr/>
                    <a:lstStyle/>
                    <a:p>
                      <a:pPr algn="just">
                        <a:lnSpc>
                          <a:spcPct val="115000"/>
                        </a:lnSpc>
                        <a:spcAft>
                          <a:spcPts val="0"/>
                        </a:spcAft>
                      </a:pPr>
                      <a:r>
                        <a:rPr lang="es-ES" sz="1100" b="1" dirty="0">
                          <a:effectLst/>
                        </a:rPr>
                        <a:t>TOTAL</a:t>
                      </a:r>
                      <a:endParaRPr lang="es-PE"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47993598"/>
                  </a:ext>
                </a:extLst>
              </a:tr>
              <a:tr h="263786">
                <a:tc>
                  <a:txBody>
                    <a:bodyPr/>
                    <a:lstStyle/>
                    <a:p>
                      <a:pPr algn="just">
                        <a:lnSpc>
                          <a:spcPct val="115000"/>
                        </a:lnSpc>
                        <a:spcAft>
                          <a:spcPts val="0"/>
                        </a:spcAft>
                      </a:pPr>
                      <a:r>
                        <a:rPr lang="es-ES" sz="1100" b="1" dirty="0">
                          <a:effectLst/>
                        </a:rPr>
                        <a:t>AMBIENTES</a:t>
                      </a:r>
                      <a:endParaRPr lang="es-PE"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15000"/>
                        </a:lnSpc>
                        <a:spcAft>
                          <a:spcPts val="0"/>
                        </a:spcAft>
                      </a:pPr>
                      <a:r>
                        <a:rPr lang="es-ES" sz="1100" b="1" dirty="0">
                          <a:effectLst/>
                        </a:rPr>
                        <a:t>BUENO</a:t>
                      </a:r>
                      <a:endParaRPr lang="es-PE"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15000"/>
                        </a:lnSpc>
                        <a:spcAft>
                          <a:spcPts val="0"/>
                        </a:spcAft>
                      </a:pPr>
                      <a:r>
                        <a:rPr lang="es-ES" sz="1100" b="1" dirty="0">
                          <a:effectLst/>
                        </a:rPr>
                        <a:t>REGULAR</a:t>
                      </a:r>
                      <a:endParaRPr lang="es-PE"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15000"/>
                        </a:lnSpc>
                        <a:spcAft>
                          <a:spcPts val="0"/>
                        </a:spcAft>
                      </a:pPr>
                      <a:r>
                        <a:rPr lang="es-ES" sz="1100" b="1" dirty="0">
                          <a:effectLst/>
                        </a:rPr>
                        <a:t>MALO</a:t>
                      </a:r>
                      <a:endParaRPr lang="es-PE"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PE"/>
                    </a:p>
                  </a:txBody>
                  <a:tcPr/>
                </a:tc>
                <a:extLst>
                  <a:ext uri="{0D108BD9-81ED-4DB2-BD59-A6C34878D82A}">
                    <a16:rowId xmlns="" xmlns:a16="http://schemas.microsoft.com/office/drawing/2014/main" val="271879476"/>
                  </a:ext>
                </a:extLst>
              </a:tr>
              <a:tr h="263786">
                <a:tc>
                  <a:txBody>
                    <a:bodyPr/>
                    <a:lstStyle/>
                    <a:p>
                      <a:pPr algn="just">
                        <a:lnSpc>
                          <a:spcPct val="115000"/>
                        </a:lnSpc>
                        <a:spcAft>
                          <a:spcPts val="0"/>
                        </a:spcAft>
                      </a:pPr>
                      <a:r>
                        <a:rPr lang="es-ES" sz="1100">
                          <a:effectLst/>
                        </a:rPr>
                        <a:t>MATERIAL EDUC</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2835678038"/>
                  </a:ext>
                </a:extLst>
              </a:tr>
              <a:tr h="263786">
                <a:tc>
                  <a:txBody>
                    <a:bodyPr/>
                    <a:lstStyle/>
                    <a:p>
                      <a:pPr algn="just">
                        <a:lnSpc>
                          <a:spcPct val="115000"/>
                        </a:lnSpc>
                        <a:spcAft>
                          <a:spcPts val="0"/>
                        </a:spcAft>
                      </a:pPr>
                      <a:r>
                        <a:rPr lang="es-ES" sz="1100">
                          <a:effectLst/>
                        </a:rPr>
                        <a:t>* Aulas</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1</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1</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2</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00101757"/>
                  </a:ext>
                </a:extLst>
              </a:tr>
              <a:tr h="263786">
                <a:tc>
                  <a:txBody>
                    <a:bodyPr/>
                    <a:lstStyle/>
                    <a:p>
                      <a:pPr algn="just">
                        <a:lnSpc>
                          <a:spcPct val="115000"/>
                        </a:lnSpc>
                        <a:spcAft>
                          <a:spcPts val="0"/>
                        </a:spcAft>
                      </a:pPr>
                      <a:r>
                        <a:rPr lang="es-ES" sz="1100">
                          <a:effectLst/>
                        </a:rPr>
                        <a:t>*  Laboratorios</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4444178"/>
                  </a:ext>
                </a:extLst>
              </a:tr>
              <a:tr h="263786">
                <a:tc>
                  <a:txBody>
                    <a:bodyPr/>
                    <a:lstStyle/>
                    <a:p>
                      <a:pPr algn="just">
                        <a:lnSpc>
                          <a:spcPct val="115000"/>
                        </a:lnSpc>
                        <a:spcAft>
                          <a:spcPts val="0"/>
                        </a:spcAft>
                      </a:pPr>
                      <a:r>
                        <a:rPr lang="es-ES" sz="1100">
                          <a:effectLst/>
                        </a:rPr>
                        <a:t>*  Sala de  Cómputo</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38935895"/>
                  </a:ext>
                </a:extLst>
              </a:tr>
              <a:tr h="263786">
                <a:tc>
                  <a:txBody>
                    <a:bodyPr/>
                    <a:lstStyle/>
                    <a:p>
                      <a:pPr algn="just">
                        <a:lnSpc>
                          <a:spcPct val="115000"/>
                        </a:lnSpc>
                        <a:spcAft>
                          <a:spcPts val="0"/>
                        </a:spcAft>
                      </a:pPr>
                      <a:r>
                        <a:rPr lang="es-ES" sz="1100">
                          <a:effectLst/>
                        </a:rPr>
                        <a:t>*  Sala de profesores</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54478325"/>
                  </a:ext>
                </a:extLst>
              </a:tr>
              <a:tr h="263786">
                <a:tc>
                  <a:txBody>
                    <a:bodyPr/>
                    <a:lstStyle/>
                    <a:p>
                      <a:pPr algn="just">
                        <a:lnSpc>
                          <a:spcPct val="115000"/>
                        </a:lnSpc>
                        <a:spcAft>
                          <a:spcPts val="0"/>
                        </a:spcAft>
                      </a:pPr>
                      <a:r>
                        <a:rPr lang="es-ES" sz="1100">
                          <a:effectLst/>
                        </a:rPr>
                        <a:t>*  Auditorio</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3293456"/>
                  </a:ext>
                </a:extLst>
              </a:tr>
              <a:tr h="263786">
                <a:tc>
                  <a:txBody>
                    <a:bodyPr/>
                    <a:lstStyle/>
                    <a:p>
                      <a:pPr algn="just">
                        <a:lnSpc>
                          <a:spcPct val="115000"/>
                        </a:lnSpc>
                        <a:spcAft>
                          <a:spcPts val="0"/>
                        </a:spcAft>
                      </a:pPr>
                      <a:r>
                        <a:rPr lang="es-ES" sz="1100">
                          <a:effectLst/>
                        </a:rPr>
                        <a:t>*  Biblioteca</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92675249"/>
                  </a:ext>
                </a:extLst>
              </a:tr>
              <a:tr h="263786">
                <a:tc>
                  <a:txBody>
                    <a:bodyPr/>
                    <a:lstStyle/>
                    <a:p>
                      <a:pPr algn="just">
                        <a:lnSpc>
                          <a:spcPct val="115000"/>
                        </a:lnSpc>
                        <a:spcAft>
                          <a:spcPts val="0"/>
                        </a:spcAft>
                      </a:pPr>
                      <a:r>
                        <a:rPr lang="es-ES" sz="1100">
                          <a:effectLst/>
                        </a:rPr>
                        <a:t>*  SS.HH.</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2</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2</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83495826"/>
                  </a:ext>
                </a:extLst>
              </a:tr>
              <a:tr h="263786">
                <a:tc>
                  <a:txBody>
                    <a:bodyPr/>
                    <a:lstStyle/>
                    <a:p>
                      <a:pPr algn="just">
                        <a:lnSpc>
                          <a:spcPct val="115000"/>
                        </a:lnSpc>
                        <a:spcAft>
                          <a:spcPts val="0"/>
                        </a:spcAft>
                      </a:pPr>
                      <a:r>
                        <a:rPr lang="es-ES" sz="1100">
                          <a:effectLst/>
                        </a:rPr>
                        <a:t>*  Campo deportivo</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60416485"/>
                  </a:ext>
                </a:extLst>
              </a:tr>
              <a:tr h="263786">
                <a:tc>
                  <a:txBody>
                    <a:bodyPr/>
                    <a:lstStyle/>
                    <a:p>
                      <a:pPr algn="just">
                        <a:lnSpc>
                          <a:spcPct val="115000"/>
                        </a:lnSpc>
                        <a:spcAft>
                          <a:spcPts val="0"/>
                        </a:spcAft>
                      </a:pPr>
                      <a:r>
                        <a:rPr lang="es-ES" sz="1100" dirty="0">
                          <a:effectLst/>
                        </a:rPr>
                        <a:t>*  </a:t>
                      </a:r>
                      <a:r>
                        <a:rPr lang="es-ES" sz="1100" dirty="0" smtClean="0">
                          <a:effectLst/>
                        </a:rPr>
                        <a:t>Sillas</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15</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3</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18</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56642847"/>
                  </a:ext>
                </a:extLst>
              </a:tr>
              <a:tr h="263786">
                <a:tc>
                  <a:txBody>
                    <a:bodyPr/>
                    <a:lstStyle/>
                    <a:p>
                      <a:pPr algn="just">
                        <a:lnSpc>
                          <a:spcPct val="115000"/>
                        </a:lnSpc>
                        <a:spcAft>
                          <a:spcPts val="0"/>
                        </a:spcAft>
                      </a:pPr>
                      <a:r>
                        <a:rPr lang="es-ES" sz="1100">
                          <a:effectLst/>
                        </a:rPr>
                        <a:t>*  Mesas</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5</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5</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4843025"/>
                  </a:ext>
                </a:extLst>
              </a:tr>
              <a:tr h="263786">
                <a:tc>
                  <a:txBody>
                    <a:bodyPr/>
                    <a:lstStyle/>
                    <a:p>
                      <a:pPr algn="just">
                        <a:lnSpc>
                          <a:spcPct val="115000"/>
                        </a:lnSpc>
                        <a:spcAft>
                          <a:spcPts val="0"/>
                        </a:spcAft>
                      </a:pPr>
                      <a:r>
                        <a:rPr lang="es-ES" sz="1100">
                          <a:effectLst/>
                        </a:rPr>
                        <a:t>*  Pupitres, mesas</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4</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4</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29580663"/>
                  </a:ext>
                </a:extLst>
              </a:tr>
              <a:tr h="263786">
                <a:tc>
                  <a:txBody>
                    <a:bodyPr/>
                    <a:lstStyle/>
                    <a:p>
                      <a:pPr algn="just">
                        <a:lnSpc>
                          <a:spcPct val="115000"/>
                        </a:lnSpc>
                        <a:spcAft>
                          <a:spcPts val="0"/>
                        </a:spcAft>
                      </a:pPr>
                      <a:r>
                        <a:rPr lang="es-ES" sz="1100">
                          <a:effectLst/>
                        </a:rPr>
                        <a:t>*  Equipamiento</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02922844"/>
                  </a:ext>
                </a:extLst>
              </a:tr>
              <a:tr h="263786">
                <a:tc>
                  <a:txBody>
                    <a:bodyPr/>
                    <a:lstStyle/>
                    <a:p>
                      <a:pPr algn="just">
                        <a:lnSpc>
                          <a:spcPct val="115000"/>
                        </a:lnSpc>
                        <a:spcAft>
                          <a:spcPts val="0"/>
                        </a:spcAft>
                      </a:pPr>
                      <a:r>
                        <a:rPr lang="es-ES" sz="1100">
                          <a:effectLst/>
                        </a:rPr>
                        <a:t>*  Material educativo</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Kit ,ME</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4</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53574284"/>
                  </a:ext>
                </a:extLst>
              </a:tr>
              <a:tr h="263786">
                <a:tc>
                  <a:txBody>
                    <a:bodyPr/>
                    <a:lstStyle/>
                    <a:p>
                      <a:pPr algn="just">
                        <a:lnSpc>
                          <a:spcPct val="115000"/>
                        </a:lnSpc>
                        <a:spcAft>
                          <a:spcPts val="0"/>
                        </a:spcAft>
                      </a:pPr>
                      <a:r>
                        <a:rPr lang="es-ES" sz="1100">
                          <a:effectLst/>
                        </a:rPr>
                        <a:t>TERRENO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05061760"/>
                  </a:ext>
                </a:extLst>
              </a:tr>
              <a:tr h="263786">
                <a:tc>
                  <a:txBody>
                    <a:bodyPr/>
                    <a:lstStyle/>
                    <a:p>
                      <a:pPr algn="just">
                        <a:lnSpc>
                          <a:spcPct val="115000"/>
                        </a:lnSpc>
                        <a:spcAft>
                          <a:spcPts val="0"/>
                        </a:spcAft>
                      </a:pPr>
                      <a:r>
                        <a:rPr lang="es-ES" sz="1100">
                          <a:effectLst/>
                        </a:rPr>
                        <a:t>*  Área total</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M2</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smtClean="0">
                          <a:effectLst/>
                        </a:rPr>
                        <a:t>1,500</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02665528"/>
                  </a:ext>
                </a:extLst>
              </a:tr>
              <a:tr h="263786">
                <a:tc>
                  <a:txBody>
                    <a:bodyPr/>
                    <a:lstStyle/>
                    <a:p>
                      <a:pPr algn="just">
                        <a:lnSpc>
                          <a:spcPct val="115000"/>
                        </a:lnSpc>
                        <a:spcAft>
                          <a:spcPts val="0"/>
                        </a:spcAft>
                      </a:pPr>
                      <a:r>
                        <a:rPr lang="es-ES" sz="1100">
                          <a:effectLst/>
                        </a:rPr>
                        <a:t>*  Área construida</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M2</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a:effectLst/>
                        </a:rPr>
                        <a:t> </a:t>
                      </a:r>
                      <a:endParaRPr lang="es-P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100" dirty="0">
                          <a:effectLst/>
                        </a:rPr>
                        <a:t> </a:t>
                      </a:r>
                      <a:r>
                        <a:rPr lang="es-ES" sz="1100" dirty="0" smtClean="0">
                          <a:effectLst/>
                        </a:rPr>
                        <a:t>98</a:t>
                      </a:r>
                      <a:endParaRPr lang="es-P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24855988"/>
                  </a:ext>
                </a:extLst>
              </a:tr>
            </a:tbl>
          </a:graphicData>
        </a:graphic>
      </p:graphicFrame>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6147" y="591847"/>
            <a:ext cx="4879400" cy="5222807"/>
          </a:xfrm>
          <a:prstGeom prst="rect">
            <a:avLst/>
          </a:prstGeom>
        </p:spPr>
      </p:pic>
    </p:spTree>
    <p:extLst>
      <p:ext uri="{BB962C8B-B14F-4D97-AF65-F5344CB8AC3E}">
        <p14:creationId xmlns:p14="http://schemas.microsoft.com/office/powerpoint/2010/main" val="1558792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81156"/>
            <a:ext cx="10396882" cy="448572"/>
          </a:xfrm>
        </p:spPr>
        <p:txBody>
          <a:bodyPr>
            <a:normAutofit/>
          </a:bodyPr>
          <a:lstStyle/>
          <a:p>
            <a:r>
              <a:rPr lang="es-PE" sz="2400" dirty="0" smtClean="0"/>
              <a:t>PROGRAMACION DE ACTIVIDADES</a:t>
            </a:r>
            <a:endParaRPr lang="es-PE" sz="2400" dirty="0"/>
          </a:p>
        </p:txBody>
      </p:sp>
      <p:pic>
        <p:nvPicPr>
          <p:cNvPr id="6" name="Marcador de contenido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90445" y="698741"/>
            <a:ext cx="8574657" cy="4891176"/>
          </a:xfrm>
        </p:spPr>
      </p:pic>
    </p:spTree>
    <p:extLst>
      <p:ext uri="{BB962C8B-B14F-4D97-AF65-F5344CB8AC3E}">
        <p14:creationId xmlns:p14="http://schemas.microsoft.com/office/powerpoint/2010/main" val="3542127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20043074"/>
              </p:ext>
            </p:extLst>
          </p:nvPr>
        </p:nvGraphicFramePr>
        <p:xfrm>
          <a:off x="1337094" y="215654"/>
          <a:ext cx="8555501" cy="5348383"/>
        </p:xfrm>
        <a:graphic>
          <a:graphicData uri="http://schemas.openxmlformats.org/drawingml/2006/table">
            <a:tbl>
              <a:tblPr>
                <a:tableStyleId>{5C22544A-7EE6-4342-B048-85BDC9FD1C3A}</a:tableStyleId>
              </a:tblPr>
              <a:tblGrid>
                <a:gridCol w="656357">
                  <a:extLst>
                    <a:ext uri="{9D8B030D-6E8A-4147-A177-3AD203B41FA5}">
                      <a16:colId xmlns="" xmlns:a16="http://schemas.microsoft.com/office/drawing/2014/main" val="2620062664"/>
                    </a:ext>
                  </a:extLst>
                </a:gridCol>
                <a:gridCol w="783710">
                  <a:extLst>
                    <a:ext uri="{9D8B030D-6E8A-4147-A177-3AD203B41FA5}">
                      <a16:colId xmlns="" xmlns:a16="http://schemas.microsoft.com/office/drawing/2014/main" val="4103128518"/>
                    </a:ext>
                  </a:extLst>
                </a:gridCol>
                <a:gridCol w="783710">
                  <a:extLst>
                    <a:ext uri="{9D8B030D-6E8A-4147-A177-3AD203B41FA5}">
                      <a16:colId xmlns="" xmlns:a16="http://schemas.microsoft.com/office/drawing/2014/main" val="1073801162"/>
                    </a:ext>
                  </a:extLst>
                </a:gridCol>
                <a:gridCol w="783710">
                  <a:extLst>
                    <a:ext uri="{9D8B030D-6E8A-4147-A177-3AD203B41FA5}">
                      <a16:colId xmlns="" xmlns:a16="http://schemas.microsoft.com/office/drawing/2014/main" val="2995468668"/>
                    </a:ext>
                  </a:extLst>
                </a:gridCol>
                <a:gridCol w="519208">
                  <a:extLst>
                    <a:ext uri="{9D8B030D-6E8A-4147-A177-3AD203B41FA5}">
                      <a16:colId xmlns="" xmlns:a16="http://schemas.microsoft.com/office/drawing/2014/main" val="600889533"/>
                    </a:ext>
                  </a:extLst>
                </a:gridCol>
                <a:gridCol w="940452">
                  <a:extLst>
                    <a:ext uri="{9D8B030D-6E8A-4147-A177-3AD203B41FA5}">
                      <a16:colId xmlns="" xmlns:a16="http://schemas.microsoft.com/office/drawing/2014/main" val="3670918897"/>
                    </a:ext>
                  </a:extLst>
                </a:gridCol>
                <a:gridCol w="401651">
                  <a:extLst>
                    <a:ext uri="{9D8B030D-6E8A-4147-A177-3AD203B41FA5}">
                      <a16:colId xmlns="" xmlns:a16="http://schemas.microsoft.com/office/drawing/2014/main" val="3092615071"/>
                    </a:ext>
                  </a:extLst>
                </a:gridCol>
                <a:gridCol w="382059">
                  <a:extLst>
                    <a:ext uri="{9D8B030D-6E8A-4147-A177-3AD203B41FA5}">
                      <a16:colId xmlns="" xmlns:a16="http://schemas.microsoft.com/office/drawing/2014/main" val="2911538710"/>
                    </a:ext>
                  </a:extLst>
                </a:gridCol>
                <a:gridCol w="365731">
                  <a:extLst>
                    <a:ext uri="{9D8B030D-6E8A-4147-A177-3AD203B41FA5}">
                      <a16:colId xmlns="" xmlns:a16="http://schemas.microsoft.com/office/drawing/2014/main" val="2345282047"/>
                    </a:ext>
                  </a:extLst>
                </a:gridCol>
                <a:gridCol w="326546">
                  <a:extLst>
                    <a:ext uri="{9D8B030D-6E8A-4147-A177-3AD203B41FA5}">
                      <a16:colId xmlns="" xmlns:a16="http://schemas.microsoft.com/office/drawing/2014/main" val="941837132"/>
                    </a:ext>
                  </a:extLst>
                </a:gridCol>
                <a:gridCol w="352669">
                  <a:extLst>
                    <a:ext uri="{9D8B030D-6E8A-4147-A177-3AD203B41FA5}">
                      <a16:colId xmlns="" xmlns:a16="http://schemas.microsoft.com/office/drawing/2014/main" val="295429486"/>
                    </a:ext>
                  </a:extLst>
                </a:gridCol>
                <a:gridCol w="352669">
                  <a:extLst>
                    <a:ext uri="{9D8B030D-6E8A-4147-A177-3AD203B41FA5}">
                      <a16:colId xmlns="" xmlns:a16="http://schemas.microsoft.com/office/drawing/2014/main" val="1832271294"/>
                    </a:ext>
                  </a:extLst>
                </a:gridCol>
                <a:gridCol w="326546">
                  <a:extLst>
                    <a:ext uri="{9D8B030D-6E8A-4147-A177-3AD203B41FA5}">
                      <a16:colId xmlns="" xmlns:a16="http://schemas.microsoft.com/office/drawing/2014/main" val="2506623168"/>
                    </a:ext>
                  </a:extLst>
                </a:gridCol>
                <a:gridCol w="287361">
                  <a:extLst>
                    <a:ext uri="{9D8B030D-6E8A-4147-A177-3AD203B41FA5}">
                      <a16:colId xmlns="" xmlns:a16="http://schemas.microsoft.com/office/drawing/2014/main" val="716830828"/>
                    </a:ext>
                  </a:extLst>
                </a:gridCol>
                <a:gridCol w="326546">
                  <a:extLst>
                    <a:ext uri="{9D8B030D-6E8A-4147-A177-3AD203B41FA5}">
                      <a16:colId xmlns="" xmlns:a16="http://schemas.microsoft.com/office/drawing/2014/main" val="4198502261"/>
                    </a:ext>
                  </a:extLst>
                </a:gridCol>
                <a:gridCol w="326546">
                  <a:extLst>
                    <a:ext uri="{9D8B030D-6E8A-4147-A177-3AD203B41FA5}">
                      <a16:colId xmlns="" xmlns:a16="http://schemas.microsoft.com/office/drawing/2014/main" val="1227886371"/>
                    </a:ext>
                  </a:extLst>
                </a:gridCol>
                <a:gridCol w="326546">
                  <a:extLst>
                    <a:ext uri="{9D8B030D-6E8A-4147-A177-3AD203B41FA5}">
                      <a16:colId xmlns="" xmlns:a16="http://schemas.microsoft.com/office/drawing/2014/main" val="1239835753"/>
                    </a:ext>
                  </a:extLst>
                </a:gridCol>
                <a:gridCol w="313484">
                  <a:extLst>
                    <a:ext uri="{9D8B030D-6E8A-4147-A177-3AD203B41FA5}">
                      <a16:colId xmlns="" xmlns:a16="http://schemas.microsoft.com/office/drawing/2014/main" val="1432972109"/>
                    </a:ext>
                  </a:extLst>
                </a:gridCol>
              </a:tblGrid>
              <a:tr h="280755">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gridSpan="6">
                  <a:txBody>
                    <a:bodyPr/>
                    <a:lstStyle/>
                    <a:p>
                      <a:pPr algn="l" fontAlgn="b"/>
                      <a:r>
                        <a:rPr lang="es-PE" sz="1200" u="none" strike="noStrike" dirty="0">
                          <a:solidFill>
                            <a:srgbClr val="FF0000"/>
                          </a:solidFill>
                          <a:effectLst/>
                        </a:rPr>
                        <a:t>                                                   PROGRAMACION ANUAL DE ACTIVIDADES</a:t>
                      </a:r>
                      <a:endParaRPr lang="es-PE" sz="1200" b="1" i="0" u="none" strike="noStrike" dirty="0">
                        <a:solidFill>
                          <a:srgbClr val="FF0000"/>
                        </a:solidFill>
                        <a:effectLst/>
                        <a:latin typeface="Calibri" panose="020F0502020204030204" pitchFamily="34" charset="0"/>
                      </a:endParaRPr>
                    </a:p>
                  </a:txBody>
                  <a:tcPr marL="8692" marR="8692" marT="8692" marB="0" anchor="b"/>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extLst>
                  <a:ext uri="{0D108BD9-81ED-4DB2-BD59-A6C34878D82A}">
                    <a16:rowId xmlns="" xmlns:a16="http://schemas.microsoft.com/office/drawing/2014/main" val="1029689288"/>
                  </a:ext>
                </a:extLst>
              </a:tr>
              <a:tr h="280755">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tc>
                  <a:txBody>
                    <a:bodyPr/>
                    <a:lstStyle/>
                    <a:p>
                      <a:pPr algn="l" fontAlgn="b"/>
                      <a:endParaRPr lang="es-PE" sz="1000" b="0" i="0" u="none" strike="noStrike">
                        <a:solidFill>
                          <a:srgbClr val="000000"/>
                        </a:solidFill>
                        <a:effectLst/>
                        <a:latin typeface="Calibri" panose="020F0502020204030204" pitchFamily="34" charset="0"/>
                      </a:endParaRPr>
                    </a:p>
                  </a:txBody>
                  <a:tcPr marL="8692" marR="8692" marT="8692" marB="0" anchor="b"/>
                </a:tc>
                <a:extLst>
                  <a:ext uri="{0D108BD9-81ED-4DB2-BD59-A6C34878D82A}">
                    <a16:rowId xmlns="" xmlns:a16="http://schemas.microsoft.com/office/drawing/2014/main" val="3942973130"/>
                  </a:ext>
                </a:extLst>
              </a:tr>
              <a:tr h="280755">
                <a:tc>
                  <a:txBody>
                    <a:bodyPr/>
                    <a:lstStyle/>
                    <a:p>
                      <a:pPr algn="l" fontAlgn="b"/>
                      <a:r>
                        <a:rPr lang="es-PE" sz="1000" u="none" strike="noStrike">
                          <a:effectLst/>
                        </a:rPr>
                        <a:t>METAS</a:t>
                      </a:r>
                      <a:endParaRPr lang="es-PE" sz="1000" b="1" i="0" u="none" strike="noStrike">
                        <a:solidFill>
                          <a:srgbClr val="000000"/>
                        </a:solidFill>
                        <a:effectLst/>
                        <a:latin typeface="Calibri" panose="020F0502020204030204" pitchFamily="34" charset="0"/>
                      </a:endParaRPr>
                    </a:p>
                  </a:txBody>
                  <a:tcPr marL="8692" marR="8692" marT="8692" marB="0" anchor="b"/>
                </a:tc>
                <a:tc gridSpan="2">
                  <a:txBody>
                    <a:bodyPr/>
                    <a:lstStyle/>
                    <a:p>
                      <a:pPr algn="l" fontAlgn="b"/>
                      <a:r>
                        <a:rPr lang="es-PE" sz="1000" u="none" strike="noStrike">
                          <a:effectLst/>
                        </a:rPr>
                        <a:t>ACTIVIDADES PARA</a:t>
                      </a:r>
                      <a:endParaRPr lang="es-PE" sz="1000" b="1" i="0" u="none" strike="noStrike">
                        <a:solidFill>
                          <a:srgbClr val="000000"/>
                        </a:solidFill>
                        <a:effectLst/>
                        <a:latin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000" u="none" strike="noStrike">
                          <a:effectLst/>
                        </a:rPr>
                        <a:t>FUENTE DE</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RESONSABLE</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tc gridSpan="5">
                  <a:txBody>
                    <a:bodyPr/>
                    <a:lstStyle/>
                    <a:p>
                      <a:pPr algn="l" fontAlgn="b"/>
                      <a:r>
                        <a:rPr lang="es-PE" sz="1000" u="none" strike="noStrike">
                          <a:effectLst/>
                        </a:rPr>
                        <a:t>CRONOGRAMA (MESES)</a:t>
                      </a:r>
                      <a:endParaRPr lang="es-PE" sz="1000" b="1" i="0" u="none" strike="noStrike">
                        <a:solidFill>
                          <a:srgbClr val="000000"/>
                        </a:solidFill>
                        <a:effectLst/>
                        <a:latin typeface="Calibri" panose="020F0502020204030204" pitchFamily="34" charset="0"/>
                      </a:endParaRPr>
                    </a:p>
                  </a:txBody>
                  <a:tcPr marL="8692" marR="8692" marT="8692" marB="0" anchor="b"/>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extLst>
                  <a:ext uri="{0D108BD9-81ED-4DB2-BD59-A6C34878D82A}">
                    <a16:rowId xmlns="" xmlns:a16="http://schemas.microsoft.com/office/drawing/2014/main" val="409288062"/>
                  </a:ext>
                </a:extLst>
              </a:tr>
              <a:tr h="280755">
                <a:tc>
                  <a:txBody>
                    <a:bodyPr/>
                    <a:lstStyle/>
                    <a:p>
                      <a:pPr algn="l" fontAlgn="b"/>
                      <a:r>
                        <a:rPr lang="es-PE" sz="1000" u="none" strike="noStrike">
                          <a:effectLst/>
                        </a:rPr>
                        <a:t>AÑO 2020</a:t>
                      </a:r>
                      <a:endParaRPr lang="es-PE" sz="1000" b="1" i="0" u="none" strike="noStrike">
                        <a:solidFill>
                          <a:srgbClr val="000000"/>
                        </a:solidFill>
                        <a:effectLst/>
                        <a:latin typeface="Calibri" panose="020F0502020204030204" pitchFamily="34" charset="0"/>
                      </a:endParaRPr>
                    </a:p>
                  </a:txBody>
                  <a:tcPr marL="8692" marR="8692" marT="8692" marB="0" anchor="b"/>
                </a:tc>
                <a:tc gridSpan="2">
                  <a:txBody>
                    <a:bodyPr/>
                    <a:lstStyle/>
                    <a:p>
                      <a:pPr algn="l" fontAlgn="b"/>
                      <a:r>
                        <a:rPr lang="es-PE" sz="1000" u="none" strike="noStrike">
                          <a:effectLst/>
                        </a:rPr>
                        <a:t>EL AÑO 2020</a:t>
                      </a:r>
                      <a:endParaRPr lang="es-PE" sz="1000" b="1" i="0" u="none" strike="noStrike">
                        <a:solidFill>
                          <a:srgbClr val="000000"/>
                        </a:solidFill>
                        <a:effectLst/>
                        <a:latin typeface="Calibri" panose="020F0502020204030204" pitchFamily="34" charset="0"/>
                      </a:endParaRPr>
                    </a:p>
                  </a:txBody>
                  <a:tcPr marL="8692" marR="8692" marT="8692" marB="0" anchor="b"/>
                </a:tc>
                <a:tc hMerge="1">
                  <a:txBody>
                    <a:bodyPr/>
                    <a:lstStyle/>
                    <a:p>
                      <a:endParaRPr lang="es-PE"/>
                    </a:p>
                  </a:txBody>
                  <a:tcPr/>
                </a:tc>
                <a:tc gridSpan="2">
                  <a:txBody>
                    <a:bodyPr/>
                    <a:lstStyle/>
                    <a:p>
                      <a:pPr algn="l" fontAlgn="b"/>
                      <a:r>
                        <a:rPr lang="es-PE" sz="1000" u="none" strike="noStrike">
                          <a:effectLst/>
                        </a:rPr>
                        <a:t>VERIFICACIÓN</a:t>
                      </a:r>
                      <a:endParaRPr lang="es-PE" sz="1000" b="1" i="0" u="none" strike="noStrike">
                        <a:solidFill>
                          <a:srgbClr val="000000"/>
                        </a:solidFill>
                        <a:effectLst/>
                        <a:latin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000" u="none" strike="noStrike">
                          <a:effectLst/>
                        </a:rPr>
                        <a:t> </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E</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F</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M</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A</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M</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J</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J</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A</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S</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O</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N</a:t>
                      </a:r>
                      <a:endParaRPr lang="es-PE" sz="1000" b="1" i="0" u="none" strike="noStrike">
                        <a:solidFill>
                          <a:srgbClr val="000000"/>
                        </a:solidFill>
                        <a:effectLst/>
                        <a:latin typeface="Calibri" panose="020F0502020204030204" pitchFamily="34" charset="0"/>
                      </a:endParaRPr>
                    </a:p>
                  </a:txBody>
                  <a:tcPr marL="8692" marR="8692" marT="8692" marB="0" anchor="b"/>
                </a:tc>
                <a:tc>
                  <a:txBody>
                    <a:bodyPr/>
                    <a:lstStyle/>
                    <a:p>
                      <a:pPr algn="l" fontAlgn="b"/>
                      <a:r>
                        <a:rPr lang="es-PE" sz="1000" u="none" strike="noStrike">
                          <a:effectLst/>
                        </a:rPr>
                        <a:t>D</a:t>
                      </a:r>
                      <a:endParaRPr lang="es-PE" sz="1000" b="1" i="0" u="none" strike="noStrike">
                        <a:solidFill>
                          <a:srgbClr val="000000"/>
                        </a:solidFill>
                        <a:effectLst/>
                        <a:latin typeface="Calibri" panose="020F0502020204030204" pitchFamily="34" charset="0"/>
                      </a:endParaRPr>
                    </a:p>
                  </a:txBody>
                  <a:tcPr marL="8692" marR="8692" marT="8692" marB="0" anchor="b"/>
                </a:tc>
                <a:extLst>
                  <a:ext uri="{0D108BD9-81ED-4DB2-BD59-A6C34878D82A}">
                    <a16:rowId xmlns="" xmlns:a16="http://schemas.microsoft.com/office/drawing/2014/main" val="316317007"/>
                  </a:ext>
                </a:extLst>
              </a:tr>
              <a:tr h="575548">
                <a:tc>
                  <a:txBody>
                    <a:bodyPr/>
                    <a:lstStyle/>
                    <a:p>
                      <a:pPr algn="r" fontAlgn="b"/>
                      <a:r>
                        <a:rPr lang="es-PE" sz="1100" u="none" strike="noStrike" dirty="0">
                          <a:effectLst/>
                          <a:latin typeface="Calibri" panose="020F0502020204030204" pitchFamily="34" charset="0"/>
                          <a:cs typeface="Calibri" panose="020F0502020204030204" pitchFamily="34" charset="0"/>
                        </a:rPr>
                        <a:t>1</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dirty="0">
                          <a:effectLst/>
                          <a:latin typeface="Calibri" panose="020F0502020204030204" pitchFamily="34" charset="0"/>
                          <a:cs typeface="Calibri" panose="020F0502020204030204" pitchFamily="34" charset="0"/>
                        </a:rPr>
                        <a:t>La </a:t>
                      </a:r>
                      <a:r>
                        <a:rPr lang="es-PE" sz="1100" u="none" strike="noStrike" dirty="0" smtClean="0">
                          <a:effectLst/>
                          <a:latin typeface="Calibri" panose="020F0502020204030204" pitchFamily="34" charset="0"/>
                          <a:cs typeface="Calibri" panose="020F0502020204030204" pitchFamily="34" charset="0"/>
                        </a:rPr>
                        <a:t>matricula </a:t>
                      </a:r>
                      <a:r>
                        <a:rPr lang="es-PE" sz="1100" u="none" strike="noStrike" dirty="0">
                          <a:effectLst/>
                          <a:latin typeface="Calibri" panose="020F0502020204030204" pitchFamily="34" charset="0"/>
                          <a:cs typeface="Calibri" panose="020F0502020204030204" pitchFamily="34" charset="0"/>
                        </a:rPr>
                        <a:t>escolar</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gridSpan="2">
                  <a:txBody>
                    <a:bodyPr/>
                    <a:lstStyle/>
                    <a:p>
                      <a:pPr algn="l" fontAlgn="b"/>
                      <a:r>
                        <a:rPr lang="es-PE" sz="1100" u="none" strike="noStrike">
                          <a:effectLst/>
                          <a:latin typeface="Calibri" panose="020F0502020204030204" pitchFamily="34" charset="0"/>
                          <a:cs typeface="Calibri" panose="020F0502020204030204" pitchFamily="34" charset="0"/>
                        </a:rPr>
                        <a:t>Nomina de matricula</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Directora II.EE.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1393849390"/>
                  </a:ext>
                </a:extLst>
              </a:tr>
              <a:tr h="280755">
                <a:tc>
                  <a:txBody>
                    <a:bodyPr/>
                    <a:lstStyle/>
                    <a:p>
                      <a:pPr algn="r" fontAlgn="b"/>
                      <a:r>
                        <a:rPr lang="es-PE" sz="1100" u="none" strike="noStrike">
                          <a:effectLst/>
                          <a:latin typeface="Calibri" panose="020F0502020204030204" pitchFamily="34" charset="0"/>
                          <a:cs typeface="Calibri" panose="020F0502020204030204" pitchFamily="34" charset="0"/>
                        </a:rPr>
                        <a:t>1</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dirty="0">
                          <a:effectLst/>
                          <a:latin typeface="Calibri" panose="020F0502020204030204" pitchFamily="34" charset="0"/>
                          <a:cs typeface="Calibri" panose="020F0502020204030204" pitchFamily="34" charset="0"/>
                        </a:rPr>
                        <a:t>La distribución de mate-</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dirty="0">
                          <a:effectLst/>
                          <a:latin typeface="Calibri" panose="020F0502020204030204" pitchFamily="34" charset="0"/>
                          <a:cs typeface="Calibri" panose="020F0502020204030204" pitchFamily="34" charset="0"/>
                        </a:rPr>
                        <a:t>Pecosa</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Directora II.EE.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451580265"/>
                  </a:ext>
                </a:extLst>
              </a:tr>
              <a:tr h="280755">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riales educativos</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864717390"/>
                  </a:ext>
                </a:extLst>
              </a:tr>
              <a:tr h="280755">
                <a:tc>
                  <a:txBody>
                    <a:bodyPr/>
                    <a:lstStyle/>
                    <a:p>
                      <a:pPr algn="r" fontAlgn="b"/>
                      <a:r>
                        <a:rPr lang="es-PE" sz="1100" u="none" strike="noStrike">
                          <a:effectLst/>
                          <a:latin typeface="Calibri" panose="020F0502020204030204" pitchFamily="34" charset="0"/>
                          <a:cs typeface="Calibri" panose="020F0502020204030204" pitchFamily="34" charset="0"/>
                        </a:rPr>
                        <a:t>3</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Participación activa en</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Informe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Directora II.EE.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X</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2941226625"/>
                  </a:ext>
                </a:extLst>
              </a:tr>
              <a:tr h="280755">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simulacros</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3986610706"/>
                  </a:ext>
                </a:extLst>
              </a:tr>
              <a:tr h="280755">
                <a:tc>
                  <a:txBody>
                    <a:bodyPr/>
                    <a:lstStyle/>
                    <a:p>
                      <a:pPr algn="r" fontAlgn="b"/>
                      <a:r>
                        <a:rPr lang="es-PE" sz="1100" u="none" strike="noStrike">
                          <a:effectLst/>
                          <a:latin typeface="Calibri" panose="020F0502020204030204" pitchFamily="34" charset="0"/>
                          <a:cs typeface="Calibri" panose="020F0502020204030204" pitchFamily="34" charset="0"/>
                        </a:rPr>
                        <a:t>1</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Rendición de cuentas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Informe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Directora II.EE.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3121200507"/>
                  </a:ext>
                </a:extLst>
              </a:tr>
              <a:tr h="280755">
                <a:tc>
                  <a:txBody>
                    <a:bodyPr/>
                    <a:lstStyle/>
                    <a:p>
                      <a:pPr algn="r" fontAlgn="b"/>
                      <a:r>
                        <a:rPr lang="es-PE" sz="1100" u="none" strike="noStrike">
                          <a:effectLst/>
                          <a:latin typeface="Calibri" panose="020F0502020204030204" pitchFamily="34" charset="0"/>
                          <a:cs typeface="Calibri" panose="020F0502020204030204" pitchFamily="34" charset="0"/>
                        </a:rPr>
                        <a:t>1</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Reporte de nóminas y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Nóminas y</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Directora II.EE.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X</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2164301135"/>
                  </a:ext>
                </a:extLst>
              </a:tr>
              <a:tr h="280755">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actas</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Actas</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527799742"/>
                  </a:ext>
                </a:extLst>
              </a:tr>
              <a:tr h="280755">
                <a:tc>
                  <a:txBody>
                    <a:bodyPr/>
                    <a:lstStyle/>
                    <a:p>
                      <a:pPr algn="r" fontAlgn="b"/>
                      <a:r>
                        <a:rPr lang="es-PE" sz="1100" u="none" strike="noStrike">
                          <a:effectLst/>
                          <a:latin typeface="Calibri" panose="020F0502020204030204" pitchFamily="34" charset="0"/>
                          <a:cs typeface="Calibri" panose="020F0502020204030204" pitchFamily="34" charset="0"/>
                        </a:rPr>
                        <a:t>1</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Talleres vivenciales para</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1880240321"/>
                  </a:ext>
                </a:extLst>
              </a:tr>
              <a:tr h="280755">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promocionar la práctica</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Taller</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Directora II.EE.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2718994282"/>
                  </a:ext>
                </a:extLst>
              </a:tr>
              <a:tr h="280755">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de valores en las familias</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1683024384"/>
                  </a:ext>
                </a:extLst>
              </a:tr>
              <a:tr h="280755">
                <a:tc>
                  <a:txBody>
                    <a:bodyPr/>
                    <a:lstStyle/>
                    <a:p>
                      <a:pPr algn="r" fontAlgn="b"/>
                      <a:r>
                        <a:rPr lang="es-PE" sz="1100" u="none" strike="noStrike">
                          <a:effectLst/>
                          <a:latin typeface="Calibri" panose="020F0502020204030204" pitchFamily="34" charset="0"/>
                          <a:cs typeface="Calibri" panose="020F0502020204030204" pitchFamily="34" charset="0"/>
                        </a:rPr>
                        <a:t>1</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Campañas de  sensibili</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775303041"/>
                  </a:ext>
                </a:extLst>
              </a:tr>
              <a:tr h="280755">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a:effectLst/>
                          <a:latin typeface="Calibri" panose="020F0502020204030204" pitchFamily="34" charset="0"/>
                          <a:cs typeface="Calibri" panose="020F0502020204030204" pitchFamily="34" charset="0"/>
                        </a:rPr>
                        <a:t>zación para prevenir la</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Campaña</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Directora II.EE.</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X</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585140135"/>
                  </a:ext>
                </a:extLst>
              </a:tr>
              <a:tr h="280755">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gridSpan="2">
                  <a:txBody>
                    <a:bodyPr/>
                    <a:lstStyle/>
                    <a:p>
                      <a:pPr algn="l" fontAlgn="b"/>
                      <a:r>
                        <a:rPr lang="es-PE" sz="1100" u="none" strike="noStrike" dirty="0">
                          <a:effectLst/>
                          <a:latin typeface="Calibri" panose="020F0502020204030204" pitchFamily="34" charset="0"/>
                          <a:cs typeface="Calibri" panose="020F0502020204030204" pitchFamily="34" charset="0"/>
                        </a:rPr>
                        <a:t>violencia escolar</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hMerge="1">
                  <a:txBody>
                    <a:bodyPr/>
                    <a:lstStyle/>
                    <a:p>
                      <a:endParaRPr lang="es-PE"/>
                    </a:p>
                  </a:txBody>
                  <a:tcPr/>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a:effectLst/>
                          <a:latin typeface="Calibri" panose="020F0502020204030204" pitchFamily="34" charset="0"/>
                          <a:cs typeface="Calibri" panose="020F0502020204030204" pitchFamily="34" charset="0"/>
                        </a:rPr>
                        <a:t> </a:t>
                      </a:r>
                      <a:endParaRPr lang="es-PE" sz="1100" b="0" i="0" u="none" strike="noStrike">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tc>
                  <a:txBody>
                    <a:bodyPr/>
                    <a:lstStyle/>
                    <a:p>
                      <a:pPr algn="l" fontAlgn="b"/>
                      <a:r>
                        <a:rPr lang="es-PE" sz="1100" u="none" strike="noStrike" dirty="0">
                          <a:effectLst/>
                          <a:latin typeface="Calibri" panose="020F0502020204030204" pitchFamily="34" charset="0"/>
                          <a:cs typeface="Calibri" panose="020F0502020204030204" pitchFamily="34" charset="0"/>
                        </a:rPr>
                        <a:t> </a:t>
                      </a:r>
                      <a:endParaRPr lang="es-PE" sz="1100" b="0" i="0" u="none" strike="noStrike" dirty="0">
                        <a:solidFill>
                          <a:srgbClr val="000000"/>
                        </a:solidFill>
                        <a:effectLst/>
                        <a:latin typeface="Calibri" panose="020F0502020204030204" pitchFamily="34" charset="0"/>
                        <a:cs typeface="Calibri" panose="020F0502020204030204" pitchFamily="34" charset="0"/>
                      </a:endParaRPr>
                    </a:p>
                  </a:txBody>
                  <a:tcPr marL="8692" marR="8692" marT="8692" marB="0" anchor="b"/>
                </a:tc>
                <a:extLst>
                  <a:ext uri="{0D108BD9-81ED-4DB2-BD59-A6C34878D82A}">
                    <a16:rowId xmlns="" xmlns:a16="http://schemas.microsoft.com/office/drawing/2014/main" val="48539918"/>
                  </a:ext>
                </a:extLst>
              </a:tr>
            </a:tbl>
          </a:graphicData>
        </a:graphic>
      </p:graphicFrame>
    </p:spTree>
    <p:extLst>
      <p:ext uri="{BB962C8B-B14F-4D97-AF65-F5344CB8AC3E}">
        <p14:creationId xmlns:p14="http://schemas.microsoft.com/office/powerpoint/2010/main" val="116780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208" y="336429"/>
            <a:ext cx="6832119" cy="4787661"/>
          </a:xfrm>
          <a:prstGeom prst="rect">
            <a:avLst/>
          </a:prstGeom>
        </p:spPr>
      </p:pic>
    </p:spTree>
    <p:extLst>
      <p:ext uri="{BB962C8B-B14F-4D97-AF65-F5344CB8AC3E}">
        <p14:creationId xmlns:p14="http://schemas.microsoft.com/office/powerpoint/2010/main" val="196318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67420"/>
            <a:ext cx="10396882" cy="655606"/>
          </a:xfrm>
        </p:spPr>
        <p:txBody>
          <a:bodyPr>
            <a:normAutofit/>
          </a:bodyPr>
          <a:lstStyle/>
          <a:p>
            <a:r>
              <a:rPr lang="es-PE" sz="2400" dirty="0" smtClean="0"/>
              <a:t>Calendarización de horas lectivas</a:t>
            </a:r>
            <a:endParaRPr lang="es-PE" sz="2400" dirty="0"/>
          </a:p>
        </p:txBody>
      </p:sp>
      <p:sp>
        <p:nvSpPr>
          <p:cNvPr id="3" name="Marcador de contenido 2"/>
          <p:cNvSpPr>
            <a:spLocks noGrp="1"/>
          </p:cNvSpPr>
          <p:nvPr>
            <p:ph sz="quarter" idx="13"/>
          </p:nvPr>
        </p:nvSpPr>
        <p:spPr>
          <a:xfrm>
            <a:off x="685800" y="1751162"/>
            <a:ext cx="10394707" cy="3623424"/>
          </a:xfrm>
        </p:spPr>
        <p:txBody>
          <a:bodyPr>
            <a:normAutofit fontScale="92500" lnSpcReduction="20000"/>
          </a:bodyPr>
          <a:lstStyle/>
          <a:p>
            <a:r>
              <a:rPr lang="en-US" sz="2200" b="1" dirty="0">
                <a:latin typeface="Calibri" panose="020F0502020204030204" pitchFamily="34" charset="0"/>
                <a:cs typeface="Calibri" panose="020F0502020204030204" pitchFamily="34" charset="0"/>
              </a:rPr>
              <a:t>Contabilizar los días hábiles del periodo lectivo, para lo que habrá que descontar los días </a:t>
            </a:r>
            <a:r>
              <a:rPr lang="en-US" sz="2200" b="1" dirty="0" smtClean="0">
                <a:latin typeface="Calibri" panose="020F0502020204030204" pitchFamily="34" charset="0"/>
                <a:cs typeface="Calibri" panose="020F0502020204030204" pitchFamily="34" charset="0"/>
              </a:rPr>
              <a:t>feriados</a:t>
            </a:r>
            <a:r>
              <a:rPr lang="en-US" sz="2200" b="1" dirty="0">
                <a:latin typeface="Calibri" panose="020F0502020204030204" pitchFamily="34" charset="0"/>
                <a:cs typeface="Calibri" panose="020F0502020204030204" pitchFamily="34" charset="0"/>
              </a:rPr>
              <a:t>, festividades propias de la localidad, entre otros</a:t>
            </a:r>
            <a:r>
              <a:rPr lang="en-US" sz="2200" b="1" dirty="0" smtClean="0">
                <a:latin typeface="Calibri" panose="020F0502020204030204" pitchFamily="34" charset="0"/>
                <a:cs typeface="Calibri" panose="020F0502020204030204" pitchFamily="34" charset="0"/>
              </a:rPr>
              <a:t>.</a:t>
            </a:r>
          </a:p>
          <a:p>
            <a:r>
              <a:rPr lang="en-US" sz="2200" b="1" dirty="0">
                <a:latin typeface="Calibri" panose="020F0502020204030204" pitchFamily="34" charset="0"/>
                <a:cs typeface="Calibri" panose="020F0502020204030204" pitchFamily="34" charset="0"/>
              </a:rPr>
              <a:t>A partir de la identificación de los días hábiles, se </a:t>
            </a:r>
            <a:r>
              <a:rPr lang="en-US" sz="2200" b="1" dirty="0" smtClean="0">
                <a:latin typeface="Calibri" panose="020F0502020204030204" pitchFamily="34" charset="0"/>
                <a:cs typeface="Calibri" panose="020F0502020204030204" pitchFamily="34" charset="0"/>
              </a:rPr>
              <a:t>prevé:</a:t>
            </a:r>
          </a:p>
          <a:p>
            <a:pPr marL="457200" lvl="0" indent="-457200">
              <a:buFont typeface="+mj-lt"/>
              <a:buAutoNum type="arabicPeriod"/>
            </a:pPr>
            <a:r>
              <a:rPr lang="en-US" sz="2200" dirty="0" smtClean="0">
                <a:latin typeface="Calibri" panose="020F0502020204030204" pitchFamily="34" charset="0"/>
                <a:cs typeface="Calibri" panose="020F0502020204030204" pitchFamily="34" charset="0"/>
              </a:rPr>
              <a:t>El </a:t>
            </a:r>
            <a:r>
              <a:rPr lang="en-US" sz="2200" dirty="0">
                <a:latin typeface="Calibri" panose="020F0502020204030204" pitchFamily="34" charset="0"/>
                <a:cs typeface="Calibri" panose="020F0502020204030204" pitchFamily="34" charset="0"/>
              </a:rPr>
              <a:t>número de horas por cada nivel educativo</a:t>
            </a:r>
            <a:r>
              <a:rPr lang="en-US" sz="2200" dirty="0" smtClean="0">
                <a:latin typeface="Calibri" panose="020F0502020204030204" pitchFamily="34" charset="0"/>
                <a:cs typeface="Calibri" panose="020F0502020204030204" pitchFamily="34" charset="0"/>
              </a:rPr>
              <a:t>.</a:t>
            </a:r>
            <a:endParaRPr lang="es-PE" sz="2200" dirty="0">
              <a:latin typeface="Calibri" panose="020F0502020204030204" pitchFamily="34" charset="0"/>
              <a:cs typeface="Calibri" panose="020F0502020204030204" pitchFamily="34" charset="0"/>
            </a:endParaRPr>
          </a:p>
          <a:p>
            <a:pPr marL="457200" lvl="0" indent="-457200">
              <a:buFont typeface="+mj-lt"/>
              <a:buAutoNum type="arabicPeriod"/>
            </a:pPr>
            <a:r>
              <a:rPr lang="en-US" sz="2200" dirty="0">
                <a:latin typeface="Calibri" panose="020F0502020204030204" pitchFamily="34" charset="0"/>
                <a:cs typeface="Calibri" panose="020F0502020204030204" pitchFamily="34" charset="0"/>
              </a:rPr>
              <a:t>Jornadas de reflexión.</a:t>
            </a:r>
            <a:endParaRPr lang="es-PE" sz="2200" dirty="0">
              <a:latin typeface="Calibri" panose="020F0502020204030204" pitchFamily="34" charset="0"/>
              <a:cs typeface="Calibri" panose="020F0502020204030204" pitchFamily="34" charset="0"/>
            </a:endParaRPr>
          </a:p>
          <a:p>
            <a:pPr marL="457200" lvl="0" indent="-457200">
              <a:buFont typeface="+mj-lt"/>
              <a:buAutoNum type="arabicPeriod"/>
            </a:pPr>
            <a:r>
              <a:rPr lang="en-US" sz="2200" dirty="0" smtClean="0">
                <a:latin typeface="Calibri" panose="020F0502020204030204" pitchFamily="34" charset="0"/>
                <a:cs typeface="Calibri" panose="020F0502020204030204" pitchFamily="34" charset="0"/>
              </a:rPr>
              <a:t>Días </a:t>
            </a:r>
            <a:r>
              <a:rPr lang="en-US" sz="2200" dirty="0">
                <a:latin typeface="Calibri" panose="020F0502020204030204" pitchFamily="34" charset="0"/>
                <a:cs typeface="Calibri" panose="020F0502020204030204" pitchFamily="34" charset="0"/>
              </a:rPr>
              <a:t>del logro.</a:t>
            </a:r>
            <a:endParaRPr lang="es-PE" sz="2200" dirty="0">
              <a:latin typeface="Calibri" panose="020F0502020204030204" pitchFamily="34" charset="0"/>
              <a:cs typeface="Calibri" panose="020F0502020204030204" pitchFamily="34" charset="0"/>
            </a:endParaRPr>
          </a:p>
          <a:p>
            <a:pPr marL="457200" lvl="0" indent="-457200">
              <a:buFont typeface="+mj-lt"/>
              <a:buAutoNum type="arabicPeriod"/>
            </a:pPr>
            <a:r>
              <a:rPr lang="en-US" sz="2200" dirty="0" smtClean="0">
                <a:latin typeface="Calibri" panose="020F0502020204030204" pitchFamily="34" charset="0"/>
                <a:cs typeface="Calibri" panose="020F0502020204030204" pitchFamily="34" charset="0"/>
              </a:rPr>
              <a:t>Vacaciones </a:t>
            </a:r>
            <a:r>
              <a:rPr lang="en-US" sz="2200" dirty="0">
                <a:latin typeface="Calibri" panose="020F0502020204030204" pitchFamily="34" charset="0"/>
                <a:cs typeface="Calibri" panose="020F0502020204030204" pitchFamily="34" charset="0"/>
              </a:rPr>
              <a:t>escolares.</a:t>
            </a:r>
            <a:endParaRPr lang="es-PE" sz="2200" dirty="0">
              <a:latin typeface="Calibri" panose="020F0502020204030204" pitchFamily="34" charset="0"/>
              <a:cs typeface="Calibri" panose="020F0502020204030204" pitchFamily="34" charset="0"/>
            </a:endParaRPr>
          </a:p>
          <a:p>
            <a:pPr marL="457200" lvl="0" indent="-457200">
              <a:buFont typeface="+mj-lt"/>
              <a:buAutoNum type="arabicPeriod"/>
            </a:pPr>
            <a:r>
              <a:rPr lang="en-US" sz="2200" dirty="0" smtClean="0">
                <a:latin typeface="Calibri" panose="020F0502020204030204" pitchFamily="34" charset="0"/>
                <a:cs typeface="Calibri" panose="020F0502020204030204" pitchFamily="34" charset="0"/>
              </a:rPr>
              <a:t>Tiempo </a:t>
            </a:r>
            <a:r>
              <a:rPr lang="en-US" sz="2200" dirty="0">
                <a:latin typeface="Calibri" panose="020F0502020204030204" pitchFamily="34" charset="0"/>
                <a:cs typeface="Calibri" panose="020F0502020204030204" pitchFamily="34" charset="0"/>
              </a:rPr>
              <a:t>previsto para las tareas de planificación, balance de medio año y evaluación del </a:t>
            </a:r>
            <a:r>
              <a:rPr lang="en-US" sz="2200" dirty="0" smtClean="0">
                <a:latin typeface="Calibri" panose="020F0502020204030204" pitchFamily="34" charset="0"/>
                <a:cs typeface="Calibri" panose="020F0502020204030204" pitchFamily="34" charset="0"/>
              </a:rPr>
              <a:t>periodo </a:t>
            </a:r>
            <a:r>
              <a:rPr lang="en-US" sz="2200" dirty="0">
                <a:latin typeface="Calibri" panose="020F0502020204030204" pitchFamily="34" charset="0"/>
                <a:cs typeface="Calibri" panose="020F0502020204030204" pitchFamily="34" charset="0"/>
              </a:rPr>
              <a:t>lectivo.</a:t>
            </a:r>
            <a:endParaRPr lang="es-PE" sz="2200" dirty="0">
              <a:latin typeface="Calibri" panose="020F0502020204030204" pitchFamily="34" charset="0"/>
              <a:cs typeface="Calibri" panose="020F0502020204030204" pitchFamily="34" charset="0"/>
            </a:endParaRPr>
          </a:p>
          <a:p>
            <a:pPr marL="0" indent="0">
              <a:buNone/>
            </a:pPr>
            <a:endParaRPr lang="es-PE" dirty="0"/>
          </a:p>
          <a:p>
            <a:endParaRPr lang="es-PE" dirty="0"/>
          </a:p>
        </p:txBody>
      </p:sp>
    </p:spTree>
    <p:extLst>
      <p:ext uri="{BB962C8B-B14F-4D97-AF65-F5344CB8AC3E}">
        <p14:creationId xmlns:p14="http://schemas.microsoft.com/office/powerpoint/2010/main" val="3379497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725882114"/>
              </p:ext>
            </p:extLst>
          </p:nvPr>
        </p:nvGraphicFramePr>
        <p:xfrm>
          <a:off x="1173181" y="258783"/>
          <a:ext cx="9208078" cy="5374248"/>
        </p:xfrm>
        <a:graphic>
          <a:graphicData uri="http://schemas.openxmlformats.org/drawingml/2006/table">
            <a:tbl>
              <a:tblPr/>
              <a:tblGrid>
                <a:gridCol w="200994">
                  <a:extLst>
                    <a:ext uri="{9D8B030D-6E8A-4147-A177-3AD203B41FA5}">
                      <a16:colId xmlns="" xmlns:a16="http://schemas.microsoft.com/office/drawing/2014/main" val="205413914"/>
                    </a:ext>
                  </a:extLst>
                </a:gridCol>
                <a:gridCol w="284743">
                  <a:extLst>
                    <a:ext uri="{9D8B030D-6E8A-4147-A177-3AD203B41FA5}">
                      <a16:colId xmlns="" xmlns:a16="http://schemas.microsoft.com/office/drawing/2014/main" val="463028097"/>
                    </a:ext>
                  </a:extLst>
                </a:gridCol>
                <a:gridCol w="148234">
                  <a:extLst>
                    <a:ext uri="{9D8B030D-6E8A-4147-A177-3AD203B41FA5}">
                      <a16:colId xmlns="" xmlns:a16="http://schemas.microsoft.com/office/drawing/2014/main" val="1974383410"/>
                    </a:ext>
                  </a:extLst>
                </a:gridCol>
                <a:gridCol w="197645">
                  <a:extLst>
                    <a:ext uri="{9D8B030D-6E8A-4147-A177-3AD203B41FA5}">
                      <a16:colId xmlns="" xmlns:a16="http://schemas.microsoft.com/office/drawing/2014/main" val="1162963897"/>
                    </a:ext>
                  </a:extLst>
                </a:gridCol>
                <a:gridCol w="197645">
                  <a:extLst>
                    <a:ext uri="{9D8B030D-6E8A-4147-A177-3AD203B41FA5}">
                      <a16:colId xmlns="" xmlns:a16="http://schemas.microsoft.com/office/drawing/2014/main" val="2438568207"/>
                    </a:ext>
                  </a:extLst>
                </a:gridCol>
                <a:gridCol w="197645">
                  <a:extLst>
                    <a:ext uri="{9D8B030D-6E8A-4147-A177-3AD203B41FA5}">
                      <a16:colId xmlns="" xmlns:a16="http://schemas.microsoft.com/office/drawing/2014/main" val="3724327580"/>
                    </a:ext>
                  </a:extLst>
                </a:gridCol>
                <a:gridCol w="197645">
                  <a:extLst>
                    <a:ext uri="{9D8B030D-6E8A-4147-A177-3AD203B41FA5}">
                      <a16:colId xmlns="" xmlns:a16="http://schemas.microsoft.com/office/drawing/2014/main" val="4028940796"/>
                    </a:ext>
                  </a:extLst>
                </a:gridCol>
                <a:gridCol w="197645">
                  <a:extLst>
                    <a:ext uri="{9D8B030D-6E8A-4147-A177-3AD203B41FA5}">
                      <a16:colId xmlns="" xmlns:a16="http://schemas.microsoft.com/office/drawing/2014/main" val="509917029"/>
                    </a:ext>
                  </a:extLst>
                </a:gridCol>
                <a:gridCol w="197645">
                  <a:extLst>
                    <a:ext uri="{9D8B030D-6E8A-4147-A177-3AD203B41FA5}">
                      <a16:colId xmlns="" xmlns:a16="http://schemas.microsoft.com/office/drawing/2014/main" val="4077747003"/>
                    </a:ext>
                  </a:extLst>
                </a:gridCol>
                <a:gridCol w="197645">
                  <a:extLst>
                    <a:ext uri="{9D8B030D-6E8A-4147-A177-3AD203B41FA5}">
                      <a16:colId xmlns="" xmlns:a16="http://schemas.microsoft.com/office/drawing/2014/main" val="550784058"/>
                    </a:ext>
                  </a:extLst>
                </a:gridCol>
                <a:gridCol w="197645">
                  <a:extLst>
                    <a:ext uri="{9D8B030D-6E8A-4147-A177-3AD203B41FA5}">
                      <a16:colId xmlns="" xmlns:a16="http://schemas.microsoft.com/office/drawing/2014/main" val="3164073000"/>
                    </a:ext>
                  </a:extLst>
                </a:gridCol>
                <a:gridCol w="197645">
                  <a:extLst>
                    <a:ext uri="{9D8B030D-6E8A-4147-A177-3AD203B41FA5}">
                      <a16:colId xmlns="" xmlns:a16="http://schemas.microsoft.com/office/drawing/2014/main" val="1731200892"/>
                    </a:ext>
                  </a:extLst>
                </a:gridCol>
                <a:gridCol w="197645">
                  <a:extLst>
                    <a:ext uri="{9D8B030D-6E8A-4147-A177-3AD203B41FA5}">
                      <a16:colId xmlns="" xmlns:a16="http://schemas.microsoft.com/office/drawing/2014/main" val="2873819164"/>
                    </a:ext>
                  </a:extLst>
                </a:gridCol>
                <a:gridCol w="197645">
                  <a:extLst>
                    <a:ext uri="{9D8B030D-6E8A-4147-A177-3AD203B41FA5}">
                      <a16:colId xmlns="" xmlns:a16="http://schemas.microsoft.com/office/drawing/2014/main" val="3702068622"/>
                    </a:ext>
                  </a:extLst>
                </a:gridCol>
                <a:gridCol w="197645">
                  <a:extLst>
                    <a:ext uri="{9D8B030D-6E8A-4147-A177-3AD203B41FA5}">
                      <a16:colId xmlns="" xmlns:a16="http://schemas.microsoft.com/office/drawing/2014/main" val="1841382498"/>
                    </a:ext>
                  </a:extLst>
                </a:gridCol>
                <a:gridCol w="197645">
                  <a:extLst>
                    <a:ext uri="{9D8B030D-6E8A-4147-A177-3AD203B41FA5}">
                      <a16:colId xmlns="" xmlns:a16="http://schemas.microsoft.com/office/drawing/2014/main" val="2253230796"/>
                    </a:ext>
                  </a:extLst>
                </a:gridCol>
                <a:gridCol w="197645">
                  <a:extLst>
                    <a:ext uri="{9D8B030D-6E8A-4147-A177-3AD203B41FA5}">
                      <a16:colId xmlns="" xmlns:a16="http://schemas.microsoft.com/office/drawing/2014/main" val="1883881450"/>
                    </a:ext>
                  </a:extLst>
                </a:gridCol>
                <a:gridCol w="197645">
                  <a:extLst>
                    <a:ext uri="{9D8B030D-6E8A-4147-A177-3AD203B41FA5}">
                      <a16:colId xmlns="" xmlns:a16="http://schemas.microsoft.com/office/drawing/2014/main" val="1155769236"/>
                    </a:ext>
                  </a:extLst>
                </a:gridCol>
                <a:gridCol w="197645">
                  <a:extLst>
                    <a:ext uri="{9D8B030D-6E8A-4147-A177-3AD203B41FA5}">
                      <a16:colId xmlns="" xmlns:a16="http://schemas.microsoft.com/office/drawing/2014/main" val="50647186"/>
                    </a:ext>
                  </a:extLst>
                </a:gridCol>
                <a:gridCol w="197645">
                  <a:extLst>
                    <a:ext uri="{9D8B030D-6E8A-4147-A177-3AD203B41FA5}">
                      <a16:colId xmlns="" xmlns:a16="http://schemas.microsoft.com/office/drawing/2014/main" val="2959470124"/>
                    </a:ext>
                  </a:extLst>
                </a:gridCol>
                <a:gridCol w="197645">
                  <a:extLst>
                    <a:ext uri="{9D8B030D-6E8A-4147-A177-3AD203B41FA5}">
                      <a16:colId xmlns="" xmlns:a16="http://schemas.microsoft.com/office/drawing/2014/main" val="324115725"/>
                    </a:ext>
                  </a:extLst>
                </a:gridCol>
                <a:gridCol w="118084">
                  <a:extLst>
                    <a:ext uri="{9D8B030D-6E8A-4147-A177-3AD203B41FA5}">
                      <a16:colId xmlns="" xmlns:a16="http://schemas.microsoft.com/office/drawing/2014/main" val="4272162427"/>
                    </a:ext>
                  </a:extLst>
                </a:gridCol>
                <a:gridCol w="113897">
                  <a:extLst>
                    <a:ext uri="{9D8B030D-6E8A-4147-A177-3AD203B41FA5}">
                      <a16:colId xmlns="" xmlns:a16="http://schemas.microsoft.com/office/drawing/2014/main" val="8369240"/>
                    </a:ext>
                  </a:extLst>
                </a:gridCol>
                <a:gridCol w="118084">
                  <a:extLst>
                    <a:ext uri="{9D8B030D-6E8A-4147-A177-3AD203B41FA5}">
                      <a16:colId xmlns="" xmlns:a16="http://schemas.microsoft.com/office/drawing/2014/main" val="1720703299"/>
                    </a:ext>
                  </a:extLst>
                </a:gridCol>
                <a:gridCol w="197645">
                  <a:extLst>
                    <a:ext uri="{9D8B030D-6E8A-4147-A177-3AD203B41FA5}">
                      <a16:colId xmlns="" xmlns:a16="http://schemas.microsoft.com/office/drawing/2014/main" val="643820812"/>
                    </a:ext>
                  </a:extLst>
                </a:gridCol>
                <a:gridCol w="197645">
                  <a:extLst>
                    <a:ext uri="{9D8B030D-6E8A-4147-A177-3AD203B41FA5}">
                      <a16:colId xmlns="" xmlns:a16="http://schemas.microsoft.com/office/drawing/2014/main" val="1868001756"/>
                    </a:ext>
                  </a:extLst>
                </a:gridCol>
                <a:gridCol w="197645">
                  <a:extLst>
                    <a:ext uri="{9D8B030D-6E8A-4147-A177-3AD203B41FA5}">
                      <a16:colId xmlns="" xmlns:a16="http://schemas.microsoft.com/office/drawing/2014/main" val="1072759035"/>
                    </a:ext>
                  </a:extLst>
                </a:gridCol>
                <a:gridCol w="197645">
                  <a:extLst>
                    <a:ext uri="{9D8B030D-6E8A-4147-A177-3AD203B41FA5}">
                      <a16:colId xmlns="" xmlns:a16="http://schemas.microsoft.com/office/drawing/2014/main" val="3679364720"/>
                    </a:ext>
                  </a:extLst>
                </a:gridCol>
                <a:gridCol w="197645">
                  <a:extLst>
                    <a:ext uri="{9D8B030D-6E8A-4147-A177-3AD203B41FA5}">
                      <a16:colId xmlns="" xmlns:a16="http://schemas.microsoft.com/office/drawing/2014/main" val="2538976833"/>
                    </a:ext>
                  </a:extLst>
                </a:gridCol>
                <a:gridCol w="197645">
                  <a:extLst>
                    <a:ext uri="{9D8B030D-6E8A-4147-A177-3AD203B41FA5}">
                      <a16:colId xmlns="" xmlns:a16="http://schemas.microsoft.com/office/drawing/2014/main" val="136402292"/>
                    </a:ext>
                  </a:extLst>
                </a:gridCol>
                <a:gridCol w="197645">
                  <a:extLst>
                    <a:ext uri="{9D8B030D-6E8A-4147-A177-3AD203B41FA5}">
                      <a16:colId xmlns="" xmlns:a16="http://schemas.microsoft.com/office/drawing/2014/main" val="695706563"/>
                    </a:ext>
                  </a:extLst>
                </a:gridCol>
                <a:gridCol w="197645">
                  <a:extLst>
                    <a:ext uri="{9D8B030D-6E8A-4147-A177-3AD203B41FA5}">
                      <a16:colId xmlns="" xmlns:a16="http://schemas.microsoft.com/office/drawing/2014/main" val="3859036093"/>
                    </a:ext>
                  </a:extLst>
                </a:gridCol>
                <a:gridCol w="197645">
                  <a:extLst>
                    <a:ext uri="{9D8B030D-6E8A-4147-A177-3AD203B41FA5}">
                      <a16:colId xmlns="" xmlns:a16="http://schemas.microsoft.com/office/drawing/2014/main" val="3289733354"/>
                    </a:ext>
                  </a:extLst>
                </a:gridCol>
                <a:gridCol w="197645">
                  <a:extLst>
                    <a:ext uri="{9D8B030D-6E8A-4147-A177-3AD203B41FA5}">
                      <a16:colId xmlns="" xmlns:a16="http://schemas.microsoft.com/office/drawing/2014/main" val="953411677"/>
                    </a:ext>
                  </a:extLst>
                </a:gridCol>
                <a:gridCol w="197645">
                  <a:extLst>
                    <a:ext uri="{9D8B030D-6E8A-4147-A177-3AD203B41FA5}">
                      <a16:colId xmlns="" xmlns:a16="http://schemas.microsoft.com/office/drawing/2014/main" val="1299035084"/>
                    </a:ext>
                  </a:extLst>
                </a:gridCol>
                <a:gridCol w="197645">
                  <a:extLst>
                    <a:ext uri="{9D8B030D-6E8A-4147-A177-3AD203B41FA5}">
                      <a16:colId xmlns="" xmlns:a16="http://schemas.microsoft.com/office/drawing/2014/main" val="2337223583"/>
                    </a:ext>
                  </a:extLst>
                </a:gridCol>
                <a:gridCol w="197645">
                  <a:extLst>
                    <a:ext uri="{9D8B030D-6E8A-4147-A177-3AD203B41FA5}">
                      <a16:colId xmlns="" xmlns:a16="http://schemas.microsoft.com/office/drawing/2014/main" val="2027488334"/>
                    </a:ext>
                  </a:extLst>
                </a:gridCol>
                <a:gridCol w="197645">
                  <a:extLst>
                    <a:ext uri="{9D8B030D-6E8A-4147-A177-3AD203B41FA5}">
                      <a16:colId xmlns="" xmlns:a16="http://schemas.microsoft.com/office/drawing/2014/main" val="549948954"/>
                    </a:ext>
                  </a:extLst>
                </a:gridCol>
                <a:gridCol w="200994">
                  <a:extLst>
                    <a:ext uri="{9D8B030D-6E8A-4147-A177-3AD203B41FA5}">
                      <a16:colId xmlns="" xmlns:a16="http://schemas.microsoft.com/office/drawing/2014/main" val="134151300"/>
                    </a:ext>
                  </a:extLst>
                </a:gridCol>
                <a:gridCol w="224445">
                  <a:extLst>
                    <a:ext uri="{9D8B030D-6E8A-4147-A177-3AD203B41FA5}">
                      <a16:colId xmlns="" xmlns:a16="http://schemas.microsoft.com/office/drawing/2014/main" val="2528645778"/>
                    </a:ext>
                  </a:extLst>
                </a:gridCol>
                <a:gridCol w="224445">
                  <a:extLst>
                    <a:ext uri="{9D8B030D-6E8A-4147-A177-3AD203B41FA5}">
                      <a16:colId xmlns="" xmlns:a16="http://schemas.microsoft.com/office/drawing/2014/main" val="3749860549"/>
                    </a:ext>
                  </a:extLst>
                </a:gridCol>
                <a:gridCol w="542686">
                  <a:extLst>
                    <a:ext uri="{9D8B030D-6E8A-4147-A177-3AD203B41FA5}">
                      <a16:colId xmlns="" xmlns:a16="http://schemas.microsoft.com/office/drawing/2014/main" val="2234324133"/>
                    </a:ext>
                  </a:extLst>
                </a:gridCol>
                <a:gridCol w="706832">
                  <a:extLst>
                    <a:ext uri="{9D8B030D-6E8A-4147-A177-3AD203B41FA5}">
                      <a16:colId xmlns="" xmlns:a16="http://schemas.microsoft.com/office/drawing/2014/main" val="3940579933"/>
                    </a:ext>
                  </a:extLst>
                </a:gridCol>
              </a:tblGrid>
              <a:tr h="135294">
                <a:tc>
                  <a:txBody>
                    <a:bodyPr/>
                    <a:lstStyle/>
                    <a:p>
                      <a:pPr algn="l" fontAlgn="ctr"/>
                      <a:r>
                        <a:rPr lang="es-PE"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2F2F2"/>
                    </a:solidFill>
                  </a:tcPr>
                </a:tc>
                <a:tc gridSpan="41">
                  <a:txBody>
                    <a:bodyPr/>
                    <a:lstStyle/>
                    <a:p>
                      <a:pPr algn="l" fontAlgn="ctr"/>
                      <a:r>
                        <a:rPr lang="es-PE" sz="300" b="0" i="0" u="none" strike="noStrike">
                          <a:solidFill>
                            <a:srgbClr val="161616"/>
                          </a:solidFill>
                          <a:effectLst/>
                          <a:latin typeface="Times New Roman" panose="02020603050405020304" pitchFamily="18" charset="0"/>
                        </a:rPr>
                        <a:t>¿Qué hacer?</a:t>
                      </a:r>
                    </a:p>
                  </a:txBody>
                  <a:tcPr marL="0" marR="0" marT="0" marB="0" anchor="ctr">
                    <a:lnL>
                      <a:noFill/>
                    </a:lnL>
                    <a:lnR>
                      <a:noFill/>
                    </a:lnR>
                    <a:lnT>
                      <a:noFill/>
                    </a:lnT>
                    <a:lnB>
                      <a:noFill/>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754284568"/>
                  </a:ext>
                </a:extLst>
              </a:tr>
              <a:tr h="135294">
                <a:tc>
                  <a:txBody>
                    <a:bodyPr/>
                    <a:lstStyle/>
                    <a:p>
                      <a:pPr algn="l" fontAlgn="ctr"/>
                      <a:r>
                        <a:rPr lang="es-PE"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2F2F2"/>
                    </a:solidFill>
                  </a:tcPr>
                </a:tc>
                <a:tc gridSpan="41">
                  <a:txBody>
                    <a:bodyPr/>
                    <a:lstStyle/>
                    <a:p>
                      <a:pPr algn="l" fontAlgn="ctr"/>
                      <a:r>
                        <a:rPr lang="es-PE" sz="300" b="0" i="0" u="none" strike="noStrike">
                          <a:solidFill>
                            <a:srgbClr val="000000"/>
                          </a:solidFill>
                          <a:effectLst/>
                          <a:latin typeface="Times New Roman" panose="02020603050405020304" pitchFamily="18" charset="0"/>
                        </a:rPr>
                        <a:t>1° La calendarización ya está pre-llenada con la fecha de inicio del año escolar, los feriados y la semana de planificación inicial. Deberás adaptar los demás días en función de la realidad de tu IE. Si tu IE ofrece EBA o EBE, cambia los títulos correspondientes para adaptarlos a la realidad de tu IE.</a:t>
                      </a:r>
                    </a:p>
                  </a:txBody>
                  <a:tcPr marL="0" marR="0" marT="0" marB="0" anchor="ctr">
                    <a:lnL>
                      <a:noFill/>
                    </a:lnL>
                    <a:lnR>
                      <a:noFill/>
                    </a:lnR>
                    <a:lnT>
                      <a:noFill/>
                    </a:lnT>
                    <a:lnB>
                      <a:noFill/>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107832177"/>
                  </a:ext>
                </a:extLst>
              </a:tr>
              <a:tr h="139274">
                <a:tc>
                  <a:txBody>
                    <a:bodyPr/>
                    <a:lstStyle/>
                    <a:p>
                      <a:pPr algn="l" fontAlgn="ctr"/>
                      <a:r>
                        <a:rPr lang="es-PE"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2F2F2"/>
                    </a:solidFill>
                  </a:tcPr>
                </a:tc>
                <a:tc gridSpan="25">
                  <a:txBody>
                    <a:bodyPr/>
                    <a:lstStyle/>
                    <a:p>
                      <a:pPr algn="l" fontAlgn="ctr"/>
                      <a:r>
                        <a:rPr lang="es-PE" sz="300" b="0" i="0" u="none" strike="noStrike">
                          <a:solidFill>
                            <a:srgbClr val="000000"/>
                          </a:solidFill>
                          <a:effectLst/>
                          <a:latin typeface="Times New Roman" panose="02020603050405020304" pitchFamily="18" charset="0"/>
                        </a:rPr>
                        <a:t>2° En caso que las actividades pre-llenadas varíen en tu I.E., podrás cambiar el tipo de día (guíate por la Leyenda "Tipos de día" para seleccionar la letra que corresponda). </a:t>
                      </a:r>
                    </a:p>
                  </a:txBody>
                  <a:tcPr marL="0" marR="0" marT="0" marB="0" anchor="ctr">
                    <a:lnL>
                      <a:noFill/>
                    </a:lnL>
                    <a:lnR>
                      <a:noFill/>
                    </a:lnR>
                    <a:lnT>
                      <a:noFill/>
                    </a:lnT>
                    <a:lnB>
                      <a:noFill/>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1815619424"/>
                  </a:ext>
                </a:extLst>
              </a:tr>
              <a:tr h="139274">
                <a:tc>
                  <a:txBody>
                    <a:bodyPr/>
                    <a:lstStyle/>
                    <a:p>
                      <a:pPr algn="l" fontAlgn="ctr"/>
                      <a:r>
                        <a:rPr lang="es-PE"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296534110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1" i="1" u="none" strike="noStrike">
                          <a:solidFill>
                            <a:srgbClr val="000000"/>
                          </a:solidFill>
                          <a:effectLst/>
                          <a:latin typeface="Times New Roman" panose="02020603050405020304" pitchFamily="18" charset="0"/>
                        </a:rPr>
                        <a:t>Nota: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1"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1" i="0" u="none" strike="noStrike">
                          <a:solidFill>
                            <a:srgbClr val="FFFFFF"/>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1" i="0" u="none" strike="noStrike">
                          <a:solidFill>
                            <a:srgbClr val="FFFFFF"/>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238315169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es-PE" sz="300" b="1" i="0" u="none" strike="noStrike">
                          <a:solidFill>
                            <a:srgbClr val="FFFFFF"/>
                          </a:solidFill>
                          <a:effectLst/>
                          <a:latin typeface="Times New Roman" panose="02020603050405020304" pitchFamily="18" charset="0"/>
                        </a:rPr>
                        <a:t>EBA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gridSpan="15">
                  <a:txBody>
                    <a:bodyPr/>
                    <a:lstStyle/>
                    <a:p>
                      <a:pPr algn="l" fontAlgn="b"/>
                      <a:r>
                        <a:rPr lang="es-PE" sz="300" b="0" i="0" u="none" strike="noStrike">
                          <a:solidFill>
                            <a:srgbClr val="000000"/>
                          </a:solidFill>
                          <a:effectLst/>
                          <a:latin typeface="Times New Roman" panose="02020603050405020304" pitchFamily="18" charset="0"/>
                        </a:rPr>
                        <a:t>950 horas de trabajo pedagógico efectivo durante el año electivo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t"/>
                      <a:r>
                        <a:rPr lang="es-PE" sz="300" b="1" i="0" u="none" strike="noStrike">
                          <a:solidFill>
                            <a:srgbClr val="000000"/>
                          </a:solidFill>
                          <a:effectLst/>
                          <a:latin typeface="Times New Roman" panose="02020603050405020304" pitchFamily="18" charset="0"/>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gridSpan="10">
                  <a:txBody>
                    <a:bodyPr/>
                    <a:lstStyle/>
                    <a:p>
                      <a:pPr algn="ctr" fontAlgn="ctr"/>
                      <a:r>
                        <a:rPr lang="es-PE" sz="300" b="1" i="0" u="none" strike="noStrike">
                          <a:solidFill>
                            <a:srgbClr val="FFFFFF"/>
                          </a:solidFill>
                          <a:effectLst/>
                          <a:latin typeface="Times New Roman" panose="02020603050405020304" pitchFamily="18" charset="0"/>
                        </a:rPr>
                        <a:t>LEYENDA  "Tipos de 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3">
                  <a:txBody>
                    <a:bodyPr/>
                    <a:lstStyle/>
                    <a:p>
                      <a:pPr algn="ctr" fontAlgn="ctr"/>
                      <a:r>
                        <a:rPr lang="es-PE" sz="300" b="1" i="0" u="none" strike="noStrike">
                          <a:solidFill>
                            <a:srgbClr val="FFFFFF"/>
                          </a:solidFill>
                          <a:effectLst/>
                          <a:latin typeface="Times New Roman" panose="02020603050405020304" pitchFamily="18" charset="0"/>
                        </a:rPr>
                        <a:t>Nro. de días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2581863648"/>
                  </a:ext>
                </a:extLst>
              </a:tr>
              <a:tr h="131314">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es-PE" sz="300" b="1" i="0" u="none" strike="noStrike">
                          <a:solidFill>
                            <a:srgbClr val="FFFFFF"/>
                          </a:solidFill>
                          <a:effectLst/>
                          <a:latin typeface="Times New Roman" panose="02020603050405020304" pitchFamily="18" charset="0"/>
                        </a:rPr>
                        <a:t>EBE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gridSpan="15">
                  <a:txBody>
                    <a:bodyPr/>
                    <a:lstStyle/>
                    <a:p>
                      <a:pPr algn="l" fontAlgn="b"/>
                      <a:r>
                        <a:rPr lang="es-PE" sz="300" b="0" i="0" u="none" strike="noStrike">
                          <a:solidFill>
                            <a:srgbClr val="000000"/>
                          </a:solidFill>
                          <a:effectLst/>
                          <a:latin typeface="Times New Roman" panose="02020603050405020304" pitchFamily="18" charset="0"/>
                        </a:rPr>
                        <a:t>Como mínimo es de 900 horas  según corresponda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10">
                  <a:txBody>
                    <a:bodyPr/>
                    <a:lstStyle/>
                    <a:p>
                      <a:pPr algn="l" fontAlgn="b"/>
                      <a:r>
                        <a:rPr lang="es-PE" sz="300" b="0" i="0" u="none" strike="noStrike">
                          <a:solidFill>
                            <a:srgbClr val="000000"/>
                          </a:solidFill>
                          <a:effectLst/>
                          <a:latin typeface="Times New Roman" panose="02020603050405020304" pitchFamily="18" charset="0"/>
                        </a:rPr>
                        <a:t>Día efectivo de aprendizaje escolar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3">
                  <a:txBody>
                    <a:bodyPr/>
                    <a:lstStyle/>
                    <a:p>
                      <a:pPr algn="ctr" fontAlgn="ctr"/>
                      <a:r>
                        <a:rPr lang="es-PE" sz="300" b="0" i="0" u="none" strike="noStrike">
                          <a:solidFill>
                            <a:srgbClr val="000000"/>
                          </a:solidFill>
                          <a:effectLst/>
                          <a:latin typeface="Times New Roman" panose="02020603050405020304" pitchFamily="18" charset="0"/>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2702569366"/>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es-PE" sz="300" b="1" i="0" u="none" strike="noStrike">
                          <a:solidFill>
                            <a:srgbClr val="FFFFFF"/>
                          </a:solidFill>
                          <a:effectLst/>
                          <a:latin typeface="Times New Roman" panose="02020603050405020304" pitchFamily="18" charset="0"/>
                        </a:rPr>
                        <a:t>ETP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gridSpan="15">
                  <a:txBody>
                    <a:bodyPr/>
                    <a:lstStyle/>
                    <a:p>
                      <a:pPr algn="l" fontAlgn="ctr"/>
                      <a:r>
                        <a:rPr lang="es-PE" sz="300" b="0" i="0" u="none" strike="noStrike">
                          <a:solidFill>
                            <a:srgbClr val="000000"/>
                          </a:solidFill>
                          <a:effectLst/>
                          <a:latin typeface="Times New Roman" panose="02020603050405020304" pitchFamily="18" charset="0"/>
                        </a:rPr>
                        <a:t>Ciclo Medio: mínimo 2000 horas de estudio (Módulo).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t"/>
                      <a:r>
                        <a:rPr lang="es-PE" sz="300" b="1" i="1" u="none" strike="noStrike">
                          <a:solidFill>
                            <a:srgbClr val="000000"/>
                          </a:solidFill>
                          <a:effectLst/>
                          <a:latin typeface="Times New Roman" panose="02020603050405020304" pitchFamily="18" charset="0"/>
                        </a:rPr>
                        <a:t>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t"/>
                      <a:r>
                        <a:rPr lang="es-PE" sz="300" b="1" i="1" u="none" strike="noStrike">
                          <a:solidFill>
                            <a:srgbClr val="000000"/>
                          </a:solidFill>
                          <a:effectLst/>
                          <a:latin typeface="Times New Roman" panose="02020603050405020304" pitchFamily="18" charset="0"/>
                        </a:rPr>
                        <a:t> </a:t>
                      </a:r>
                    </a:p>
                  </a:txBody>
                  <a:tcPr marL="0" marR="0" marT="0" marB="0">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s-PE" sz="3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F5F3"/>
                    </a:solidFill>
                  </a:tcPr>
                </a:tc>
                <a:tc gridSpan="2">
                  <a:txBody>
                    <a:bodyPr/>
                    <a:lstStyle/>
                    <a:p>
                      <a:pPr algn="l" fontAlgn="b"/>
                      <a:r>
                        <a:rPr lang="es-PE" sz="300" b="0" i="0" u="none" strike="noStrike">
                          <a:solidFill>
                            <a:srgbClr val="000000"/>
                          </a:solidFill>
                          <a:effectLst/>
                          <a:latin typeface="Times New Roman" panose="02020603050405020304" pitchFamily="18" charset="0"/>
                        </a:rPr>
                        <a:t>Periodo de planificación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extLst>
                  <a:ext uri="{0D108BD9-81ED-4DB2-BD59-A6C34878D82A}">
                    <a16:rowId xmlns="" xmlns:a16="http://schemas.microsoft.com/office/drawing/2014/main" val="2896011816"/>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s-PE" sz="300" b="0" i="0" u="none" strike="noStrike">
                          <a:solidFill>
                            <a:srgbClr val="000000"/>
                          </a:solidFill>
                          <a:effectLst/>
                          <a:latin typeface="Times New Roman" panose="02020603050405020304" pitchFamily="18" charset="0"/>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b"/>
                      <a:r>
                        <a:rPr lang="es-PE" sz="300" b="0" i="0" u="none" strike="noStrike">
                          <a:solidFill>
                            <a:srgbClr val="000000"/>
                          </a:solidFill>
                          <a:effectLst/>
                          <a:latin typeface="Times New Roman" panose="02020603050405020304" pitchFamily="18" charset="0"/>
                        </a:rPr>
                        <a:t>Jornadas de reflexión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PE" sz="3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extLst>
                  <a:ext uri="{0D108BD9-81ED-4DB2-BD59-A6C34878D82A}">
                    <a16:rowId xmlns="" xmlns:a16="http://schemas.microsoft.com/office/drawing/2014/main" val="1325225328"/>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gridSpan="4">
                  <a:txBody>
                    <a:bodyPr/>
                    <a:lstStyle/>
                    <a:p>
                      <a:pPr algn="l" fontAlgn="ctr"/>
                      <a:r>
                        <a:rPr lang="es-PE" sz="300" b="1" i="1" u="none" strike="noStrike">
                          <a:solidFill>
                            <a:srgbClr val="000000"/>
                          </a:solidFill>
                          <a:effectLst/>
                          <a:latin typeface="Times New Roman" panose="02020603050405020304" pitchFamily="18" charset="0"/>
                        </a:rPr>
                        <a:t>Complete según los datos del nivel en su IE: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b"/>
                      <a:r>
                        <a:rPr lang="es-PE" sz="300" b="0" i="0" u="none" strike="noStrike">
                          <a:solidFill>
                            <a:srgbClr val="000000"/>
                          </a:solidFill>
                          <a:effectLst/>
                          <a:latin typeface="Times New Roman" panose="02020603050405020304" pitchFamily="18" charset="0"/>
                        </a:rPr>
                        <a:t>Sábados o domingos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PE" sz="300" b="0" i="0" u="none" strike="noStrike">
                          <a:solidFill>
                            <a:srgbClr val="000000"/>
                          </a:solidFill>
                          <a:effectLst/>
                          <a:latin typeface="Times New Roman" panose="02020603050405020304" pitchFamily="18"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extLst>
                  <a:ext uri="{0D108BD9-81ED-4DB2-BD59-A6C34878D82A}">
                    <a16:rowId xmlns="" xmlns:a16="http://schemas.microsoft.com/office/drawing/2014/main" val="123018000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8">
                  <a:txBody>
                    <a:bodyPr/>
                    <a:lstStyle/>
                    <a:p>
                      <a:pPr algn="l" fontAlgn="ctr"/>
                      <a:r>
                        <a:rPr lang="es-PE" sz="300" b="1" i="0" u="none" strike="noStrike">
                          <a:solidFill>
                            <a:srgbClr val="FFFFFF"/>
                          </a:solidFill>
                          <a:effectLst/>
                          <a:latin typeface="Times New Roman" panose="02020603050405020304" pitchFamily="18" charset="0"/>
                        </a:rPr>
                        <a:t>Número de secciones de Nivel Inicial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s-PE" sz="300" b="0" i="0" u="none" strike="noStrike">
                          <a:solidFill>
                            <a:srgbClr val="000000"/>
                          </a:solidFill>
                          <a:effectLst/>
                          <a:latin typeface="Times New Roman" panose="02020603050405020304" pitchFamily="18"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2">
                  <a:txBody>
                    <a:bodyPr/>
                    <a:lstStyle/>
                    <a:p>
                      <a:pPr algn="l" fontAlgn="b"/>
                      <a:r>
                        <a:rPr lang="es-PE" sz="300" b="0" i="0" u="none" strike="noStrike">
                          <a:solidFill>
                            <a:srgbClr val="000000"/>
                          </a:solidFill>
                          <a:effectLst/>
                          <a:latin typeface="Times New Roman" panose="02020603050405020304" pitchFamily="18" charset="0"/>
                        </a:rPr>
                        <a:t>Vacaciones estudiantiles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extLst>
                  <a:ext uri="{0D108BD9-81ED-4DB2-BD59-A6C34878D82A}">
                    <a16:rowId xmlns="" xmlns:a16="http://schemas.microsoft.com/office/drawing/2014/main" val="1266523556"/>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8">
                  <a:txBody>
                    <a:bodyPr/>
                    <a:lstStyle/>
                    <a:p>
                      <a:pPr algn="l" fontAlgn="ctr"/>
                      <a:r>
                        <a:rPr lang="es-PE" sz="300" b="1" i="0" u="none" strike="noStrike">
                          <a:solidFill>
                            <a:srgbClr val="FFFFFF"/>
                          </a:solidFill>
                          <a:effectLst/>
                          <a:latin typeface="Times New Roman" panose="02020603050405020304" pitchFamily="18" charset="0"/>
                        </a:rPr>
                        <a:t>Número de horas lectivas diarias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s-PE" sz="300" b="0" i="0" u="none" strike="noStrike">
                          <a:solidFill>
                            <a:srgbClr val="000000"/>
                          </a:solidFill>
                          <a:effectLst/>
                          <a:latin typeface="Times New Roman" panose="02020603050405020304" pitchFamily="18"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969"/>
                    </a:solidFill>
                  </a:tcPr>
                </a:tc>
                <a:tc>
                  <a:txBody>
                    <a:bodyPr/>
                    <a:lstStyle/>
                    <a:p>
                      <a:pPr algn="l" fontAlgn="b"/>
                      <a:r>
                        <a:rPr lang="es-PE" sz="300" b="0" i="0" u="none" strike="noStrike">
                          <a:solidFill>
                            <a:srgbClr val="000000"/>
                          </a:solidFill>
                          <a:effectLst/>
                          <a:latin typeface="Times New Roman" panose="02020603050405020304" pitchFamily="18" charset="0"/>
                        </a:rPr>
                        <a:t>Feriados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extLst>
                  <a:ext uri="{0D108BD9-81ED-4DB2-BD59-A6C34878D82A}">
                    <a16:rowId xmlns="" xmlns:a16="http://schemas.microsoft.com/office/drawing/2014/main" val="1278017769"/>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s-PE" sz="300" b="0" i="0" u="none" strike="noStrike">
                          <a:solidFill>
                            <a:srgbClr val="000000"/>
                          </a:solidFill>
                          <a:effectLst/>
                          <a:latin typeface="Times New Roman" panose="02020603050405020304" pitchFamily="18" charset="0"/>
                        </a:rPr>
                        <a: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a:txBody>
                    <a:bodyPr/>
                    <a:lstStyle/>
                    <a:p>
                      <a:pPr algn="l" fontAlgn="b"/>
                      <a:r>
                        <a:rPr lang="es-PE" sz="300" b="0" i="0" u="none" strike="noStrike">
                          <a:solidFill>
                            <a:srgbClr val="000000"/>
                          </a:solidFill>
                          <a:effectLst/>
                          <a:latin typeface="Times New Roman" panose="02020603050405020304" pitchFamily="18" charset="0"/>
                        </a:rPr>
                        <a:t>Documentación final y Planificación 2018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extLst>
                  <a:ext uri="{0D108BD9-81ED-4DB2-BD59-A6C34878D82A}">
                    <a16:rowId xmlns="" xmlns:a16="http://schemas.microsoft.com/office/drawing/2014/main" val="1947874153"/>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gridSpan="14">
                  <a:txBody>
                    <a:bodyPr/>
                    <a:lstStyle/>
                    <a:p>
                      <a:pPr algn="l" fontAlgn="ctr"/>
                      <a:r>
                        <a:rPr lang="es-PE" sz="300" b="0" i="1" u="none" strike="noStrike">
                          <a:solidFill>
                            <a:srgbClr val="000000"/>
                          </a:solidFill>
                          <a:effectLst/>
                          <a:latin typeface="Times New Roman" panose="02020603050405020304" pitchFamily="18" charset="0"/>
                        </a:rPr>
                        <a:t> (Ver recomendaciones del "Fascículo de Gestión Escolar")</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4472C4"/>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2097572254"/>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b"/>
                      <a:endParaRPr lang="es-PE" sz="5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extLst>
                  <a:ext uri="{0D108BD9-81ED-4DB2-BD59-A6C34878D82A}">
                    <a16:rowId xmlns="" xmlns:a16="http://schemas.microsoft.com/office/drawing/2014/main" val="258696297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es-PE" sz="300" b="1" i="0" u="none" strike="noStrike">
                          <a:solidFill>
                            <a:srgbClr val="FFFFFF"/>
                          </a:solidFill>
                          <a:effectLst/>
                          <a:latin typeface="Times New Roman" panose="02020603050405020304" pitchFamily="18"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PE"/>
                    </a:p>
                  </a:txBody>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3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3762314428"/>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es-PE" sz="300" b="1" i="0" u="none" strike="noStrike">
                          <a:solidFill>
                            <a:srgbClr val="FFFFFF"/>
                          </a:solidFill>
                          <a:effectLst/>
                          <a:latin typeface="Times New Roman" panose="02020603050405020304" pitchFamily="18" charset="0"/>
                        </a:rPr>
                        <a:t>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gridSpan="7">
                  <a:txBody>
                    <a:bodyPr/>
                    <a:lstStyle/>
                    <a:p>
                      <a:pPr algn="ctr" fontAlgn="ctr"/>
                      <a:r>
                        <a:rPr lang="es-PE" sz="300" b="1" i="0" u="none" strike="noStrike">
                          <a:solidFill>
                            <a:srgbClr val="FFFFFF"/>
                          </a:solidFill>
                          <a:effectLst/>
                          <a:latin typeface="Times New Roman" panose="02020603050405020304" pitchFamily="18" charset="0"/>
                        </a:rPr>
                        <a:t>Semana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ctr"/>
                      <a:r>
                        <a:rPr lang="es-PE" sz="300" b="1" i="0" u="none" strike="noStrike">
                          <a:solidFill>
                            <a:srgbClr val="FFFFFF"/>
                          </a:solidFill>
                          <a:effectLst/>
                          <a:latin typeface="Times New Roman" panose="02020603050405020304" pitchFamily="18" charset="0"/>
                        </a:rPr>
                        <a:t>Semana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ctr"/>
                      <a:r>
                        <a:rPr lang="es-PE" sz="300" b="1" i="0" u="none" strike="noStrike">
                          <a:solidFill>
                            <a:srgbClr val="FFFFFF"/>
                          </a:solidFill>
                          <a:effectLst/>
                          <a:latin typeface="Times New Roman" panose="02020603050405020304" pitchFamily="18" charset="0"/>
                        </a:rPr>
                        <a:t>Semana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ctr"/>
                      <a:r>
                        <a:rPr lang="es-PE" sz="300" b="1" i="0" u="none" strike="noStrike">
                          <a:solidFill>
                            <a:srgbClr val="FFFFFF"/>
                          </a:solidFill>
                          <a:effectLst/>
                          <a:latin typeface="Times New Roman" panose="02020603050405020304" pitchFamily="18" charset="0"/>
                        </a:rPr>
                        <a:t>Semana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ctr"/>
                      <a:r>
                        <a:rPr lang="es-PE" sz="300" b="1" i="0" u="none" strike="noStrike">
                          <a:solidFill>
                            <a:srgbClr val="FFFFFF"/>
                          </a:solidFill>
                          <a:effectLst/>
                          <a:latin typeface="Times New Roman" panose="02020603050405020304" pitchFamily="18" charset="0"/>
                        </a:rPr>
                        <a:t>Semana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2">
                  <a:txBody>
                    <a:bodyPr/>
                    <a:lstStyle/>
                    <a:p>
                      <a:pPr algn="ctr" fontAlgn="ctr"/>
                      <a:r>
                        <a:rPr lang="es-PE" sz="300" b="1" i="0" u="none" strike="noStrike">
                          <a:solidFill>
                            <a:srgbClr val="FFFFFF"/>
                          </a:solidFill>
                          <a:effectLst/>
                          <a:latin typeface="Times New Roman" panose="02020603050405020304" pitchFamily="18" charset="0"/>
                        </a:rPr>
                        <a:t>Semana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hMerge="1">
                  <a:txBody>
                    <a:bodyPr/>
                    <a:lstStyle/>
                    <a:p>
                      <a:endParaRPr lang="es-PE"/>
                    </a:p>
                  </a:txBody>
                  <a:tcPr/>
                </a:tc>
                <a:tc rowSpan="2">
                  <a:txBody>
                    <a:bodyPr/>
                    <a:lstStyle/>
                    <a:p>
                      <a:pPr algn="ctr" fontAlgn="ctr"/>
                      <a:r>
                        <a:rPr lang="es-PE" sz="300" b="1" i="0" u="none" strike="noStrike">
                          <a:solidFill>
                            <a:srgbClr val="FFFFFF"/>
                          </a:solidFill>
                          <a:effectLst/>
                          <a:latin typeface="Times New Roman" panose="02020603050405020304" pitchFamily="18" charset="0"/>
                        </a:rPr>
                        <a:t>N° días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rowSpan="2">
                  <a:txBody>
                    <a:bodyPr/>
                    <a:lstStyle/>
                    <a:p>
                      <a:pPr algn="ctr" fontAlgn="ctr"/>
                      <a:r>
                        <a:rPr lang="es-PE" sz="300" b="1" i="0" u="none" strike="noStrike">
                          <a:solidFill>
                            <a:srgbClr val="FFFFFF"/>
                          </a:solidFill>
                          <a:effectLst/>
                          <a:latin typeface="Times New Roman" panose="02020603050405020304" pitchFamily="18" charset="0"/>
                        </a:rPr>
                        <a:t>Horas lectivas programadas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rowSpan="2">
                  <a:txBody>
                    <a:bodyPr/>
                    <a:lstStyle/>
                    <a:p>
                      <a:pPr algn="ctr" fontAlgn="ctr"/>
                      <a:r>
                        <a:rPr lang="es-PE" sz="300" b="1" i="0" u="none" strike="noStrike">
                          <a:solidFill>
                            <a:srgbClr val="FFFFFF"/>
                          </a:solidFill>
                          <a:effectLst/>
                          <a:latin typeface="Times New Roman" panose="02020603050405020304" pitchFamily="18" charset="0"/>
                        </a:rPr>
                        <a:t>Horas laborales efectivas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extLst>
                  <a:ext uri="{0D108BD9-81ED-4DB2-BD59-A6C34878D82A}">
                    <a16:rowId xmlns="" xmlns:a16="http://schemas.microsoft.com/office/drawing/2014/main" val="639526939"/>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es-PE" sz="300" b="1" i="0" u="none" strike="noStrike">
                          <a:solidFill>
                            <a:srgbClr val="FFFFFF"/>
                          </a:solidFill>
                          <a:effectLst/>
                          <a:latin typeface="Times New Roman" panose="02020603050405020304" pitchFamily="18" charset="0"/>
                        </a:rPr>
                        <a:t>MARZO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s-PE"/>
                    </a:p>
                  </a:txBody>
                  <a:tcPr/>
                </a:tc>
                <a:tc>
                  <a:txBody>
                    <a:bodyPr/>
                    <a:lstStyle/>
                    <a:p>
                      <a:pPr algn="ctr" fontAlgn="ctr"/>
                      <a:r>
                        <a:rPr lang="es-PE" sz="300" b="1" i="1" u="none" strike="noStrike">
                          <a:solidFill>
                            <a:srgbClr val="000000"/>
                          </a:solidFill>
                          <a:effectLst/>
                          <a:latin typeface="Times New Roman" panose="02020603050405020304" pitchFamily="18" charset="0"/>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1" i="1" u="none" strike="noStrike">
                          <a:solidFill>
                            <a:srgbClr val="000000"/>
                          </a:solidFill>
                          <a:effectLst/>
                          <a:latin typeface="Times New Roman" panose="02020603050405020304" pitchFamily="18" charset="0"/>
                        </a:rPr>
                        <a:t>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426980514"/>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Marzo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Fecha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PE" sz="300" b="1"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403646790"/>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3FF"/>
                    </a:solidFill>
                  </a:tcPr>
                </a:tc>
                <a:tc>
                  <a:txBody>
                    <a:bodyPr/>
                    <a:lstStyle/>
                    <a:p>
                      <a:pPr algn="ctr" fontAlgn="ctr"/>
                      <a:r>
                        <a:rPr lang="es-PE" sz="3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3FF"/>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3FF"/>
                    </a:solidFill>
                  </a:tcPr>
                </a:tc>
                <a:tc>
                  <a:txBody>
                    <a:bodyPr/>
                    <a:lstStyle/>
                    <a:p>
                      <a:pPr algn="ctr" fontAlgn="ctr"/>
                      <a:r>
                        <a:rPr lang="es-PE" sz="3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3FF"/>
                    </a:solidFill>
                  </a:tcPr>
                </a:tc>
                <a:tc>
                  <a:txBody>
                    <a:bodyPr/>
                    <a:lstStyle/>
                    <a:p>
                      <a:pPr algn="ctr" fontAlgn="ctr"/>
                      <a:r>
                        <a:rPr lang="es-PE" sz="3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3FF"/>
                    </a:solidFill>
                  </a:tcPr>
                </a:tc>
                <a:tc>
                  <a:txBody>
                    <a:bodyPr/>
                    <a:lstStyle/>
                    <a:p>
                      <a:pPr algn="ctr" fontAlgn="ctr"/>
                      <a:r>
                        <a:rPr lang="es-PE" sz="3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3FF"/>
                    </a:solidFill>
                  </a:tcPr>
                </a:tc>
                <a:tc>
                  <a:txBody>
                    <a:bodyPr/>
                    <a:lstStyle/>
                    <a:p>
                      <a:pPr algn="ctr" fontAlgn="ctr"/>
                      <a:r>
                        <a:rPr lang="es-PE" sz="3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3FF"/>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2550645923"/>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Abril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3856677466"/>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PE" sz="300" b="0" i="0" u="none" strike="noStrike">
                          <a:solidFill>
                            <a:srgbClr val="000000"/>
                          </a:solidFill>
                          <a:effectLst/>
                          <a:latin typeface="Times New Roman" panose="02020603050405020304" pitchFamily="18"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393066794"/>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Mayo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FFFFFF"/>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43255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43256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1309251092"/>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2791753910"/>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Junio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FFFFFF"/>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43283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43284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330737141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1107840844"/>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Julio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1" i="0" u="none" strike="noStrike">
                          <a:solidFill>
                            <a:srgbClr val="FFFFFF"/>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2389409975"/>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2180899918"/>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Agosto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FFFFFF"/>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43347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959734615"/>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1514749022"/>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Setiembre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FFFFFF"/>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226117850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3858203282"/>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Octubre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FFFFFF"/>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1019721938"/>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3358181561"/>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Noviembre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FFFFFF"/>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300" b="0" i="0" u="none" strike="noStrike">
                          <a:solidFill>
                            <a:srgbClr val="FFFF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237973600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2981407190"/>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Diciembre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FFFFFF"/>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PE" sz="300" b="1"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399411287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3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762324907"/>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ctr"/>
                      <a:r>
                        <a:rPr lang="es-PE" sz="300" b="1" i="0" u="none" strike="noStrike">
                          <a:solidFill>
                            <a:srgbClr val="0D0D0D"/>
                          </a:solidFill>
                          <a:effectLst/>
                          <a:latin typeface="Times New Roman" panose="02020603050405020304" pitchFamily="18" charset="0"/>
                        </a:rPr>
                        <a:t>Enero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PE" sz="300" b="0" i="0" u="none" strike="noStrike">
                          <a:solidFill>
                            <a:srgbClr val="000000"/>
                          </a:solidFill>
                          <a:effectLst/>
                          <a:latin typeface="Times New Roman" panose="02020603050405020304" pitchFamily="18" charset="0"/>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300" b="0" i="0" u="none" strike="noStrike">
                          <a:solidFill>
                            <a:srgbClr val="FFFFFF"/>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FFFF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PE" sz="300" b="1"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es-PE" sz="300" b="1"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2">
                  <a:txBody>
                    <a:bodyPr/>
                    <a:lstStyle/>
                    <a:p>
                      <a:pPr algn="ctr" fontAlgn="ctr"/>
                      <a:r>
                        <a:rPr lang="es-PE" sz="300" b="1"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515167139"/>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es-PE"/>
                    </a:p>
                  </a:txBody>
                  <a:tcPr/>
                </a:tc>
                <a:tc>
                  <a:txBody>
                    <a:bodyPr/>
                    <a:lstStyle/>
                    <a:p>
                      <a:pPr algn="ctr" fontAlgn="b"/>
                      <a:r>
                        <a:rPr lang="es-PE" sz="300" b="1" i="0" u="none" strike="noStrike">
                          <a:solidFill>
                            <a:srgbClr val="000000"/>
                          </a:solidFill>
                          <a:effectLst/>
                          <a:latin typeface="Times New Roman" panose="02020603050405020304" pitchFamily="18" charset="0"/>
                        </a:rPr>
                        <a:t>Tipo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3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438605410"/>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gridSpan="39">
                  <a:txBody>
                    <a:bodyPr/>
                    <a:lstStyle/>
                    <a:p>
                      <a:pPr algn="l" fontAlgn="ctr"/>
                      <a:r>
                        <a:rPr lang="es-PE" sz="300" b="0" i="0" u="none" strike="noStrike">
                          <a:solidFill>
                            <a:srgbClr val="000000"/>
                          </a:solidFill>
                          <a:effectLst/>
                          <a:latin typeface="Times New Roman" panose="02020603050405020304" pitchFamily="18" charset="0"/>
                        </a:rPr>
                        <a:t>Propuesta para la Calendarización del Año Escolar para alcanzar horas mínimas de acuerdo al DS Nº 008-2006- ED. Aprueban los “Lineamientos para el Seguimiento y Control de la Labor Efectiva de Trabajo Docente en las Instituciones Educativas Públicas”.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ctr" fontAlgn="ctr"/>
                      <a:r>
                        <a:rPr lang="es-PE" sz="300" b="1" i="0" u="none" strike="noStrike">
                          <a:solidFill>
                            <a:srgbClr val="000000"/>
                          </a:solidFill>
                          <a:effectLst/>
                          <a:latin typeface="Times New Roman" panose="02020603050405020304" pitchFamily="18"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a:txBody>
                    <a:bodyPr/>
                    <a:lstStyle/>
                    <a:p>
                      <a:pPr algn="ctr" fontAlgn="ctr"/>
                      <a:r>
                        <a:rPr lang="es-PE" sz="300" b="1" i="0" u="none" strike="noStrike">
                          <a:solidFill>
                            <a:srgbClr val="000000"/>
                          </a:solidFill>
                          <a:effectLst/>
                          <a:latin typeface="Times New Roman" panose="02020603050405020304" pitchFamily="18" charset="0"/>
                        </a:rPr>
                        <a:t>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tc>
                  <a:txBody>
                    <a:bodyPr/>
                    <a:lstStyle/>
                    <a:p>
                      <a:pPr algn="ctr" fontAlgn="ctr"/>
                      <a:r>
                        <a:rPr lang="es-PE" sz="300" b="1" i="0" u="none" strike="noStrike">
                          <a:solidFill>
                            <a:srgbClr val="000000"/>
                          </a:solidFill>
                          <a:effectLst/>
                          <a:latin typeface="Times New Roman" panose="02020603050405020304" pitchFamily="18" charset="0"/>
                        </a:rPr>
                        <a:t>2775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5CD"/>
                    </a:solidFill>
                  </a:tcPr>
                </a:tc>
                <a:extLst>
                  <a:ext uri="{0D108BD9-81ED-4DB2-BD59-A6C34878D82A}">
                    <a16:rowId xmlns="" xmlns:a16="http://schemas.microsoft.com/office/drawing/2014/main" val="4210921975"/>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 xmlns:a16="http://schemas.microsoft.com/office/drawing/2014/main" val="3078039376"/>
                  </a:ext>
                </a:extLst>
              </a:tr>
              <a:tr h="123521">
                <a:tc>
                  <a:txBody>
                    <a:bodyPr/>
                    <a:lstStyle/>
                    <a:p>
                      <a:pPr algn="l" fontAlgn="ctr"/>
                      <a:r>
                        <a:rPr lang="es-PE" sz="5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NOTA:</a:t>
                      </a:r>
                    </a:p>
                  </a:txBody>
                  <a:tcPr marL="0" marR="0" marT="0" marB="0" anchor="b">
                    <a:lnL>
                      <a:noFill/>
                    </a:lnL>
                    <a:lnR>
                      <a:noFill/>
                    </a:lnR>
                    <a:lnT>
                      <a:noFill/>
                    </a:lnT>
                    <a:lnB>
                      <a:noFill/>
                    </a:lnB>
                    <a:solidFill>
                      <a:srgbClr val="F2F2F2"/>
                    </a:solidFill>
                  </a:tcPr>
                </a:tc>
                <a:tc gridSpan="18">
                  <a:txBody>
                    <a:bodyPr/>
                    <a:lstStyle/>
                    <a:p>
                      <a:pPr algn="l" fontAlgn="ctr"/>
                      <a:r>
                        <a:rPr lang="es-PE" sz="300" b="0" i="1" u="none" strike="noStrike">
                          <a:solidFill>
                            <a:srgbClr val="000000"/>
                          </a:solidFill>
                          <a:effectLst/>
                          <a:latin typeface="Times New Roman" panose="02020603050405020304" pitchFamily="18" charset="0"/>
                        </a:rPr>
                        <a:t>En las IIEE EIB se debe tener en cuenta las situaciones climáticas, geográficas, distancias y otras, para armonizar con las actividades del Calendario Comunal.</a:t>
                      </a:r>
                    </a:p>
                  </a:txBody>
                  <a:tcPr marL="0" marR="0" marT="0" marB="0" anchor="ctr">
                    <a:lnL>
                      <a:noFill/>
                    </a:lnL>
                    <a:lnR>
                      <a:noFill/>
                    </a:lnR>
                    <a:lnT>
                      <a:noFill/>
                    </a:lnT>
                    <a:lnB>
                      <a:noFill/>
                    </a:lnB>
                    <a:solidFill>
                      <a:srgbClr val="F2F2F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1"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tc>
                  <a:txBody>
                    <a:bodyPr/>
                    <a:lstStyle/>
                    <a:p>
                      <a:pPr algn="l" fontAlgn="b"/>
                      <a:r>
                        <a:rPr lang="es-PE" sz="300" b="0" i="0" u="none" strike="noStrike" dirty="0">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2F2F2"/>
                    </a:solidFill>
                  </a:tcPr>
                </a:tc>
                <a:extLst>
                  <a:ext uri="{0D108BD9-81ED-4DB2-BD59-A6C34878D82A}">
                    <a16:rowId xmlns="" xmlns:a16="http://schemas.microsoft.com/office/drawing/2014/main" val="2943453066"/>
                  </a:ext>
                </a:extLst>
              </a:tr>
            </a:tbl>
          </a:graphicData>
        </a:graphic>
      </p:graphicFrame>
    </p:spTree>
    <p:extLst>
      <p:ext uri="{BB962C8B-B14F-4D97-AF65-F5344CB8AC3E}">
        <p14:creationId xmlns:p14="http://schemas.microsoft.com/office/powerpoint/2010/main" val="2980798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24288"/>
            <a:ext cx="10396882" cy="690112"/>
          </a:xfrm>
        </p:spPr>
        <p:txBody>
          <a:bodyPr>
            <a:normAutofit/>
          </a:bodyPr>
          <a:lstStyle/>
          <a:p>
            <a:r>
              <a:rPr lang="es-PE" sz="2400" dirty="0" smtClean="0"/>
              <a:t>anexos</a:t>
            </a:r>
            <a:endParaRPr lang="es-PE" sz="2400" dirty="0"/>
          </a:p>
        </p:txBody>
      </p:sp>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50243" y="767751"/>
            <a:ext cx="6266063" cy="4607524"/>
          </a:xfrm>
        </p:spPr>
      </p:pic>
    </p:spTree>
    <p:extLst>
      <p:ext uri="{BB962C8B-B14F-4D97-AF65-F5344CB8AC3E}">
        <p14:creationId xmlns:p14="http://schemas.microsoft.com/office/powerpoint/2010/main" val="4288344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85801" y="685800"/>
            <a:ext cx="10396882" cy="4476750"/>
          </a:xfrm>
        </p:spPr>
        <p:txBody>
          <a:bodyPr/>
          <a:lstStyle/>
          <a:p>
            <a:pPr algn="ctr"/>
            <a:r>
              <a:rPr lang="es-PE" dirty="0" smtClean="0"/>
              <a:t>gracias</a:t>
            </a:r>
            <a:endParaRPr lang="es-PE" dirty="0"/>
          </a:p>
        </p:txBody>
      </p:sp>
    </p:spTree>
    <p:extLst>
      <p:ext uri="{BB962C8B-B14F-4D97-AF65-F5344CB8AC3E}">
        <p14:creationId xmlns:p14="http://schemas.microsoft.com/office/powerpoint/2010/main" val="275575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400" b="1" dirty="0"/>
              <a:t>¿Qué es el PAT?</a:t>
            </a:r>
            <a:endParaRPr lang="es-PE" sz="2400" dirty="0"/>
          </a:p>
        </p:txBody>
      </p:sp>
      <p:sp>
        <p:nvSpPr>
          <p:cNvPr id="3" name="Marcador de contenido 2"/>
          <p:cNvSpPr>
            <a:spLocks noGrp="1"/>
          </p:cNvSpPr>
          <p:nvPr>
            <p:ph sz="quarter" idx="13"/>
          </p:nvPr>
        </p:nvSpPr>
        <p:spPr/>
        <p:txBody>
          <a:bodyPr>
            <a:normAutofit/>
          </a:bodyPr>
          <a:lstStyle/>
          <a:p>
            <a:r>
              <a:rPr lang="en-US" sz="2400" dirty="0" smtClean="0">
                <a:latin typeface="Calibri" panose="020F0502020204030204" pitchFamily="34" charset="0"/>
                <a:cs typeface="Calibri" panose="020F0502020204030204" pitchFamily="34" charset="0"/>
              </a:rPr>
              <a:t>El PAT desagrega en actividades las metas planteadas en el PEI vinculadas a los CGE 3, 4 y 5</a:t>
            </a: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a:t>
            </a:r>
          </a:p>
          <a:p>
            <a:r>
              <a:rPr lang="en-US" sz="2400" dirty="0" smtClean="0">
                <a:latin typeface="Calibri" panose="020F0502020204030204" pitchFamily="34" charset="0"/>
                <a:cs typeface="Calibri" panose="020F0502020204030204" pitchFamily="34" charset="0"/>
              </a:rPr>
              <a:t>Las cuales </a:t>
            </a:r>
            <a:r>
              <a:rPr lang="en-US" sz="2400" dirty="0">
                <a:latin typeface="Calibri" panose="020F0502020204030204" pitchFamily="34" charset="0"/>
                <a:cs typeface="Calibri" panose="020F0502020204030204" pitchFamily="34" charset="0"/>
              </a:rPr>
              <a:t>se desarrollan a lo largo del año en la IE. A estas actividades se les hace seguimiento </a:t>
            </a:r>
            <a:r>
              <a:rPr lang="en-US" sz="2400" dirty="0" smtClean="0">
                <a:latin typeface="Calibri" panose="020F0502020204030204" pitchFamily="34" charset="0"/>
                <a:cs typeface="Calibri" panose="020F0502020204030204" pitchFamily="34" charset="0"/>
              </a:rPr>
              <a:t>continuo </a:t>
            </a:r>
            <a:r>
              <a:rPr lang="en-US" sz="2400" dirty="0">
                <a:latin typeface="Calibri" panose="020F0502020204030204" pitchFamily="34" charset="0"/>
                <a:cs typeface="Calibri" panose="020F0502020204030204" pitchFamily="34" charset="0"/>
              </a:rPr>
              <a:t>para evaluar su implementación. Asimismo, se toman en cuenta las metas de los objetivos de la IE, asociadas a los CGE 1 y 2, para evaluar su cumplimiento al final del periodo correspondiente.</a:t>
            </a:r>
            <a:endParaRPr lang="es-PE" sz="2400" dirty="0">
              <a:latin typeface="Calibri" panose="020F0502020204030204" pitchFamily="34" charset="0"/>
              <a:cs typeface="Calibri" panose="020F0502020204030204" pitchFamily="34" charset="0"/>
            </a:endParaRPr>
          </a:p>
          <a:p>
            <a:endParaRPr lang="es-PE" dirty="0"/>
          </a:p>
        </p:txBody>
      </p:sp>
    </p:spTree>
    <p:extLst>
      <p:ext uri="{BB962C8B-B14F-4D97-AF65-F5344CB8AC3E}">
        <p14:creationId xmlns:p14="http://schemas.microsoft.com/office/powerpoint/2010/main" val="292916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07819"/>
            <a:ext cx="10396882" cy="548640"/>
          </a:xfrm>
        </p:spPr>
        <p:txBody>
          <a:bodyPr>
            <a:normAutofit/>
          </a:bodyPr>
          <a:lstStyle/>
          <a:p>
            <a:r>
              <a:rPr lang="es-PE" sz="2400" dirty="0" smtClean="0"/>
              <a:t>Compromisos de gestión</a:t>
            </a:r>
            <a:endParaRPr lang="es-PE" sz="2400" dirty="0"/>
          </a:p>
        </p:txBody>
      </p:sp>
      <p:sp>
        <p:nvSpPr>
          <p:cNvPr id="3" name="Marcador de contenido 2"/>
          <p:cNvSpPr>
            <a:spLocks noGrp="1"/>
          </p:cNvSpPr>
          <p:nvPr>
            <p:ph sz="quarter" idx="13"/>
          </p:nvPr>
        </p:nvSpPr>
        <p:spPr>
          <a:xfrm>
            <a:off x="685800" y="881150"/>
            <a:ext cx="10394707" cy="4493436"/>
          </a:xfrm>
        </p:spPr>
        <p:txBody>
          <a:bodyPr/>
          <a:lstStyle/>
          <a:p>
            <a:r>
              <a:rPr lang="en-US" b="1" dirty="0" smtClean="0">
                <a:latin typeface="Calibri" panose="020F0502020204030204" pitchFamily="34" charset="0"/>
                <a:cs typeface="Calibri" panose="020F0502020204030204" pitchFamily="34" charset="0"/>
              </a:rPr>
              <a:t>Si mejoro Las </a:t>
            </a:r>
            <a:r>
              <a:rPr lang="en-US" b="1" dirty="0">
                <a:latin typeface="Calibri" panose="020F0502020204030204" pitchFamily="34" charset="0"/>
                <a:cs typeface="Calibri" panose="020F0502020204030204" pitchFamily="34" charset="0"/>
              </a:rPr>
              <a:t>condiciones del funcionamiento de la IE en cuanto a</a:t>
            </a:r>
            <a:r>
              <a:rPr lang="en-US" b="1" dirty="0" smtClean="0">
                <a:latin typeface="Calibri" panose="020F0502020204030204" pitchFamily="34" charset="0"/>
                <a:cs typeface="Calibri" panose="020F0502020204030204" pitchFamily="34" charset="0"/>
              </a:rPr>
              <a:t>: </a:t>
            </a:r>
          </a:p>
          <a:p>
            <a:pPr marL="0" indent="0">
              <a:buNone/>
            </a:pP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CGE </a:t>
            </a:r>
            <a:r>
              <a:rPr lang="en-US" b="1" dirty="0">
                <a:latin typeface="Calibri" panose="020F0502020204030204" pitchFamily="34" charset="0"/>
                <a:cs typeface="Calibri" panose="020F0502020204030204" pitchFamily="34" charset="0"/>
              </a:rPr>
              <a:t>3, 4 y 5</a:t>
            </a:r>
            <a:endParaRPr lang="es-PE" dirty="0">
              <a:latin typeface="Calibri" panose="020F0502020204030204" pitchFamily="34" charset="0"/>
              <a:cs typeface="Calibri" panose="020F0502020204030204" pitchFamily="34" charset="0"/>
            </a:endParaRPr>
          </a:p>
          <a:p>
            <a:endParaRPr lang="en-US" b="1" dirty="0" smtClean="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Calendarización y gestión de las condiciones operativas.</a:t>
            </a:r>
            <a:endParaRPr lang="es-PE"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Acompañamiento y monitoreo para la mejora de las prácticas pedagógicas orientadas al logro de aprendizajes previstos en el CNEB.</a:t>
            </a:r>
            <a:endParaRPr lang="es-PE"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Gestión de la convivencia escolar.</a:t>
            </a:r>
            <a:endParaRPr lang="es-PE" dirty="0">
              <a:latin typeface="Calibri" panose="020F0502020204030204" pitchFamily="34" charset="0"/>
              <a:cs typeface="Calibri" panose="020F0502020204030204" pitchFamily="34" charset="0"/>
            </a:endParaRPr>
          </a:p>
          <a:p>
            <a:endParaRPr lang="es-PE" dirty="0"/>
          </a:p>
          <a:p>
            <a:endParaRPr lang="es-PE" dirty="0"/>
          </a:p>
        </p:txBody>
      </p:sp>
    </p:spTree>
    <p:extLst>
      <p:ext uri="{BB962C8B-B14F-4D97-AF65-F5344CB8AC3E}">
        <p14:creationId xmlns:p14="http://schemas.microsoft.com/office/powerpoint/2010/main" val="2565199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16132"/>
            <a:ext cx="10396882" cy="631766"/>
          </a:xfrm>
        </p:spPr>
        <p:txBody>
          <a:bodyPr>
            <a:normAutofit/>
          </a:bodyPr>
          <a:lstStyle/>
          <a:p>
            <a:r>
              <a:rPr lang="es-PE" sz="2400" dirty="0" smtClean="0"/>
              <a:t>Compromisos de gestión</a:t>
            </a:r>
            <a:endParaRPr lang="es-PE" sz="2400" dirty="0"/>
          </a:p>
        </p:txBody>
      </p:sp>
      <p:sp>
        <p:nvSpPr>
          <p:cNvPr id="3" name="Marcador de contenido 2"/>
          <p:cNvSpPr>
            <a:spLocks noGrp="1"/>
          </p:cNvSpPr>
          <p:nvPr>
            <p:ph sz="quarter" idx="13"/>
          </p:nvPr>
        </p:nvSpPr>
        <p:spPr/>
        <p:txBody>
          <a:bodyPr/>
          <a:lstStyle/>
          <a:p>
            <a:pPr marL="0" indent="0">
              <a:buNone/>
            </a:pPr>
            <a:r>
              <a:rPr lang="en-US" sz="2400" b="1" dirty="0" smtClean="0">
                <a:latin typeface="Calibri" panose="020F0502020204030204" pitchFamily="34" charset="0"/>
                <a:cs typeface="Calibri" panose="020F0502020204030204" pitchFamily="34" charset="0"/>
              </a:rPr>
              <a:t> Entonces lograré Los </a:t>
            </a:r>
            <a:r>
              <a:rPr lang="en-US" sz="2400" b="1" dirty="0">
                <a:latin typeface="Calibri" panose="020F0502020204030204" pitchFamily="34" charset="0"/>
                <a:cs typeface="Calibri" panose="020F0502020204030204" pitchFamily="34" charset="0"/>
              </a:rPr>
              <a:t>resultados de la IE en cuanto al</a:t>
            </a:r>
            <a:r>
              <a:rPr lang="en-US" sz="2400" b="1" dirty="0" smtClean="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CGE 1 y 2</a:t>
            </a:r>
            <a:endParaRPr lang="es-PE"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Progreso de los aprendizajes de las y los estudiantes de la IE o el programa.</a:t>
            </a:r>
            <a:endParaRPr lang="es-PE"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Acceso y permanencia de las y los estudiantes en la IE o programa.</a:t>
            </a:r>
            <a:endParaRPr lang="es-PE" sz="2400" dirty="0">
              <a:latin typeface="Calibri" panose="020F0502020204030204" pitchFamily="34" charset="0"/>
              <a:cs typeface="Calibri" panose="020F0502020204030204" pitchFamily="34" charset="0"/>
            </a:endParaRPr>
          </a:p>
          <a:p>
            <a:endParaRPr lang="es-PE" dirty="0"/>
          </a:p>
          <a:p>
            <a:endParaRPr lang="es-PE" dirty="0"/>
          </a:p>
        </p:txBody>
      </p:sp>
    </p:spTree>
    <p:extLst>
      <p:ext uri="{BB962C8B-B14F-4D97-AF65-F5344CB8AC3E}">
        <p14:creationId xmlns:p14="http://schemas.microsoft.com/office/powerpoint/2010/main" val="311786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385"/>
            <a:ext cx="10396882" cy="543464"/>
          </a:xfrm>
        </p:spPr>
        <p:txBody>
          <a:bodyPr>
            <a:normAutofit/>
          </a:bodyPr>
          <a:lstStyle/>
          <a:p>
            <a:r>
              <a:rPr lang="es-PE" sz="2400" dirty="0" smtClean="0"/>
              <a:t>Estructura del pat</a:t>
            </a:r>
            <a:endParaRPr lang="es-PE" sz="2400" dirty="0"/>
          </a:p>
        </p:txBody>
      </p:sp>
      <p:sp>
        <p:nvSpPr>
          <p:cNvPr id="3" name="Marcador de contenido 2"/>
          <p:cNvSpPr>
            <a:spLocks noGrp="1"/>
          </p:cNvSpPr>
          <p:nvPr>
            <p:ph sz="quarter" idx="13"/>
          </p:nvPr>
        </p:nvSpPr>
        <p:spPr>
          <a:xfrm>
            <a:off x="685800" y="655608"/>
            <a:ext cx="10394707" cy="5106837"/>
          </a:xfrm>
        </p:spPr>
        <p:txBody>
          <a:bodyPr>
            <a:normAutofit lnSpcReduction="10000"/>
          </a:bodyPr>
          <a:lstStyle/>
          <a:p>
            <a:pPr marL="0" lvl="0" indent="0">
              <a:lnSpc>
                <a:spcPct val="107000"/>
              </a:lnSpc>
              <a:spcAft>
                <a:spcPts val="0"/>
              </a:spcAft>
              <a:buNone/>
            </a:pPr>
            <a:r>
              <a:rPr lang="es-PE" sz="1100" b="1" dirty="0">
                <a:latin typeface="Calibri" panose="020F0502020204030204" pitchFamily="34" charset="0"/>
                <a:ea typeface="Calibri" panose="020F0502020204030204" pitchFamily="34" charset="0"/>
                <a:cs typeface="Calibri" panose="020F0502020204030204" pitchFamily="34" charset="0"/>
              </a:rPr>
              <a:t>1.    DATOS GENERALES</a:t>
            </a:r>
          </a:p>
          <a:p>
            <a:pPr lvl="1">
              <a:lnSpc>
                <a:spcPct val="107000"/>
              </a:lnSpc>
              <a:spcAft>
                <a:spcPts val="0"/>
              </a:spcAft>
            </a:pPr>
            <a:r>
              <a:rPr lang="es-PE" sz="1100" dirty="0">
                <a:latin typeface="Calibri" panose="020F0502020204030204" pitchFamily="34" charset="0"/>
                <a:ea typeface="Calibri" panose="020F0502020204030204" pitchFamily="34" charset="0"/>
                <a:cs typeface="Calibri" panose="020F0502020204030204" pitchFamily="34" charset="0"/>
              </a:rPr>
              <a:t>1.1 Nombre, ubicación, códigos de identificación entre otros datos que se </a:t>
            </a:r>
            <a:r>
              <a:rPr lang="es-PE" sz="1100" dirty="0" smtClean="0">
                <a:latin typeface="Calibri" panose="020F0502020204030204" pitchFamily="34" charset="0"/>
                <a:ea typeface="Calibri" panose="020F0502020204030204" pitchFamily="34" charset="0"/>
                <a:cs typeface="Calibri" panose="020F0502020204030204" pitchFamily="34" charset="0"/>
              </a:rPr>
              <a:t>consideren </a:t>
            </a:r>
            <a:r>
              <a:rPr lang="es-PE" sz="1100" dirty="0">
                <a:latin typeface="Calibri" panose="020F0502020204030204" pitchFamily="34" charset="0"/>
                <a:ea typeface="Calibri" panose="020F0502020204030204" pitchFamily="34" charset="0"/>
                <a:cs typeface="Calibri" panose="020F0502020204030204" pitchFamily="34" charset="0"/>
              </a:rPr>
              <a:t>relevantes.</a:t>
            </a:r>
          </a:p>
          <a:p>
            <a:pPr lvl="1">
              <a:lnSpc>
                <a:spcPct val="107000"/>
              </a:lnSpc>
              <a:spcAft>
                <a:spcPts val="0"/>
              </a:spcAft>
            </a:pPr>
            <a:r>
              <a:rPr lang="es-PE" sz="1100" dirty="0">
                <a:latin typeface="Calibri" panose="020F0502020204030204" pitchFamily="34" charset="0"/>
                <a:ea typeface="Calibri" panose="020F0502020204030204" pitchFamily="34" charset="0"/>
                <a:cs typeface="Calibri" panose="020F0502020204030204" pitchFamily="34" charset="0"/>
              </a:rPr>
              <a:t>1.2 Marco normativo</a:t>
            </a:r>
          </a:p>
          <a:p>
            <a:pPr lvl="1">
              <a:lnSpc>
                <a:spcPct val="107000"/>
              </a:lnSpc>
              <a:spcAft>
                <a:spcPts val="0"/>
              </a:spcAft>
            </a:pPr>
            <a:r>
              <a:rPr lang="es-PE" sz="1100" dirty="0">
                <a:latin typeface="Calibri" panose="020F0502020204030204" pitchFamily="34" charset="0"/>
                <a:ea typeface="Calibri" panose="020F0502020204030204" pitchFamily="34" charset="0"/>
                <a:cs typeface="Calibri" panose="020F0502020204030204" pitchFamily="34" charset="0"/>
              </a:rPr>
              <a:t>1.3 Visión compartida. (PDRC)</a:t>
            </a:r>
          </a:p>
          <a:p>
            <a:pPr lvl="1">
              <a:lnSpc>
                <a:spcPct val="107000"/>
              </a:lnSpc>
              <a:spcAft>
                <a:spcPts val="0"/>
              </a:spcAft>
            </a:pPr>
            <a:r>
              <a:rPr lang="es-PE" sz="1100" dirty="0">
                <a:latin typeface="Calibri" panose="020F0502020204030204" pitchFamily="34" charset="0"/>
                <a:ea typeface="Calibri" panose="020F0502020204030204" pitchFamily="34" charset="0"/>
                <a:cs typeface="Calibri" panose="020F0502020204030204" pitchFamily="34" charset="0"/>
              </a:rPr>
              <a:t>1.4 Visión del PELC. 2020-2032</a:t>
            </a:r>
          </a:p>
          <a:p>
            <a:pPr lvl="1">
              <a:lnSpc>
                <a:spcPct val="107000"/>
              </a:lnSpc>
              <a:spcAft>
                <a:spcPts val="0"/>
              </a:spcAft>
            </a:pPr>
            <a:r>
              <a:rPr lang="es-PE" sz="1100" dirty="0">
                <a:latin typeface="Calibri" panose="020F0502020204030204" pitchFamily="34" charset="0"/>
                <a:ea typeface="Calibri" panose="020F0502020204030204" pitchFamily="34" charset="0"/>
                <a:cs typeface="Calibri" panose="020F0502020204030204" pitchFamily="34" charset="0"/>
              </a:rPr>
              <a:t>1.4 Misión de la II.EE.</a:t>
            </a:r>
          </a:p>
          <a:p>
            <a:pPr lvl="1">
              <a:lnSpc>
                <a:spcPct val="107000"/>
              </a:lnSpc>
              <a:spcAft>
                <a:spcPts val="0"/>
              </a:spcAft>
            </a:pPr>
            <a:r>
              <a:rPr lang="es-PE" sz="1100" dirty="0">
                <a:latin typeface="Calibri" panose="020F0502020204030204" pitchFamily="34" charset="0"/>
                <a:ea typeface="Calibri" panose="020F0502020204030204" pitchFamily="34" charset="0"/>
                <a:cs typeface="Calibri" panose="020F0502020204030204" pitchFamily="34" charset="0"/>
              </a:rPr>
              <a:t>1.5 Valores </a:t>
            </a:r>
          </a:p>
          <a:p>
            <a:pPr marL="449263" lvl="0" indent="220663">
              <a:lnSpc>
                <a:spcPct val="107000"/>
              </a:lnSpc>
              <a:spcAft>
                <a:spcPts val="0"/>
              </a:spcAft>
            </a:pPr>
            <a:r>
              <a:rPr lang="es-PE" sz="1100" dirty="0" smtClean="0">
                <a:latin typeface="Calibri" panose="020F0502020204030204" pitchFamily="34" charset="0"/>
                <a:ea typeface="Calibri" panose="020F0502020204030204" pitchFamily="34" charset="0"/>
                <a:cs typeface="Calibri" panose="020F0502020204030204" pitchFamily="34" charset="0"/>
              </a:rPr>
              <a:t> 1.6 </a:t>
            </a:r>
            <a:r>
              <a:rPr lang="es-PE" sz="1100" dirty="0">
                <a:latin typeface="Calibri" panose="020F0502020204030204" pitchFamily="34" charset="0"/>
                <a:ea typeface="Calibri" panose="020F0502020204030204" pitchFamily="34" charset="0"/>
                <a:cs typeface="Calibri" panose="020F0502020204030204" pitchFamily="34" charset="0"/>
              </a:rPr>
              <a:t>Organigrama de la Institución </a:t>
            </a:r>
            <a:r>
              <a:rPr lang="es-PE" sz="1100" dirty="0" smtClean="0">
                <a:latin typeface="Calibri" panose="020F0502020204030204" pitchFamily="34" charset="0"/>
                <a:ea typeface="Calibri" panose="020F0502020204030204" pitchFamily="34" charset="0"/>
                <a:cs typeface="Calibri" panose="020F0502020204030204" pitchFamily="34" charset="0"/>
              </a:rPr>
              <a:t>Educativa.</a:t>
            </a:r>
          </a:p>
          <a:p>
            <a:pPr marL="0" lvl="0" indent="0">
              <a:lnSpc>
                <a:spcPct val="107000"/>
              </a:lnSpc>
              <a:spcAft>
                <a:spcPts val="0"/>
              </a:spcAft>
              <a:buNone/>
            </a:pPr>
            <a:r>
              <a:rPr lang="es-PE" sz="1100" b="1" dirty="0" smtClean="0">
                <a:latin typeface="Calibri" panose="020F0502020204030204" pitchFamily="34" charset="0"/>
                <a:ea typeface="Calibri" panose="020F0502020204030204" pitchFamily="34" charset="0"/>
                <a:cs typeface="Calibri" panose="020F0502020204030204" pitchFamily="34" charset="0"/>
              </a:rPr>
              <a:t>2. PROGRAMACIÓN DE OBJETIVOS, METAS Y ACTIVIDADES </a:t>
            </a:r>
          </a:p>
          <a:p>
            <a:pPr lvl="1">
              <a:lnSpc>
                <a:spcPct val="107000"/>
              </a:lnSpc>
              <a:spcAft>
                <a:spcPts val="0"/>
              </a:spcAft>
            </a:pPr>
            <a:r>
              <a:rPr lang="es-PE" sz="1100" b="1" dirty="0" smtClean="0">
                <a:latin typeface="Calibri" panose="020F0502020204030204" pitchFamily="34" charset="0"/>
                <a:ea typeface="Calibri" panose="020F0502020204030204" pitchFamily="34" charset="0"/>
                <a:cs typeface="Calibri" panose="020F0502020204030204" pitchFamily="34" charset="0"/>
              </a:rPr>
              <a:t>2.1 </a:t>
            </a:r>
            <a:r>
              <a:rPr lang="es-PE" sz="1100" b="1" dirty="0">
                <a:latin typeface="Calibri" panose="020F0502020204030204" pitchFamily="34" charset="0"/>
                <a:ea typeface="Calibri" panose="020F0502020204030204" pitchFamily="34" charset="0"/>
                <a:cs typeface="Calibri" panose="020F0502020204030204" pitchFamily="34" charset="0"/>
              </a:rPr>
              <a:t>Articulación de objetivos estratégicos</a:t>
            </a:r>
          </a:p>
          <a:p>
            <a:pPr marL="457200" indent="-7938">
              <a:lnSpc>
                <a:spcPct val="107000"/>
              </a:lnSpc>
              <a:spcAft>
                <a:spcPts val="0"/>
              </a:spcAft>
            </a:pPr>
            <a:r>
              <a:rPr lang="es-PE" sz="1100" dirty="0" smtClean="0">
                <a:latin typeface="Calibri" panose="020F0502020204030204" pitchFamily="34" charset="0"/>
                <a:ea typeface="Calibri" panose="020F0502020204030204" pitchFamily="34" charset="0"/>
                <a:cs typeface="Calibri" panose="020F0502020204030204" pitchFamily="34" charset="0"/>
              </a:rPr>
              <a:t>        </a:t>
            </a:r>
            <a:r>
              <a:rPr lang="es-PE" sz="1100" dirty="0">
                <a:latin typeface="Calibri" panose="020F0502020204030204" pitchFamily="34" charset="0"/>
                <a:ea typeface="Calibri" panose="020F0502020204030204" pitchFamily="34" charset="0"/>
                <a:cs typeface="Calibri" panose="020F0502020204030204" pitchFamily="34" charset="0"/>
              </a:rPr>
              <a:t>PEN, PDRC, PER, PEL, PEI, </a:t>
            </a:r>
            <a:r>
              <a:rPr lang="es-PE" sz="1100" u="sng" dirty="0">
                <a:latin typeface="Calibri" panose="020F0502020204030204" pitchFamily="34" charset="0"/>
                <a:ea typeface="Calibri" panose="020F0502020204030204" pitchFamily="34" charset="0"/>
                <a:cs typeface="Calibri" panose="020F0502020204030204" pitchFamily="34" charset="0"/>
              </a:rPr>
              <a:t>OBJETIVOS DE LOS COMPROMISOS.</a:t>
            </a:r>
            <a:endParaRPr lang="es-PE" sz="1100" dirty="0">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0"/>
              </a:spcAft>
            </a:pPr>
            <a:r>
              <a:rPr lang="es-PE" sz="1100" b="1" dirty="0" smtClean="0">
                <a:latin typeface="Calibri" panose="020F0502020204030204" pitchFamily="34" charset="0"/>
                <a:ea typeface="Calibri" panose="020F0502020204030204" pitchFamily="34" charset="0"/>
                <a:cs typeface="Calibri" panose="020F0502020204030204" pitchFamily="34" charset="0"/>
              </a:rPr>
              <a:t>2.2 </a:t>
            </a:r>
            <a:r>
              <a:rPr lang="es-PE" sz="1100" b="1" dirty="0">
                <a:latin typeface="Calibri" panose="020F0502020204030204" pitchFamily="34" charset="0"/>
                <a:ea typeface="Calibri" panose="020F0502020204030204" pitchFamily="34" charset="0"/>
                <a:cs typeface="Calibri" panose="020F0502020204030204" pitchFamily="34" charset="0"/>
              </a:rPr>
              <a:t>METAS</a:t>
            </a:r>
          </a:p>
          <a:p>
            <a:pPr marL="457200" indent="-7938">
              <a:lnSpc>
                <a:spcPct val="107000"/>
              </a:lnSpc>
              <a:spcAft>
                <a:spcPts val="0"/>
              </a:spcAft>
            </a:pPr>
            <a:r>
              <a:rPr lang="es-PE" sz="1100" dirty="0" smtClean="0">
                <a:latin typeface="Calibri" panose="020F0502020204030204" pitchFamily="34" charset="0"/>
                <a:ea typeface="Calibri" panose="020F0502020204030204" pitchFamily="34" charset="0"/>
                <a:cs typeface="Calibri" panose="020F0502020204030204" pitchFamily="34" charset="0"/>
              </a:rPr>
              <a:t>     Atención</a:t>
            </a:r>
            <a:endParaRPr lang="es-PE" sz="1100" dirty="0">
              <a:latin typeface="Calibri" panose="020F0502020204030204" pitchFamily="34" charset="0"/>
              <a:ea typeface="Calibri" panose="020F0502020204030204" pitchFamily="34" charset="0"/>
              <a:cs typeface="Calibri" panose="020F0502020204030204" pitchFamily="34" charset="0"/>
            </a:endParaRPr>
          </a:p>
          <a:p>
            <a:pPr marL="457200" indent="-7938">
              <a:lnSpc>
                <a:spcPct val="107000"/>
              </a:lnSpc>
              <a:spcAft>
                <a:spcPts val="0"/>
              </a:spcAft>
            </a:pPr>
            <a:r>
              <a:rPr lang="es-PE" sz="1100" dirty="0" smtClean="0">
                <a:latin typeface="Calibri" panose="020F0502020204030204" pitchFamily="34" charset="0"/>
                <a:ea typeface="Calibri" panose="020F0502020204030204" pitchFamily="34" charset="0"/>
                <a:cs typeface="Calibri" panose="020F0502020204030204" pitchFamily="34" charset="0"/>
              </a:rPr>
              <a:t>     Ocupación</a:t>
            </a:r>
            <a:endParaRPr lang="es-PE" sz="1100" dirty="0">
              <a:latin typeface="Calibri" panose="020F0502020204030204" pitchFamily="34" charset="0"/>
              <a:ea typeface="Calibri" panose="020F0502020204030204" pitchFamily="34" charset="0"/>
              <a:cs typeface="Calibri" panose="020F0502020204030204" pitchFamily="34" charset="0"/>
            </a:endParaRPr>
          </a:p>
          <a:p>
            <a:pPr marL="457200" indent="-7938">
              <a:lnSpc>
                <a:spcPct val="107000"/>
              </a:lnSpc>
              <a:spcAft>
                <a:spcPts val="0"/>
              </a:spcAft>
            </a:pPr>
            <a:r>
              <a:rPr lang="es-PE" sz="1100" dirty="0" smtClean="0">
                <a:latin typeface="Calibri" panose="020F0502020204030204" pitchFamily="34" charset="0"/>
                <a:ea typeface="Calibri" panose="020F0502020204030204" pitchFamily="34" charset="0"/>
                <a:cs typeface="Calibri" panose="020F0502020204030204" pitchFamily="34" charset="0"/>
              </a:rPr>
              <a:t>      </a:t>
            </a:r>
            <a:r>
              <a:rPr lang="es-PE" sz="1100" dirty="0">
                <a:latin typeface="Calibri" panose="020F0502020204030204" pitchFamily="34" charset="0"/>
                <a:ea typeface="Calibri" panose="020F0502020204030204" pitchFamily="34" charset="0"/>
                <a:cs typeface="Calibri" panose="020F0502020204030204" pitchFamily="34" charset="0"/>
              </a:rPr>
              <a:t>Físicas </a:t>
            </a:r>
          </a:p>
          <a:p>
            <a:pPr marL="457200" indent="-7938">
              <a:lnSpc>
                <a:spcPct val="107000"/>
              </a:lnSpc>
              <a:spcAft>
                <a:spcPts val="0"/>
              </a:spcAft>
            </a:pPr>
            <a:r>
              <a:rPr lang="es-PE" sz="1100" b="1" dirty="0" smtClean="0">
                <a:latin typeface="Calibri" panose="020F0502020204030204" pitchFamily="34" charset="0"/>
                <a:ea typeface="Calibri" panose="020F0502020204030204" pitchFamily="34" charset="0"/>
                <a:cs typeface="Calibri" panose="020F0502020204030204" pitchFamily="34" charset="0"/>
              </a:rPr>
              <a:t>      </a:t>
            </a:r>
            <a:r>
              <a:rPr lang="es-PE" sz="1100" b="1" dirty="0">
                <a:latin typeface="Calibri" panose="020F0502020204030204" pitchFamily="34" charset="0"/>
                <a:ea typeface="Calibri" panose="020F0502020204030204" pitchFamily="34" charset="0"/>
                <a:cs typeface="Calibri" panose="020F0502020204030204" pitchFamily="34" charset="0"/>
              </a:rPr>
              <a:t>3.3. Matriz de Programación de </a:t>
            </a:r>
            <a:r>
              <a:rPr lang="es-PE" sz="1100" b="1" dirty="0" smtClean="0">
                <a:latin typeface="Calibri" panose="020F0502020204030204" pitchFamily="34" charset="0"/>
                <a:ea typeface="Calibri" panose="020F0502020204030204" pitchFamily="34" charset="0"/>
                <a:cs typeface="Calibri" panose="020F0502020204030204" pitchFamily="34" charset="0"/>
              </a:rPr>
              <a:t> </a:t>
            </a:r>
            <a:r>
              <a:rPr lang="es-PE" sz="1100" b="1" dirty="0">
                <a:latin typeface="Calibri" panose="020F0502020204030204" pitchFamily="34" charset="0"/>
                <a:ea typeface="Calibri" panose="020F0502020204030204" pitchFamily="34" charset="0"/>
                <a:cs typeface="Calibri" panose="020F0502020204030204" pitchFamily="34" charset="0"/>
              </a:rPr>
              <a:t>actividades</a:t>
            </a:r>
          </a:p>
          <a:p>
            <a:pPr marL="0" lvl="0" indent="0">
              <a:lnSpc>
                <a:spcPct val="107000"/>
              </a:lnSpc>
              <a:spcAft>
                <a:spcPts val="0"/>
              </a:spcAft>
              <a:buNone/>
            </a:pPr>
            <a:r>
              <a:rPr lang="es-PE" sz="1100" b="1" dirty="0" smtClean="0">
                <a:latin typeface="Calibri" panose="020F0502020204030204" pitchFamily="34" charset="0"/>
                <a:ea typeface="Calibri" panose="020F0502020204030204" pitchFamily="34" charset="0"/>
                <a:cs typeface="Calibri" panose="020F0502020204030204" pitchFamily="34" charset="0"/>
              </a:rPr>
              <a:t>3</a:t>
            </a:r>
            <a:r>
              <a:rPr lang="es-PE" sz="1100" b="1" dirty="0">
                <a:latin typeface="Calibri" panose="020F0502020204030204" pitchFamily="34" charset="0"/>
                <a:ea typeface="Calibri" panose="020F0502020204030204" pitchFamily="34" charset="0"/>
                <a:cs typeface="Calibri" panose="020F0502020204030204" pitchFamily="34" charset="0"/>
              </a:rPr>
              <a:t>. CALENDARIZACION DE HORAS LECTIVAS</a:t>
            </a:r>
          </a:p>
          <a:p>
            <a:pPr lvl="1">
              <a:lnSpc>
                <a:spcPct val="107000"/>
              </a:lnSpc>
              <a:spcAft>
                <a:spcPts val="0"/>
              </a:spcAft>
            </a:pPr>
            <a:r>
              <a:rPr lang="es-PE" sz="1100" dirty="0">
                <a:latin typeface="Calibri" panose="020F0502020204030204" pitchFamily="34" charset="0"/>
                <a:ea typeface="Calibri" panose="020F0502020204030204" pitchFamily="34" charset="0"/>
                <a:cs typeface="Calibri" panose="020F0502020204030204" pitchFamily="34" charset="0"/>
              </a:rPr>
              <a:t>4.1 Calendarización del año escolar.</a:t>
            </a:r>
          </a:p>
          <a:p>
            <a:pPr marL="0" lvl="0" indent="0">
              <a:lnSpc>
                <a:spcPct val="107000"/>
              </a:lnSpc>
              <a:spcAft>
                <a:spcPts val="0"/>
              </a:spcAft>
              <a:buNone/>
            </a:pPr>
            <a:r>
              <a:rPr lang="es-PE" sz="1100" dirty="0" smtClean="0">
                <a:latin typeface="Calibri" panose="020F0502020204030204" pitchFamily="34" charset="0"/>
                <a:ea typeface="Calibri" panose="020F0502020204030204" pitchFamily="34" charset="0"/>
                <a:cs typeface="Calibri" panose="020F0502020204030204" pitchFamily="34" charset="0"/>
              </a:rPr>
              <a:t> </a:t>
            </a:r>
            <a:r>
              <a:rPr lang="es-PE" sz="1100" b="1" dirty="0">
                <a:latin typeface="Calibri" panose="020F0502020204030204" pitchFamily="34" charset="0"/>
                <a:ea typeface="Calibri" panose="020F0502020204030204" pitchFamily="34" charset="0"/>
                <a:cs typeface="Calibri" panose="020F0502020204030204" pitchFamily="34" charset="0"/>
              </a:rPr>
              <a:t>4. ANEXOS</a:t>
            </a:r>
          </a:p>
          <a:p>
            <a:endParaRPr lang="es-P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942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173"/>
            <a:ext cx="10515600" cy="416918"/>
          </a:xfrm>
        </p:spPr>
        <p:txBody>
          <a:bodyPr>
            <a:normAutofit fontScale="90000"/>
          </a:bodyPr>
          <a:lstStyle/>
          <a:p>
            <a:pPr lvl="0"/>
            <a:r>
              <a:rPr lang="es-MX" sz="2400" b="1" dirty="0"/>
              <a:t>DATOS </a:t>
            </a:r>
            <a:r>
              <a:rPr lang="es-MX" sz="2400" b="1" dirty="0" smtClean="0"/>
              <a:t>generales</a:t>
            </a:r>
            <a:endParaRPr lang="es-PE" sz="2400" dirty="0"/>
          </a:p>
        </p:txBody>
      </p:sp>
      <p:sp>
        <p:nvSpPr>
          <p:cNvPr id="3" name="Marcador de contenido 2"/>
          <p:cNvSpPr>
            <a:spLocks noGrp="1"/>
          </p:cNvSpPr>
          <p:nvPr>
            <p:ph idx="1"/>
          </p:nvPr>
        </p:nvSpPr>
        <p:spPr>
          <a:xfrm>
            <a:off x="838200" y="1095555"/>
            <a:ext cx="10515600" cy="5081408"/>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6957392" cy="5016758"/>
          </a:xfrm>
          <a:prstGeom prst="rect">
            <a:avLst/>
          </a:prstGeom>
        </p:spPr>
        <p:txBody>
          <a:bodyPr wrap="square">
            <a:spAutoFit/>
          </a:bodyPr>
          <a:lstStyle/>
          <a:p>
            <a:pPr lvl="0"/>
            <a:r>
              <a:rPr lang="es-PE" sz="1600" dirty="0" smtClean="0">
                <a:latin typeface="Calibri" panose="020F0502020204030204" pitchFamily="34" charset="0"/>
                <a:ea typeface="Calibri" panose="020F0502020204030204" pitchFamily="34" charset="0"/>
                <a:cs typeface="Calibri" panose="020F0502020204030204" pitchFamily="34" charset="0"/>
              </a:rPr>
              <a:t>          </a:t>
            </a:r>
            <a:r>
              <a:rPr lang="es-PE" sz="1600" b="1" dirty="0" smtClean="0">
                <a:latin typeface="Calibri" panose="020F0502020204030204" pitchFamily="34" charset="0"/>
                <a:cs typeface="Calibri" panose="020F0502020204030204" pitchFamily="34" charset="0"/>
              </a:rPr>
              <a:t>INFORMACIÓN  </a:t>
            </a:r>
            <a:r>
              <a:rPr lang="es-PE" sz="1600" b="1" dirty="0">
                <a:latin typeface="Calibri" panose="020F0502020204030204" pitchFamily="34" charset="0"/>
                <a:cs typeface="Calibri" panose="020F0502020204030204" pitchFamily="34" charset="0"/>
              </a:rPr>
              <a:t>DE LA I.E.I.</a:t>
            </a:r>
            <a:endParaRPr lang="es-PE" sz="1600" dirty="0">
              <a:latin typeface="Calibri" panose="020F0502020204030204" pitchFamily="34" charset="0"/>
              <a:cs typeface="Calibri" panose="020F0502020204030204" pitchFamily="34" charset="0"/>
            </a:endParaRPr>
          </a:p>
          <a:p>
            <a:pPr lvl="1"/>
            <a:r>
              <a:rPr lang="es-PE" sz="1600" dirty="0" smtClean="0">
                <a:latin typeface="Calibri" panose="020F0502020204030204" pitchFamily="34" charset="0"/>
                <a:cs typeface="Calibri" panose="020F0502020204030204" pitchFamily="34" charset="0"/>
              </a:rPr>
              <a:t>DREP</a:t>
            </a:r>
            <a:r>
              <a:rPr lang="es-PE" sz="1600" dirty="0">
                <a:latin typeface="Calibri" panose="020F0502020204030204" pitchFamily="34" charset="0"/>
                <a:cs typeface="Calibri" panose="020F0502020204030204" pitchFamily="34" charset="0"/>
              </a:rPr>
              <a:t>			</a:t>
            </a:r>
            <a:r>
              <a:rPr lang="es-PE" sz="1600" dirty="0" smtClean="0">
                <a:latin typeface="Calibri" panose="020F0502020204030204" pitchFamily="34" charset="0"/>
                <a:cs typeface="Calibri" panose="020F0502020204030204" pitchFamily="34" charset="0"/>
              </a:rPr>
              <a:t>			:</a:t>
            </a:r>
            <a:r>
              <a:rPr lang="es-PE" sz="1600" dirty="0">
                <a:latin typeface="Calibri" panose="020F0502020204030204" pitchFamily="34" charset="0"/>
                <a:cs typeface="Calibri" panose="020F0502020204030204" pitchFamily="34" charset="0"/>
              </a:rPr>
              <a:t>	PUNO</a:t>
            </a:r>
          </a:p>
          <a:p>
            <a:pPr lvl="1"/>
            <a:r>
              <a:rPr lang="es-PE" sz="1600" dirty="0">
                <a:latin typeface="Calibri" panose="020F0502020204030204" pitchFamily="34" charset="0"/>
                <a:cs typeface="Calibri" panose="020F0502020204030204" pitchFamily="34" charset="0"/>
              </a:rPr>
              <a:t>UGEL			</a:t>
            </a:r>
            <a:r>
              <a:rPr lang="es-PE" sz="1600" dirty="0" smtClean="0">
                <a:latin typeface="Calibri" panose="020F0502020204030204" pitchFamily="34" charset="0"/>
                <a:cs typeface="Calibri" panose="020F0502020204030204" pitchFamily="34" charset="0"/>
              </a:rPr>
              <a:t>			: </a:t>
            </a:r>
            <a:r>
              <a:rPr lang="es-PE" sz="1600" dirty="0">
                <a:latin typeface="Calibri" panose="020F0502020204030204" pitchFamily="34" charset="0"/>
                <a:cs typeface="Calibri" panose="020F0502020204030204" pitchFamily="34" charset="0"/>
              </a:rPr>
              <a:t>	PUNO.</a:t>
            </a:r>
          </a:p>
          <a:p>
            <a:pPr lvl="1"/>
            <a:r>
              <a:rPr lang="pt-BR" sz="1600" dirty="0">
                <a:latin typeface="Calibri" panose="020F0502020204030204" pitchFamily="34" charset="0"/>
                <a:cs typeface="Calibri" panose="020F0502020204030204" pitchFamily="34" charset="0"/>
              </a:rPr>
              <a:t>IEI.			</a:t>
            </a:r>
            <a:r>
              <a:rPr lang="pt-BR" sz="1600" dirty="0" smtClean="0">
                <a:latin typeface="Calibri" panose="020F0502020204030204" pitchFamily="34" charset="0"/>
                <a:cs typeface="Calibri" panose="020F0502020204030204" pitchFamily="34" charset="0"/>
              </a:rPr>
              <a:t>			:</a:t>
            </a:r>
            <a:r>
              <a:rPr lang="pt-BR" sz="1600" dirty="0">
                <a:latin typeface="Calibri" panose="020F0502020204030204" pitchFamily="34" charset="0"/>
                <a:cs typeface="Calibri" panose="020F0502020204030204" pitchFamily="34" charset="0"/>
              </a:rPr>
              <a:t>	Nº </a:t>
            </a:r>
            <a:r>
              <a:rPr lang="pt-BR" sz="1600" dirty="0" smtClean="0">
                <a:latin typeface="Calibri" panose="020F0502020204030204" pitchFamily="34" charset="0"/>
                <a:cs typeface="Calibri" panose="020F0502020204030204" pitchFamily="34" charset="0"/>
              </a:rPr>
              <a:t>1000</a:t>
            </a:r>
            <a:r>
              <a:rPr lang="pt-BR" sz="1600" dirty="0">
                <a:latin typeface="Calibri" panose="020F0502020204030204" pitchFamily="34" charset="0"/>
                <a:cs typeface="Calibri" panose="020F0502020204030204" pitchFamily="34" charset="0"/>
              </a:rPr>
              <a:t>	</a:t>
            </a:r>
            <a:endParaRPr lang="es-PE" sz="1600" dirty="0">
              <a:latin typeface="Calibri" panose="020F0502020204030204" pitchFamily="34" charset="0"/>
              <a:cs typeface="Calibri" panose="020F0502020204030204" pitchFamily="34" charset="0"/>
            </a:endParaRPr>
          </a:p>
          <a:p>
            <a:pPr lvl="1"/>
            <a:r>
              <a:rPr lang="pt-BR" sz="1600" dirty="0">
                <a:latin typeface="Calibri" panose="020F0502020204030204" pitchFamily="34" charset="0"/>
                <a:cs typeface="Calibri" panose="020F0502020204030204" pitchFamily="34" charset="0"/>
              </a:rPr>
              <a:t>RES</a:t>
            </a:r>
            <a:r>
              <a:rPr lang="pt-BR" sz="1600" dirty="0" smtClean="0">
                <a:latin typeface="Calibri" panose="020F0502020204030204" pitchFamily="34" charset="0"/>
                <a:cs typeface="Calibri" panose="020F0502020204030204" pitchFamily="34" charset="0"/>
              </a:rPr>
              <a:t>. DIRECTORAL </a:t>
            </a:r>
            <a:r>
              <a:rPr lang="pt-BR" sz="1600" dirty="0">
                <a:latin typeface="Calibri" panose="020F0502020204030204" pitchFamily="34" charset="0"/>
                <a:cs typeface="Calibri" panose="020F0502020204030204" pitchFamily="34" charset="0"/>
              </a:rPr>
              <a:t>DE </a:t>
            </a:r>
            <a:r>
              <a:rPr lang="pt-BR" sz="1600" dirty="0" smtClean="0">
                <a:latin typeface="Calibri" panose="020F0502020204030204" pitchFamily="34" charset="0"/>
                <a:cs typeface="Calibri" panose="020F0502020204030204" pitchFamily="34" charset="0"/>
              </a:rPr>
              <a:t>CREACIÓN</a:t>
            </a:r>
            <a:r>
              <a:rPr lang="pt-BR" sz="1600" dirty="0">
                <a:latin typeface="Calibri" panose="020F0502020204030204" pitchFamily="34" charset="0"/>
                <a:cs typeface="Calibri" panose="020F0502020204030204" pitchFamily="34" charset="0"/>
              </a:rPr>
              <a:t>	:	Nº </a:t>
            </a:r>
            <a:r>
              <a:rPr lang="pt-BR" sz="1600" dirty="0" smtClean="0">
                <a:latin typeface="Calibri" panose="020F0502020204030204" pitchFamily="34" charset="0"/>
                <a:cs typeface="Calibri" panose="020F0502020204030204" pitchFamily="34" charset="0"/>
              </a:rPr>
              <a:t>0777 </a:t>
            </a:r>
            <a:r>
              <a:rPr lang="pt-BR" sz="1600" dirty="0">
                <a:latin typeface="Calibri" panose="020F0502020204030204" pitchFamily="34" charset="0"/>
                <a:cs typeface="Calibri" panose="020F0502020204030204" pitchFamily="34" charset="0"/>
              </a:rPr>
              <a:t>– 2014-DREP</a:t>
            </a:r>
            <a:endParaRPr lang="es-PE" sz="1600" dirty="0">
              <a:latin typeface="Calibri" panose="020F0502020204030204" pitchFamily="34" charset="0"/>
              <a:cs typeface="Calibri" panose="020F0502020204030204" pitchFamily="34" charset="0"/>
            </a:endParaRPr>
          </a:p>
          <a:p>
            <a:pPr lvl="1"/>
            <a:r>
              <a:rPr lang="es-PE" sz="1600" dirty="0">
                <a:latin typeface="Calibri" panose="020F0502020204030204" pitchFamily="34" charset="0"/>
                <a:cs typeface="Calibri" panose="020F0502020204030204" pitchFamily="34" charset="0"/>
              </a:rPr>
              <a:t>DIRECCIÓN			</a:t>
            </a:r>
            <a:r>
              <a:rPr lang="es-PE" sz="1600" dirty="0" smtClean="0">
                <a:latin typeface="Calibri" panose="020F0502020204030204" pitchFamily="34" charset="0"/>
                <a:cs typeface="Calibri" panose="020F0502020204030204" pitchFamily="34" charset="0"/>
              </a:rPr>
              <a:t>	:</a:t>
            </a:r>
            <a:r>
              <a:rPr lang="es-PE" sz="1600" dirty="0">
                <a:latin typeface="Calibri" panose="020F0502020204030204" pitchFamily="34" charset="0"/>
                <a:cs typeface="Calibri" panose="020F0502020204030204" pitchFamily="34" charset="0"/>
              </a:rPr>
              <a:t>	Jr. </a:t>
            </a:r>
            <a:r>
              <a:rPr lang="es-PE" sz="1600" dirty="0" smtClean="0">
                <a:latin typeface="Calibri" panose="020F0502020204030204" pitchFamily="34" charset="0"/>
                <a:cs typeface="Calibri" panose="020F0502020204030204" pitchFamily="34" charset="0"/>
              </a:rPr>
              <a:t>Lima </a:t>
            </a:r>
            <a:r>
              <a:rPr lang="es-PE" sz="1600" dirty="0">
                <a:latin typeface="Calibri" panose="020F0502020204030204" pitchFamily="34" charset="0"/>
                <a:cs typeface="Calibri" panose="020F0502020204030204" pitchFamily="34" charset="0"/>
              </a:rPr>
              <a:t>Nº </a:t>
            </a:r>
            <a:r>
              <a:rPr lang="es-PE" sz="1600" dirty="0" smtClean="0">
                <a:latin typeface="Calibri" panose="020F0502020204030204" pitchFamily="34" charset="0"/>
                <a:cs typeface="Calibri" panose="020F0502020204030204" pitchFamily="34" charset="0"/>
              </a:rPr>
              <a:t>777</a:t>
            </a:r>
            <a:endParaRPr lang="es-PE" sz="1600" dirty="0">
              <a:latin typeface="Calibri" panose="020F0502020204030204" pitchFamily="34" charset="0"/>
              <a:cs typeface="Calibri" panose="020F0502020204030204" pitchFamily="34" charset="0"/>
            </a:endParaRPr>
          </a:p>
          <a:p>
            <a:pPr lvl="1"/>
            <a:r>
              <a:rPr lang="es-PE" sz="1600" dirty="0">
                <a:latin typeface="Calibri" panose="020F0502020204030204" pitchFamily="34" charset="0"/>
                <a:cs typeface="Calibri" panose="020F0502020204030204" pitchFamily="34" charset="0"/>
              </a:rPr>
              <a:t>CODIGO MODULAR		</a:t>
            </a:r>
            <a:r>
              <a:rPr lang="es-PE" sz="1600" dirty="0" smtClean="0">
                <a:latin typeface="Calibri" panose="020F0502020204030204" pitchFamily="34" charset="0"/>
                <a:cs typeface="Calibri" panose="020F0502020204030204" pitchFamily="34" charset="0"/>
              </a:rPr>
              <a:t>	: </a:t>
            </a:r>
            <a:r>
              <a:rPr lang="es-PE" sz="1600" dirty="0">
                <a:latin typeface="Calibri" panose="020F0502020204030204" pitchFamily="34" charset="0"/>
                <a:cs typeface="Calibri" panose="020F0502020204030204" pitchFamily="34" charset="0"/>
              </a:rPr>
              <a:t>	</a:t>
            </a:r>
            <a:r>
              <a:rPr lang="es-PE" sz="1600" dirty="0" smtClean="0">
                <a:latin typeface="Calibri" panose="020F0502020204030204" pitchFamily="34" charset="0"/>
                <a:cs typeface="Calibri" panose="020F0502020204030204" pitchFamily="34" charset="0"/>
              </a:rPr>
              <a:t>7070707</a:t>
            </a:r>
            <a:endParaRPr lang="es-PE" sz="1600" dirty="0">
              <a:latin typeface="Calibri" panose="020F0502020204030204" pitchFamily="34" charset="0"/>
              <a:cs typeface="Calibri" panose="020F0502020204030204" pitchFamily="34" charset="0"/>
            </a:endParaRPr>
          </a:p>
          <a:p>
            <a:pPr lvl="1"/>
            <a:r>
              <a:rPr lang="es-PE" sz="1600" dirty="0">
                <a:latin typeface="Calibri" panose="020F0502020204030204" pitchFamily="34" charset="0"/>
                <a:cs typeface="Calibri" panose="020F0502020204030204" pitchFamily="34" charset="0"/>
              </a:rPr>
              <a:t>CÓDIGO DEL LOCAL	</a:t>
            </a:r>
            <a:r>
              <a:rPr lang="es-PE" sz="1600" dirty="0" smtClean="0">
                <a:latin typeface="Calibri" panose="020F0502020204030204" pitchFamily="34" charset="0"/>
                <a:cs typeface="Calibri" panose="020F0502020204030204" pitchFamily="34" charset="0"/>
              </a:rPr>
              <a:t>		:</a:t>
            </a:r>
            <a:r>
              <a:rPr lang="es-PE" sz="1600" dirty="0">
                <a:latin typeface="Calibri" panose="020F0502020204030204" pitchFamily="34" charset="0"/>
                <a:cs typeface="Calibri" panose="020F0502020204030204" pitchFamily="34" charset="0"/>
              </a:rPr>
              <a:t>	</a:t>
            </a:r>
            <a:r>
              <a:rPr lang="es-PE" sz="1600" dirty="0" smtClean="0">
                <a:latin typeface="Calibri" panose="020F0502020204030204" pitchFamily="34" charset="0"/>
                <a:cs typeface="Calibri" panose="020F0502020204030204" pitchFamily="34" charset="0"/>
              </a:rPr>
              <a:t>550055</a:t>
            </a:r>
            <a:endParaRPr lang="es-PE" sz="1600" dirty="0">
              <a:latin typeface="Calibri" panose="020F0502020204030204" pitchFamily="34" charset="0"/>
              <a:cs typeface="Calibri" panose="020F0502020204030204" pitchFamily="34" charset="0"/>
            </a:endParaRPr>
          </a:p>
          <a:p>
            <a:pPr lvl="1"/>
            <a:r>
              <a:rPr lang="es-PE" sz="1600" dirty="0" smtClean="0">
                <a:latin typeface="Calibri" panose="020F0502020204030204" pitchFamily="34" charset="0"/>
                <a:cs typeface="Calibri" panose="020F0502020204030204" pitchFamily="34" charset="0"/>
              </a:rPr>
              <a:t>CENTRO POBLADO</a:t>
            </a:r>
            <a:r>
              <a:rPr lang="es-PE" sz="1600" dirty="0">
                <a:latin typeface="Calibri" panose="020F0502020204030204" pitchFamily="34" charset="0"/>
                <a:cs typeface="Calibri" panose="020F0502020204030204" pitchFamily="34" charset="0"/>
              </a:rPr>
              <a:t>		</a:t>
            </a:r>
            <a:r>
              <a:rPr lang="es-PE" sz="1600" dirty="0" smtClean="0">
                <a:latin typeface="Calibri" panose="020F0502020204030204" pitchFamily="34" charset="0"/>
                <a:cs typeface="Calibri" panose="020F0502020204030204" pitchFamily="34" charset="0"/>
              </a:rPr>
              <a:t>	: </a:t>
            </a:r>
            <a:r>
              <a:rPr lang="es-PE" sz="1600" dirty="0">
                <a:latin typeface="Calibri" panose="020F0502020204030204" pitchFamily="34" charset="0"/>
                <a:cs typeface="Calibri" panose="020F0502020204030204" pitchFamily="34" charset="0"/>
              </a:rPr>
              <a:t>	</a:t>
            </a:r>
            <a:r>
              <a:rPr lang="es-PE" sz="1600" dirty="0" smtClean="0">
                <a:latin typeface="Calibri" panose="020F0502020204030204" pitchFamily="34" charset="0"/>
                <a:cs typeface="Calibri" panose="020F0502020204030204" pitchFamily="34" charset="0"/>
              </a:rPr>
              <a:t>SALCEDO</a:t>
            </a:r>
            <a:endParaRPr lang="es-PE" sz="1600" dirty="0">
              <a:latin typeface="Calibri" panose="020F0502020204030204" pitchFamily="34" charset="0"/>
              <a:cs typeface="Calibri" panose="020F0502020204030204" pitchFamily="34" charset="0"/>
            </a:endParaRPr>
          </a:p>
          <a:p>
            <a:pPr lvl="1"/>
            <a:r>
              <a:rPr lang="es-PE" sz="1600" dirty="0">
                <a:latin typeface="Calibri" panose="020F0502020204030204" pitchFamily="34" charset="0"/>
                <a:cs typeface="Calibri" panose="020F0502020204030204" pitchFamily="34" charset="0"/>
              </a:rPr>
              <a:t>DISTRITO 			</a:t>
            </a:r>
            <a:r>
              <a:rPr lang="es-PE" sz="1600" dirty="0" smtClean="0">
                <a:latin typeface="Calibri" panose="020F0502020204030204" pitchFamily="34" charset="0"/>
                <a:cs typeface="Calibri" panose="020F0502020204030204" pitchFamily="34" charset="0"/>
              </a:rPr>
              <a:t>		: </a:t>
            </a:r>
            <a:r>
              <a:rPr lang="es-PE" sz="1600" dirty="0">
                <a:latin typeface="Calibri" panose="020F0502020204030204" pitchFamily="34" charset="0"/>
                <a:cs typeface="Calibri" panose="020F0502020204030204" pitchFamily="34" charset="0"/>
              </a:rPr>
              <a:t>	PUNO</a:t>
            </a:r>
          </a:p>
          <a:p>
            <a:pPr lvl="1"/>
            <a:r>
              <a:rPr lang="es-PE" sz="1600" dirty="0">
                <a:latin typeface="Calibri" panose="020F0502020204030204" pitchFamily="34" charset="0"/>
                <a:cs typeface="Calibri" panose="020F0502020204030204" pitchFamily="34" charset="0"/>
              </a:rPr>
              <a:t>NIVEL			</a:t>
            </a:r>
            <a:r>
              <a:rPr lang="es-PE" sz="1600" dirty="0" smtClean="0">
                <a:latin typeface="Calibri" panose="020F0502020204030204" pitchFamily="34" charset="0"/>
                <a:cs typeface="Calibri" panose="020F0502020204030204" pitchFamily="34" charset="0"/>
              </a:rPr>
              <a:t>		: </a:t>
            </a:r>
            <a:r>
              <a:rPr lang="es-PE" sz="1600" dirty="0">
                <a:latin typeface="Calibri" panose="020F0502020204030204" pitchFamily="34" charset="0"/>
                <a:cs typeface="Calibri" panose="020F0502020204030204" pitchFamily="34" charset="0"/>
              </a:rPr>
              <a:t>	Inicial 3, 4 y 5 años</a:t>
            </a:r>
          </a:p>
          <a:p>
            <a:pPr lvl="1"/>
            <a:r>
              <a:rPr lang="pt-BR" sz="1600" dirty="0">
                <a:latin typeface="Calibri" panose="020F0502020204030204" pitchFamily="34" charset="0"/>
                <a:cs typeface="Calibri" panose="020F0502020204030204" pitchFamily="34" charset="0"/>
              </a:rPr>
              <a:t>MODALIDAD			</a:t>
            </a:r>
            <a:r>
              <a:rPr lang="pt-BR" sz="1600" dirty="0" smtClean="0">
                <a:latin typeface="Calibri" panose="020F0502020204030204" pitchFamily="34" charset="0"/>
                <a:cs typeface="Calibri" panose="020F0502020204030204" pitchFamily="34" charset="0"/>
              </a:rPr>
              <a:t>	: </a:t>
            </a:r>
            <a:r>
              <a:rPr lang="pt-BR" sz="1600" dirty="0">
                <a:latin typeface="Calibri" panose="020F0502020204030204" pitchFamily="34" charset="0"/>
                <a:cs typeface="Calibri" panose="020F0502020204030204" pitchFamily="34" charset="0"/>
              </a:rPr>
              <a:t>	Educación Básica Regular</a:t>
            </a:r>
            <a:endParaRPr lang="es-PE" sz="1600" dirty="0">
              <a:latin typeface="Calibri" panose="020F0502020204030204" pitchFamily="34" charset="0"/>
              <a:cs typeface="Calibri" panose="020F0502020204030204" pitchFamily="34" charset="0"/>
            </a:endParaRPr>
          </a:p>
          <a:p>
            <a:pPr lvl="1"/>
            <a:r>
              <a:rPr lang="pt-BR" sz="1600" dirty="0">
                <a:latin typeface="Calibri" panose="020F0502020204030204" pitchFamily="34" charset="0"/>
                <a:cs typeface="Calibri" panose="020F0502020204030204" pitchFamily="34" charset="0"/>
              </a:rPr>
              <a:t>FORMA			</a:t>
            </a:r>
            <a:r>
              <a:rPr lang="pt-BR" sz="1600" dirty="0" smtClean="0">
                <a:latin typeface="Calibri" panose="020F0502020204030204" pitchFamily="34" charset="0"/>
                <a:cs typeface="Calibri" panose="020F0502020204030204" pitchFamily="34" charset="0"/>
              </a:rPr>
              <a:t>		:</a:t>
            </a:r>
            <a:r>
              <a:rPr lang="pt-BR" sz="1600" dirty="0">
                <a:latin typeface="Calibri" panose="020F0502020204030204" pitchFamily="34" charset="0"/>
                <a:cs typeface="Calibri" panose="020F0502020204030204" pitchFamily="34" charset="0"/>
              </a:rPr>
              <a:t>	Escolarizada</a:t>
            </a:r>
            <a:endParaRPr lang="es-PE" sz="1600" dirty="0">
              <a:latin typeface="Calibri" panose="020F0502020204030204" pitchFamily="34" charset="0"/>
              <a:cs typeface="Calibri" panose="020F0502020204030204" pitchFamily="34" charset="0"/>
            </a:endParaRPr>
          </a:p>
          <a:p>
            <a:pPr lvl="1"/>
            <a:r>
              <a:rPr lang="pt-BR" sz="1600" dirty="0">
                <a:latin typeface="Calibri" panose="020F0502020204030204" pitchFamily="34" charset="0"/>
                <a:cs typeface="Calibri" panose="020F0502020204030204" pitchFamily="34" charset="0"/>
              </a:rPr>
              <a:t>GESTIÓN 			</a:t>
            </a:r>
            <a:r>
              <a:rPr lang="pt-BR" sz="1600" dirty="0" smtClean="0">
                <a:latin typeface="Calibri" panose="020F0502020204030204" pitchFamily="34" charset="0"/>
                <a:cs typeface="Calibri" panose="020F0502020204030204" pitchFamily="34" charset="0"/>
              </a:rPr>
              <a:t>		:</a:t>
            </a:r>
            <a:r>
              <a:rPr lang="pt-BR" sz="1600" dirty="0">
                <a:latin typeface="Calibri" panose="020F0502020204030204" pitchFamily="34" charset="0"/>
                <a:cs typeface="Calibri" panose="020F0502020204030204" pitchFamily="34" charset="0"/>
              </a:rPr>
              <a:t>	Pública de Gestión Directa</a:t>
            </a:r>
            <a:endParaRPr lang="es-PE" sz="1600" dirty="0">
              <a:latin typeface="Calibri" panose="020F0502020204030204" pitchFamily="34" charset="0"/>
              <a:cs typeface="Calibri" panose="020F0502020204030204" pitchFamily="34" charset="0"/>
            </a:endParaRPr>
          </a:p>
          <a:p>
            <a:pPr lvl="1"/>
            <a:r>
              <a:rPr lang="es-ES" sz="1600" dirty="0">
                <a:latin typeface="Calibri" panose="020F0502020204030204" pitchFamily="34" charset="0"/>
                <a:cs typeface="Calibri" panose="020F0502020204030204" pitchFamily="34" charset="0"/>
              </a:rPr>
              <a:t>GÉNERO ESCOLAR		</a:t>
            </a:r>
            <a:r>
              <a:rPr lang="es-ES" sz="1600" dirty="0" smtClean="0">
                <a:latin typeface="Calibri" panose="020F0502020204030204" pitchFamily="34" charset="0"/>
                <a:cs typeface="Calibri" panose="020F0502020204030204" pitchFamily="34" charset="0"/>
              </a:rPr>
              <a:t>	: </a:t>
            </a:r>
            <a:r>
              <a:rPr lang="es-ES" sz="1600" dirty="0">
                <a:latin typeface="Calibri" panose="020F0502020204030204" pitchFamily="34" charset="0"/>
                <a:cs typeface="Calibri" panose="020F0502020204030204" pitchFamily="34" charset="0"/>
              </a:rPr>
              <a:t>	</a:t>
            </a:r>
            <a:r>
              <a:rPr lang="es-ES" sz="1600" dirty="0" smtClean="0">
                <a:latin typeface="Calibri" panose="020F0502020204030204" pitchFamily="34" charset="0"/>
                <a:cs typeface="Calibri" panose="020F0502020204030204" pitchFamily="34" charset="0"/>
              </a:rPr>
              <a:t>Mixto</a:t>
            </a:r>
          </a:p>
          <a:p>
            <a:pPr lvl="1"/>
            <a:r>
              <a:rPr lang="es-ES" sz="1600" dirty="0" smtClean="0">
                <a:latin typeface="Calibri" panose="020F0502020204030204" pitchFamily="34" charset="0"/>
                <a:cs typeface="Calibri" panose="020F0502020204030204" pitchFamily="34" charset="0"/>
              </a:rPr>
              <a:t>CORREO INSTITUCIONAL		:	iei@7070707</a:t>
            </a:r>
            <a:endParaRPr lang="es-PE" sz="1600" dirty="0">
              <a:latin typeface="Calibri" panose="020F0502020204030204" pitchFamily="34" charset="0"/>
              <a:cs typeface="Calibri" panose="020F0502020204030204" pitchFamily="34" charset="0"/>
            </a:endParaRPr>
          </a:p>
          <a:p>
            <a:pPr lvl="1"/>
            <a:r>
              <a:rPr lang="es-ES" sz="1600" dirty="0">
                <a:latin typeface="Calibri" panose="020F0502020204030204" pitchFamily="34" charset="0"/>
                <a:cs typeface="Calibri" panose="020F0502020204030204" pitchFamily="34" charset="0"/>
              </a:rPr>
              <a:t>DIRECTORA			</a:t>
            </a:r>
            <a:r>
              <a:rPr lang="es-ES" sz="1600" dirty="0" smtClean="0">
                <a:latin typeface="Calibri" panose="020F0502020204030204" pitchFamily="34" charset="0"/>
                <a:cs typeface="Calibri" panose="020F0502020204030204" pitchFamily="34" charset="0"/>
              </a:rPr>
              <a:t>	: </a:t>
            </a:r>
            <a:r>
              <a:rPr lang="es-ES" sz="1600" dirty="0">
                <a:latin typeface="Calibri" panose="020F0502020204030204" pitchFamily="34" charset="0"/>
                <a:cs typeface="Calibri" panose="020F0502020204030204" pitchFamily="34" charset="0"/>
              </a:rPr>
              <a:t>	Prof. </a:t>
            </a:r>
            <a:r>
              <a:rPr lang="es-ES" sz="1600" dirty="0" smtClean="0">
                <a:latin typeface="Calibri" panose="020F0502020204030204" pitchFamily="34" charset="0"/>
                <a:cs typeface="Calibri" panose="020F0502020204030204" pitchFamily="34" charset="0"/>
              </a:rPr>
              <a:t>………………</a:t>
            </a:r>
            <a:endParaRPr lang="es-PE" sz="1600" dirty="0">
              <a:latin typeface="Calibri" panose="020F0502020204030204" pitchFamily="34" charset="0"/>
              <a:cs typeface="Calibri" panose="020F0502020204030204" pitchFamily="34" charset="0"/>
            </a:endParaRPr>
          </a:p>
          <a:p>
            <a:pPr lvl="1"/>
            <a:r>
              <a:rPr lang="es-ES" sz="1600" dirty="0">
                <a:latin typeface="Calibri" panose="020F0502020204030204" pitchFamily="34" charset="0"/>
                <a:cs typeface="Calibri" panose="020F0502020204030204" pitchFamily="34" charset="0"/>
              </a:rPr>
              <a:t>PERSONAL </a:t>
            </a:r>
            <a:r>
              <a:rPr lang="es-ES" sz="1600" dirty="0" smtClean="0">
                <a:latin typeface="Calibri" panose="020F0502020204030204" pitchFamily="34" charset="0"/>
                <a:cs typeface="Calibri" panose="020F0502020204030204" pitchFamily="34" charset="0"/>
              </a:rPr>
              <a:t>DOCENTE			</a:t>
            </a:r>
            <a:r>
              <a:rPr lang="es-ES" sz="1600" b="1" dirty="0" smtClean="0">
                <a:latin typeface="Calibri" panose="020F0502020204030204" pitchFamily="34" charset="0"/>
                <a:cs typeface="Calibri" panose="020F0502020204030204" pitchFamily="34" charset="0"/>
              </a:rPr>
              <a:t>:         </a:t>
            </a:r>
            <a:r>
              <a:rPr lang="es-ES" sz="1600" dirty="0" smtClean="0">
                <a:latin typeface="Calibri" panose="020F0502020204030204" pitchFamily="34" charset="0"/>
                <a:cs typeface="Calibri" panose="020F0502020204030204" pitchFamily="34" charset="0"/>
              </a:rPr>
              <a:t>Prof</a:t>
            </a:r>
            <a:r>
              <a:rPr lang="es-ES" sz="1600" dirty="0">
                <a:latin typeface="Calibri" panose="020F0502020204030204" pitchFamily="34" charset="0"/>
                <a:cs typeface="Calibri" panose="020F0502020204030204" pitchFamily="34" charset="0"/>
              </a:rPr>
              <a:t>. ………………</a:t>
            </a:r>
            <a:endParaRPr lang="es-PE" sz="1600" dirty="0">
              <a:latin typeface="Calibri" panose="020F0502020204030204" pitchFamily="34" charset="0"/>
              <a:cs typeface="Calibri" panose="020F0502020204030204" pitchFamily="34" charset="0"/>
            </a:endParaRPr>
          </a:p>
          <a:p>
            <a:pPr lvl="1"/>
            <a:endParaRPr lang="es-PE" sz="1600" dirty="0"/>
          </a:p>
          <a:p>
            <a:r>
              <a:rPr lang="es-ES" sz="1600" b="1" dirty="0"/>
              <a:t>		</a:t>
            </a:r>
            <a:endParaRPr lang="es-PE" sz="1600" dirty="0"/>
          </a:p>
        </p:txBody>
      </p:sp>
    </p:spTree>
    <p:extLst>
      <p:ext uri="{BB962C8B-B14F-4D97-AF65-F5344CB8AC3E}">
        <p14:creationId xmlns:p14="http://schemas.microsoft.com/office/powerpoint/2010/main" val="946503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p:cNvPicPr>
            <a:picLocks noChangeAspect="1"/>
          </p:cNvPicPr>
          <p:nvPr/>
        </p:nvPicPr>
        <p:blipFill>
          <a:blip r:embed="rId2" cstate="print">
            <a:duotone>
              <a:srgbClr val="D0CCB9">
                <a:shade val="45000"/>
                <a:satMod val="135000"/>
              </a:srgbClr>
              <a:prstClr val="white"/>
            </a:duotone>
            <a:extLst>
              <a:ext uri="{28A0092B-C50C-407E-A947-70E740481C1C}">
                <a14:useLocalDpi xmlns:a14="http://schemas.microsoft.com/office/drawing/2010/main" val="0"/>
              </a:ext>
            </a:extLst>
          </a:blip>
          <a:stretch>
            <a:fillRect/>
          </a:stretch>
        </p:blipFill>
        <p:spPr>
          <a:xfrm>
            <a:off x="3472852" y="1320196"/>
            <a:ext cx="6957868" cy="4217610"/>
          </a:xfrm>
          <a:prstGeom prst="rect">
            <a:avLst/>
          </a:prstGeom>
        </p:spPr>
      </p:pic>
      <p:sp>
        <p:nvSpPr>
          <p:cNvPr id="2" name="Título 1"/>
          <p:cNvSpPr>
            <a:spLocks noGrp="1"/>
          </p:cNvSpPr>
          <p:nvPr>
            <p:ph type="title"/>
          </p:nvPr>
        </p:nvSpPr>
        <p:spPr>
          <a:xfrm>
            <a:off x="838200" y="135173"/>
            <a:ext cx="10515600" cy="545866"/>
          </a:xfrm>
        </p:spPr>
        <p:txBody>
          <a:bodyPr>
            <a:normAutofit/>
          </a:bodyPr>
          <a:lstStyle/>
          <a:p>
            <a:pPr lvl="0"/>
            <a:r>
              <a:rPr lang="es-MX" sz="2400" b="1" dirty="0" smtClean="0"/>
              <a:t>MARCO NORMATIVO</a:t>
            </a:r>
            <a:endParaRPr lang="es-PE" sz="2400" dirty="0"/>
          </a:p>
        </p:txBody>
      </p:sp>
      <p:sp>
        <p:nvSpPr>
          <p:cNvPr id="3" name="Marcador de contenido 2"/>
          <p:cNvSpPr>
            <a:spLocks noGrp="1"/>
          </p:cNvSpPr>
          <p:nvPr>
            <p:ph idx="1"/>
          </p:nvPr>
        </p:nvSpPr>
        <p:spPr>
          <a:xfrm>
            <a:off x="838200" y="1089329"/>
            <a:ext cx="10515600" cy="5087634"/>
          </a:xfrm>
        </p:spPr>
        <p:txBody>
          <a:bodyPr/>
          <a:lstStyle/>
          <a:p>
            <a:endParaRPr lang="es-PE" dirty="0" smtClean="0"/>
          </a:p>
          <a:p>
            <a:endParaRPr lang="es-PE" dirty="0" smtClean="0"/>
          </a:p>
          <a:p>
            <a:pPr marL="0" indent="0">
              <a:buNone/>
            </a:pPr>
            <a:endParaRPr lang="es-PE" sz="1800" b="1" dirty="0" smtClean="0"/>
          </a:p>
        </p:txBody>
      </p:sp>
      <p:sp>
        <p:nvSpPr>
          <p:cNvPr id="6" name="Rectángulo 5"/>
          <p:cNvSpPr/>
          <p:nvPr/>
        </p:nvSpPr>
        <p:spPr>
          <a:xfrm>
            <a:off x="604298" y="580446"/>
            <a:ext cx="9342783" cy="5509200"/>
          </a:xfrm>
          <a:prstGeom prst="rect">
            <a:avLst/>
          </a:prstGeom>
        </p:spPr>
        <p:txBody>
          <a:bodyPr wrap="square">
            <a:spAutoFit/>
          </a:bodyPr>
          <a:lstStyle/>
          <a:p>
            <a:pPr lvl="0"/>
            <a:r>
              <a:rPr lang="es-AR" sz="1600" dirty="0" smtClean="0">
                <a:latin typeface="Calibri" panose="020F0502020204030204" pitchFamily="34" charset="0"/>
                <a:cs typeface="Calibri" panose="020F0502020204030204" pitchFamily="34" charset="0"/>
              </a:rPr>
              <a:t>La </a:t>
            </a:r>
            <a:r>
              <a:rPr lang="es-AR" sz="1600" dirty="0">
                <a:latin typeface="Calibri" panose="020F0502020204030204" pitchFamily="34" charset="0"/>
                <a:cs typeface="Calibri" panose="020F0502020204030204" pitchFamily="34" charset="0"/>
              </a:rPr>
              <a:t>Constitución Política del Perú</a:t>
            </a:r>
            <a:r>
              <a:rPr lang="es-AR" sz="1600" dirty="0" smtClean="0">
                <a:latin typeface="Calibri" panose="020F0502020204030204" pitchFamily="34" charset="0"/>
                <a:cs typeface="Calibri" panose="020F0502020204030204" pitchFamily="34" charset="0"/>
              </a:rPr>
              <a:t>.</a:t>
            </a:r>
          </a:p>
          <a:p>
            <a:pPr lvl="0"/>
            <a:r>
              <a:rPr lang="es-PE" sz="1600" dirty="0">
                <a:latin typeface="Calibri" panose="020F0502020204030204" pitchFamily="34" charset="0"/>
                <a:cs typeface="Calibri" panose="020F0502020204030204" pitchFamily="34" charset="0"/>
              </a:rPr>
              <a:t>Código de los Niños y Adolescentes</a:t>
            </a:r>
          </a:p>
          <a:p>
            <a:pPr lvl="0"/>
            <a:r>
              <a:rPr lang="es-AR" sz="1600" dirty="0">
                <a:latin typeface="Calibri" panose="020F0502020204030204" pitchFamily="34" charset="0"/>
                <a:cs typeface="Calibri" panose="020F0502020204030204" pitchFamily="34" charset="0"/>
              </a:rPr>
              <a:t>Ley Nª 28044, Ley general de Educación y su reglamento.</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Ley N° 28628, Ley que regula la participación de las Asociaciones de Padres de Familia en las </a:t>
            </a:r>
            <a:r>
              <a:rPr lang="es-AR" sz="1600" dirty="0" smtClean="0">
                <a:latin typeface="Calibri" panose="020F0502020204030204" pitchFamily="34" charset="0"/>
                <a:cs typeface="Calibri" panose="020F0502020204030204" pitchFamily="34" charset="0"/>
              </a:rPr>
              <a:t>  	 	Instituciones </a:t>
            </a:r>
            <a:r>
              <a:rPr lang="es-AR" sz="1600" dirty="0">
                <a:latin typeface="Calibri" panose="020F0502020204030204" pitchFamily="34" charset="0"/>
                <a:cs typeface="Calibri" panose="020F0502020204030204" pitchFamily="34" charset="0"/>
              </a:rPr>
              <a:t>Educativas Públicas y su reglamento.</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Ley N° 28988, Ley que declara a la Educación Básica Regular como servicio público esencial y su </a:t>
            </a:r>
            <a:r>
              <a:rPr lang="es-AR" sz="1600" dirty="0" smtClean="0">
                <a:latin typeface="Calibri" panose="020F0502020204030204" pitchFamily="34" charset="0"/>
                <a:cs typeface="Calibri" panose="020F0502020204030204" pitchFamily="34" charset="0"/>
              </a:rPr>
              <a:t>	reglamento</a:t>
            </a:r>
            <a:r>
              <a:rPr lang="es-AR" sz="1600" dirty="0">
                <a:latin typeface="Calibri" panose="020F0502020204030204" pitchFamily="34" charset="0"/>
                <a:cs typeface="Calibri" panose="020F0502020204030204" pitchFamily="34" charset="0"/>
              </a:rPr>
              <a:t>.</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Ley N° 29719, Ley que promueve la convivencia sin violencia en las instituciones educativas y su </a:t>
            </a:r>
            <a:r>
              <a:rPr lang="es-AR" sz="1600" dirty="0" smtClean="0">
                <a:latin typeface="Calibri" panose="020F0502020204030204" pitchFamily="34" charset="0"/>
                <a:cs typeface="Calibri" panose="020F0502020204030204" pitchFamily="34" charset="0"/>
              </a:rPr>
              <a:t>	reglamento</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Ley N° 29944, Ley de Reforma Magisterial y su reglamento.</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Ley N° 29973, Ley General de la Persona con Discapacidad</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Ley N° 28740, Ley del Sistema Nacional de Evaluación, Acreditación y Certificación Ley N° 28740, Ley del Sistema Nacional de Evaluación, Acreditación y Certificación de la Calidad Educativa.</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Decreto Supremo N° 006-2012-ED, que aprueba el Reglamento de Organización y Funciones (ROF) </a:t>
            </a:r>
            <a:r>
              <a:rPr lang="es-AR" sz="1600" dirty="0" smtClean="0">
                <a:latin typeface="Calibri" panose="020F0502020204030204" pitchFamily="34" charset="0"/>
                <a:cs typeface="Calibri" panose="020F0502020204030204" pitchFamily="34" charset="0"/>
              </a:rPr>
              <a:t>	y </a:t>
            </a:r>
            <a:r>
              <a:rPr lang="es-AR" sz="1600" dirty="0">
                <a:latin typeface="Calibri" panose="020F0502020204030204" pitchFamily="34" charset="0"/>
                <a:cs typeface="Calibri" panose="020F0502020204030204" pitchFamily="34" charset="0"/>
              </a:rPr>
              <a:t>el Cuadro para Asignación de Personal (CAP) del Ministerio de Educación.</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Decreto Supremo Nº 008-2006-ED Aprueba “Lineamientos para el Seguimiento y Control de la </a:t>
            </a:r>
            <a:r>
              <a:rPr lang="es-AR" sz="1600" dirty="0" smtClean="0">
                <a:latin typeface="Calibri" panose="020F0502020204030204" pitchFamily="34" charset="0"/>
                <a:cs typeface="Calibri" panose="020F0502020204030204" pitchFamily="34" charset="0"/>
              </a:rPr>
              <a:t>	Labor </a:t>
            </a:r>
            <a:r>
              <a:rPr lang="es-AR" sz="1600" dirty="0">
                <a:latin typeface="Calibri" panose="020F0502020204030204" pitchFamily="34" charset="0"/>
                <a:cs typeface="Calibri" panose="020F0502020204030204" pitchFamily="34" charset="0"/>
              </a:rPr>
              <a:t>Efectiva de Trabajo Docente en las Instituciones Educativas Públicas”.</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Decreto Supremo Nº 011-2012-ED, Reglamento de la Ley General de Educación. </a:t>
            </a:r>
            <a:endParaRPr lang="es-PE" sz="1600" dirty="0">
              <a:latin typeface="Calibri" panose="020F0502020204030204" pitchFamily="34" charset="0"/>
              <a:cs typeface="Calibri" panose="020F0502020204030204" pitchFamily="34" charset="0"/>
            </a:endParaRPr>
          </a:p>
          <a:p>
            <a:pPr lvl="0"/>
            <a:r>
              <a:rPr lang="es-AR" sz="1600" dirty="0">
                <a:latin typeface="Calibri" panose="020F0502020204030204" pitchFamily="34" charset="0"/>
                <a:cs typeface="Calibri" panose="020F0502020204030204" pitchFamily="34" charset="0"/>
              </a:rPr>
              <a:t>Resolución </a:t>
            </a:r>
            <a:r>
              <a:rPr lang="es-AR" sz="1600" dirty="0" smtClean="0">
                <a:latin typeface="Calibri" panose="020F0502020204030204" pitchFamily="34" charset="0"/>
                <a:cs typeface="Calibri" panose="020F0502020204030204" pitchFamily="34" charset="0"/>
              </a:rPr>
              <a:t>Viceministerial N°220-2019- </a:t>
            </a:r>
            <a:r>
              <a:rPr lang="es-AR" sz="1600" dirty="0">
                <a:latin typeface="Calibri" panose="020F0502020204030204" pitchFamily="34" charset="0"/>
                <a:cs typeface="Calibri" panose="020F0502020204030204" pitchFamily="34" charset="0"/>
              </a:rPr>
              <a:t>MINEDU Normas y Orientaciones para el desarrollo del año </a:t>
            </a:r>
            <a:r>
              <a:rPr lang="es-AR" sz="1600" dirty="0" smtClean="0">
                <a:latin typeface="Calibri" panose="020F0502020204030204" pitchFamily="34" charset="0"/>
                <a:cs typeface="Calibri" panose="020F0502020204030204" pitchFamily="34" charset="0"/>
              </a:rPr>
              <a:t>	escolar 2020 </a:t>
            </a:r>
            <a:r>
              <a:rPr lang="es-AR" sz="1600" dirty="0">
                <a:latin typeface="Calibri" panose="020F0502020204030204" pitchFamily="34" charset="0"/>
                <a:cs typeface="Calibri" panose="020F0502020204030204" pitchFamily="34" charset="0"/>
              </a:rPr>
              <a:t>en la Educación Básica</a:t>
            </a:r>
            <a:endParaRPr lang="es-PE" sz="1600" dirty="0">
              <a:latin typeface="Calibri" panose="020F0502020204030204" pitchFamily="34" charset="0"/>
              <a:cs typeface="Calibri" panose="020F0502020204030204" pitchFamily="34" charset="0"/>
            </a:endParaRPr>
          </a:p>
          <a:p>
            <a:pPr lvl="0"/>
            <a:r>
              <a:rPr lang="es-PE" sz="1600" dirty="0" smtClean="0">
                <a:latin typeface="Calibri" panose="020F0502020204030204" pitchFamily="34" charset="0"/>
                <a:ea typeface="Calibri" panose="020F0502020204030204" pitchFamily="34" charset="0"/>
                <a:cs typeface="Calibri" panose="020F0502020204030204" pitchFamily="34" charset="0"/>
              </a:rPr>
              <a:t>   </a:t>
            </a:r>
            <a:endParaRPr lang="es-PE" sz="1600" dirty="0">
              <a:latin typeface="Calibri" panose="020F0502020204030204" pitchFamily="34" charset="0"/>
              <a:cs typeface="Calibri" panose="020F0502020204030204" pitchFamily="34" charset="0"/>
            </a:endParaRPr>
          </a:p>
          <a:p>
            <a:r>
              <a:rPr lang="es-ES" sz="1600" b="1" dirty="0"/>
              <a:t>		</a:t>
            </a:r>
            <a:endParaRPr lang="es-PE" sz="1600" dirty="0"/>
          </a:p>
        </p:txBody>
      </p:sp>
    </p:spTree>
    <p:extLst>
      <p:ext uri="{BB962C8B-B14F-4D97-AF65-F5344CB8AC3E}">
        <p14:creationId xmlns:p14="http://schemas.microsoft.com/office/powerpoint/2010/main" val="104885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p:cNvPicPr>
            <a:picLocks noChangeAspect="1"/>
          </p:cNvPicPr>
          <p:nvPr/>
        </p:nvPicPr>
        <p:blipFill>
          <a:blip r:embed="rId2" cstate="print">
            <a:duotone>
              <a:srgbClr val="D0CCB9">
                <a:shade val="45000"/>
                <a:satMod val="135000"/>
              </a:srgbClr>
              <a:prstClr val="white"/>
            </a:duotone>
            <a:extLst>
              <a:ext uri="{28A0092B-C50C-407E-A947-70E740481C1C}">
                <a14:useLocalDpi xmlns:a14="http://schemas.microsoft.com/office/drawing/2010/main" val="0"/>
              </a:ext>
            </a:extLst>
          </a:blip>
          <a:stretch>
            <a:fillRect/>
          </a:stretch>
        </p:blipFill>
        <p:spPr>
          <a:xfrm>
            <a:off x="3472852" y="1320196"/>
            <a:ext cx="6957868" cy="4217610"/>
          </a:xfrm>
          <a:prstGeom prst="rect">
            <a:avLst/>
          </a:prstGeom>
        </p:spPr>
      </p:pic>
      <p:sp>
        <p:nvSpPr>
          <p:cNvPr id="2" name="Título 1"/>
          <p:cNvSpPr>
            <a:spLocks noGrp="1"/>
          </p:cNvSpPr>
          <p:nvPr>
            <p:ph type="title"/>
          </p:nvPr>
        </p:nvSpPr>
        <p:spPr>
          <a:xfrm>
            <a:off x="838200" y="135173"/>
            <a:ext cx="10515600" cy="545866"/>
          </a:xfrm>
        </p:spPr>
        <p:txBody>
          <a:bodyPr>
            <a:normAutofit/>
          </a:bodyPr>
          <a:lstStyle/>
          <a:p>
            <a:pPr lvl="1">
              <a:lnSpc>
                <a:spcPct val="107000"/>
              </a:lnSpc>
              <a:spcAft>
                <a:spcPts val="0"/>
              </a:spcAft>
            </a:pPr>
            <a:r>
              <a:rPr lang="es-P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VISIÓN COMPARTIDA. (PDRC)</a:t>
            </a:r>
            <a:endParaRPr lang="es-P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9329"/>
            <a:ext cx="9379226" cy="5087634"/>
          </a:xfrm>
        </p:spPr>
        <p:txBody>
          <a:bodyPr/>
          <a:lstStyle/>
          <a:p>
            <a:endParaRPr lang="es-PE" dirty="0" smtClean="0"/>
          </a:p>
          <a:p>
            <a:endParaRPr lang="es-PE" dirty="0" smtClean="0"/>
          </a:p>
          <a:p>
            <a:pPr marL="0" indent="0">
              <a:buNone/>
            </a:pPr>
            <a:endParaRPr lang="es-PE" dirty="0" smtClean="0"/>
          </a:p>
        </p:txBody>
      </p:sp>
      <p:sp>
        <p:nvSpPr>
          <p:cNvPr id="6" name="Rectángulo 5"/>
          <p:cNvSpPr/>
          <p:nvPr/>
        </p:nvSpPr>
        <p:spPr>
          <a:xfrm>
            <a:off x="270344" y="612251"/>
            <a:ext cx="9668786" cy="6494085"/>
          </a:xfrm>
          <a:prstGeom prst="rect">
            <a:avLst/>
          </a:prstGeom>
        </p:spPr>
        <p:txBody>
          <a:bodyPr wrap="square">
            <a:spAutoFit/>
          </a:bodyPr>
          <a:lstStyle/>
          <a:p>
            <a:endParaRPr lang="es-ES" sz="1600" b="1" dirty="0" smtClean="0"/>
          </a:p>
          <a:p>
            <a:r>
              <a:rPr lang="es-PE" sz="2000" dirty="0">
                <a:latin typeface="AR CENA" panose="02000000000000000000" pitchFamily="2" charset="0"/>
              </a:rPr>
              <a:t>“Región Puno, con su lago Titicaca navegable más alto del mundo y Parque Nacional </a:t>
            </a:r>
            <a:r>
              <a:rPr lang="es-PE" sz="2000" dirty="0" err="1">
                <a:latin typeface="AR CENA" panose="02000000000000000000" pitchFamily="2" charset="0"/>
              </a:rPr>
              <a:t>Bahuaja</a:t>
            </a:r>
            <a:r>
              <a:rPr lang="es-PE" sz="2000" dirty="0">
                <a:latin typeface="AR CENA" panose="02000000000000000000" pitchFamily="2" charset="0"/>
              </a:rPr>
              <a:t> </a:t>
            </a:r>
            <a:r>
              <a:rPr lang="es-PE" sz="2000" dirty="0" err="1">
                <a:latin typeface="AR CENA" panose="02000000000000000000" pitchFamily="2" charset="0"/>
              </a:rPr>
              <a:t>Sonene</a:t>
            </a:r>
            <a:r>
              <a:rPr lang="es-PE" sz="2000" dirty="0">
                <a:latin typeface="AR CENA" panose="02000000000000000000" pitchFamily="2" charset="0"/>
              </a:rPr>
              <a:t>” Al 2021</a:t>
            </a:r>
            <a:r>
              <a:rPr lang="es-PE" sz="2000" dirty="0" smtClean="0">
                <a:latin typeface="AR CENA" panose="02000000000000000000" pitchFamily="2" charset="0"/>
              </a:rPr>
              <a:t>,</a:t>
            </a:r>
          </a:p>
          <a:p>
            <a:r>
              <a:rPr lang="es-PE" sz="2000" dirty="0" smtClean="0">
                <a:latin typeface="AR CENA" panose="02000000000000000000" pitchFamily="2" charset="0"/>
              </a:rPr>
              <a:t> </a:t>
            </a:r>
            <a:r>
              <a:rPr lang="es-PE" sz="2000" dirty="0">
                <a:latin typeface="AR CENA" panose="02000000000000000000" pitchFamily="2" charset="0"/>
              </a:rPr>
              <a:t>S</a:t>
            </a:r>
            <a:r>
              <a:rPr lang="es-PE" sz="2000" dirty="0" smtClean="0">
                <a:latin typeface="AR CENA" panose="02000000000000000000" pitchFamily="2" charset="0"/>
              </a:rPr>
              <a:t>omos </a:t>
            </a:r>
            <a:r>
              <a:rPr lang="es-PE" sz="2000" dirty="0">
                <a:latin typeface="AR CENA" panose="02000000000000000000" pitchFamily="2" charset="0"/>
              </a:rPr>
              <a:t>una región andina - amazónica que ha afirmado su identidad; su población ha desarrollado interculturalmente, capacidades, valores y goza de calidad de vida, con igualdad de oportunidades. Maneja sosteniblemente sus recursos naturales y el ambiente, integrando corredores ecológicos, con producción agropecuaria, minero-energética e industrial competitiva; basada en la ciencia, tecnología e investigación. Líder en el desarrollo de cadenas productivas en camélidos sudamericanos, ovinos, bovinos, granos andinos, café, trucha y el turismo, insertados a los mercados nacional e internacional, en un marco de desarrollo integral y sustentable. La gestión pública es moderna, transparente, democrática, con equidad y justicia social en el marco del Estado de derecho. Su territorio regional está ordenado y articulado con perspectiva geopolítica. </a:t>
            </a:r>
            <a:endParaRPr lang="es-PE" sz="2000" dirty="0" smtClean="0">
              <a:latin typeface="AR CENA" panose="02000000000000000000" pitchFamily="2" charset="0"/>
            </a:endParaRPr>
          </a:p>
          <a:p>
            <a:r>
              <a:rPr lang="es-PE" sz="2000" dirty="0" smtClean="0">
                <a:latin typeface="AR CENA" panose="02000000000000000000" pitchFamily="2" charset="0"/>
              </a:rPr>
              <a:t>“</a:t>
            </a:r>
            <a:r>
              <a:rPr lang="es-PE" sz="2000" dirty="0">
                <a:latin typeface="AR CENA" panose="02000000000000000000" pitchFamily="2" charset="0"/>
              </a:rPr>
              <a:t>Vida digna para el buen vivir”</a:t>
            </a:r>
            <a:endParaRPr lang="es-ES" sz="2000" b="1" dirty="0">
              <a:latin typeface="AR CENA" panose="02000000000000000000" pitchFamily="2" charset="0"/>
            </a:endParaRPr>
          </a:p>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endParaRPr lang="es-ES" sz="1600" b="1" dirty="0"/>
          </a:p>
          <a:p>
            <a:endParaRPr lang="es-ES" sz="1600" b="1" dirty="0" smtClean="0"/>
          </a:p>
          <a:p>
            <a:r>
              <a:rPr lang="es-ES" sz="1600" b="1" dirty="0"/>
              <a:t>		</a:t>
            </a:r>
            <a:endParaRPr lang="es-PE" sz="1600" dirty="0"/>
          </a:p>
        </p:txBody>
      </p:sp>
    </p:spTree>
    <p:extLst>
      <p:ext uri="{BB962C8B-B14F-4D97-AF65-F5344CB8AC3E}">
        <p14:creationId xmlns:p14="http://schemas.microsoft.com/office/powerpoint/2010/main" val="19978790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1674</TotalTime>
  <Words>3020</Words>
  <Application>Microsoft Office PowerPoint</Application>
  <PresentationFormat>Panorámica</PresentationFormat>
  <Paragraphs>2150</Paragraphs>
  <Slides>28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AR CENA</vt:lpstr>
      <vt:lpstr>AR JULIAN</vt:lpstr>
      <vt:lpstr>Arial</vt:lpstr>
      <vt:lpstr>Arial Narrow</vt:lpstr>
      <vt:lpstr>Calibri</vt:lpstr>
      <vt:lpstr>Cambria</vt:lpstr>
      <vt:lpstr>Chateau de Garage</vt:lpstr>
      <vt:lpstr>Impact</vt:lpstr>
      <vt:lpstr>Times New Roman</vt:lpstr>
      <vt:lpstr>Evento principal</vt:lpstr>
      <vt:lpstr>UNIDAD DE GESTION EDUCATIVA LOCAL PUNO </vt:lpstr>
      <vt:lpstr>ÁMBITO DE ACCIÓN:  UGEL PUNO</vt:lpstr>
      <vt:lpstr>¿Qué es el PAT?</vt:lpstr>
      <vt:lpstr>Compromisos de gestión</vt:lpstr>
      <vt:lpstr>Compromisos de gestión</vt:lpstr>
      <vt:lpstr>Estructura del pat</vt:lpstr>
      <vt:lpstr>DATOS generales</vt:lpstr>
      <vt:lpstr>MARCO NORMATIVO</vt:lpstr>
      <vt:lpstr>VISIÓN COMPARTIDA. (PDRC)</vt:lpstr>
      <vt:lpstr>Visión del pelc. 2020-2032</vt:lpstr>
      <vt:lpstr>Misión de la ii.ee.</vt:lpstr>
      <vt:lpstr>VALORES</vt:lpstr>
      <vt:lpstr>INSTITUCIONAL</vt:lpstr>
      <vt:lpstr>PROGRAMACIÓN DE OBJETIVOS, METAS Y ACTIVIDADES  </vt:lpstr>
      <vt:lpstr>ARTICULACION DE OBJETIVOS ESTRATEGICOS:DOCUMENTOS</vt:lpstr>
      <vt:lpstr>ARTICULACION DE OBJETIVOS ESTRATEGICOS:DOCUMENTOS</vt:lpstr>
      <vt:lpstr>ARTICULACION DE OBJETIVOS ESTRATEGICOS: DOCUMENTOS</vt:lpstr>
      <vt:lpstr> </vt:lpstr>
      <vt:lpstr>METAS DE ATENCIÓN</vt:lpstr>
      <vt:lpstr>METAS DE OCUPACION</vt:lpstr>
      <vt:lpstr>METAS FÍSICAS (Infraestructura y equipamiento)</vt:lpstr>
      <vt:lpstr>PROGRAMACION DE ACTIVIDADES</vt:lpstr>
      <vt:lpstr>Presentación de PowerPoint</vt:lpstr>
      <vt:lpstr>Presentación de PowerPoint</vt:lpstr>
      <vt:lpstr>Calendarización de horas lectivas</vt:lpstr>
      <vt:lpstr>Presentación de PowerPoint</vt:lpstr>
      <vt:lpstr>anexos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DE GESTION EDUCATIVA LOCAL PUNO</dc:title>
  <dc:creator>celedonio cáceres</dc:creator>
  <cp:lastModifiedBy>Racionalizacion</cp:lastModifiedBy>
  <cp:revision>118</cp:revision>
  <cp:lastPrinted>2020-02-17T21:16:26Z</cp:lastPrinted>
  <dcterms:created xsi:type="dcterms:W3CDTF">2019-07-01T19:04:42Z</dcterms:created>
  <dcterms:modified xsi:type="dcterms:W3CDTF">2020-02-25T14:11:38Z</dcterms:modified>
</cp:coreProperties>
</file>