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436" r:id="rId4"/>
    <p:sldId id="461" r:id="rId5"/>
    <p:sldId id="406" r:id="rId6"/>
    <p:sldId id="370" r:id="rId7"/>
    <p:sldId id="486" r:id="rId8"/>
    <p:sldId id="517" r:id="rId9"/>
    <p:sldId id="360" r:id="rId10"/>
    <p:sldId id="526" r:id="rId11"/>
    <p:sldId id="520" r:id="rId12"/>
    <p:sldId id="523" r:id="rId13"/>
    <p:sldId id="521" r:id="rId14"/>
    <p:sldId id="525" r:id="rId15"/>
    <p:sldId id="522" r:id="rId16"/>
    <p:sldId id="519" r:id="rId17"/>
  </p:sldIdLst>
  <p:sldSz cx="12192000" cy="6858000"/>
  <p:notesSz cx="6877050" cy="10002838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53A7"/>
    <a:srgbClr val="FEB819"/>
    <a:srgbClr val="D2DEEF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82" autoAdjust="0"/>
    <p:restoredTop sz="94653" autoAdjust="0"/>
  </p:normalViewPr>
  <p:slideViewPr>
    <p:cSldViewPr snapToGrid="0">
      <p:cViewPr varScale="1">
        <p:scale>
          <a:sx n="72" d="100"/>
          <a:sy n="72" d="100"/>
        </p:scale>
        <p:origin x="5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11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5767461"/>
      </p:ext>
    </p:extLst>
  </p:cSld>
  <p:clrMap bg1="lt1" tx1="dk1" bg2="lt2" tx2="dk2" accent1="accent1" accent2="accent2" accent3="accent3" accent4="accent4" accent5="accent5" accent6="accent6" hlink="hlink" folHlink="folHlink"/>
  <p:hf sldNum="0"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0804" cy="500702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94640" y="0"/>
            <a:ext cx="2980804" cy="500702"/>
          </a:xfrm>
          <a:prstGeom prst="rect">
            <a:avLst/>
          </a:prstGeom>
        </p:spPr>
        <p:txBody>
          <a:bodyPr vert="horz" lIns="92290" tIns="46145" rIns="92290" bIns="46145" rtlCol="0"/>
          <a:lstStyle>
            <a:lvl1pPr algn="r">
              <a:defRPr sz="1200"/>
            </a:lvl1pPr>
          </a:lstStyle>
          <a:p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0950"/>
            <a:ext cx="6000750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0" tIns="46145" rIns="92290" bIns="46145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7385" y="4813457"/>
            <a:ext cx="5502282" cy="3938427"/>
          </a:xfrm>
          <a:prstGeom prst="rect">
            <a:avLst/>
          </a:prstGeom>
        </p:spPr>
        <p:txBody>
          <a:bodyPr vert="horz" lIns="92290" tIns="46145" rIns="92290" bIns="46145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502136"/>
            <a:ext cx="2980804" cy="500702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94640" y="9502136"/>
            <a:ext cx="2980804" cy="500702"/>
          </a:xfrm>
          <a:prstGeom prst="rect">
            <a:avLst/>
          </a:prstGeom>
        </p:spPr>
        <p:txBody>
          <a:bodyPr vert="horz" lIns="92290" tIns="46145" rIns="92290" bIns="46145" rtlCol="0" anchor="b"/>
          <a:lstStyle>
            <a:lvl1pPr algn="r">
              <a:defRPr sz="1200"/>
            </a:lvl1pPr>
          </a:lstStyle>
          <a:p>
            <a:fld id="{4CC7C6FF-F799-41F4-8CF5-FC5725AD0EFC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42490768"/>
      </p:ext>
    </p:extLst>
  </p:cSld>
  <p:clrMap bg1="lt1" tx1="dk1" bg2="lt2" tx2="dk2" accent1="accent1" accent2="accent2" accent3="accent3" accent4="accent4" accent5="accent5" accent6="accent6" hlink="hlink" folHlink="folHlink"/>
  <p:hf sldNum="0"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2769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16405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77924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53959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57221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76596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47453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8730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76155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98207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67654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795F8-156D-4EAE-BA6B-F4C7F0870D1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8939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7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5286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68B3A4-6950-4355-B087-6685B5280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49D047-8845-4CD4-86C4-44BD2D6C1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60331E9-4437-46C6-9ABB-436920507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5243"/>
            <a:ext cx="12192000" cy="534751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6936629-5CA1-420A-8B18-BBE4165B3E53}"/>
              </a:ext>
            </a:extLst>
          </p:cNvPr>
          <p:cNvSpPr txBox="1"/>
          <p:nvPr/>
        </p:nvSpPr>
        <p:spPr>
          <a:xfrm>
            <a:off x="477077" y="230188"/>
            <a:ext cx="2338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ARCHIVO : UGEL PUNO</a:t>
            </a:r>
          </a:p>
        </p:txBody>
      </p:sp>
    </p:spTree>
    <p:extLst>
      <p:ext uri="{BB962C8B-B14F-4D97-AF65-F5344CB8AC3E}">
        <p14:creationId xmlns:p14="http://schemas.microsoft.com/office/powerpoint/2010/main" val="1951541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101" y="1001491"/>
            <a:ext cx="1525067" cy="771522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8EC41B8-7E4A-4F57-B397-729DCF93C8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885" y="562263"/>
            <a:ext cx="10406538" cy="24215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391D3FC-D0E5-411C-9FFF-036E127F2B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448" y="2998277"/>
            <a:ext cx="9613468" cy="135549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39B1606-252F-4F50-88CA-600CC44D90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5447" y="4601077"/>
            <a:ext cx="9569759" cy="135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709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101" y="1001491"/>
            <a:ext cx="1525067" cy="77152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8CA502AE-1498-4706-838B-3D53D9B2E7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1371" b="33545"/>
          <a:stretch/>
        </p:blipFill>
        <p:spPr>
          <a:xfrm>
            <a:off x="0" y="-1"/>
            <a:ext cx="5718629" cy="685800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C718D3F6-4CB9-45D2-85E9-18A638455E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6158" y="0"/>
            <a:ext cx="52732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492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101" y="1001491"/>
            <a:ext cx="1525067" cy="771522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349805E0-DA6B-4A5D-801A-3F391D263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504" y="490537"/>
            <a:ext cx="9163050" cy="5876925"/>
          </a:xfrm>
          <a:prstGeom prst="rect">
            <a:avLst/>
          </a:prstGeom>
        </p:spPr>
      </p:pic>
      <p:sp>
        <p:nvSpPr>
          <p:cNvPr id="7" name="Elipse 6">
            <a:extLst>
              <a:ext uri="{FF2B5EF4-FFF2-40B4-BE49-F238E27FC236}">
                <a16:creationId xmlns:a16="http://schemas.microsoft.com/office/drawing/2014/main" id="{F85FFD86-F40E-40CF-9D6A-9B6A4477E572}"/>
              </a:ext>
            </a:extLst>
          </p:cNvPr>
          <p:cNvSpPr/>
          <p:nvPr/>
        </p:nvSpPr>
        <p:spPr>
          <a:xfrm>
            <a:off x="4368800" y="4905829"/>
            <a:ext cx="1625600" cy="9869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2340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941BFD-AA02-4702-8770-F8691684E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Actos resolutivos y documentos conexos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6D261687-2DE0-4E3A-BD2A-DCF7729F495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365" y="1564368"/>
            <a:ext cx="7157442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4172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101" y="1001491"/>
            <a:ext cx="1525067" cy="77152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6BAB523-CD03-4249-969E-705AF69A95DD}"/>
              </a:ext>
            </a:extLst>
          </p:cNvPr>
          <p:cNvSpPr txBox="1"/>
          <p:nvPr/>
        </p:nvSpPr>
        <p:spPr>
          <a:xfrm>
            <a:off x="1683657" y="1364343"/>
            <a:ext cx="4913589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/>
              <a:t>REMITIR</a:t>
            </a:r>
          </a:p>
          <a:p>
            <a:endParaRPr lang="es-ES" b="1" dirty="0"/>
          </a:p>
          <a:p>
            <a:pPr marL="342900" indent="-342900">
              <a:buAutoNum type="arabicPeriod"/>
            </a:pPr>
            <a:r>
              <a:rPr lang="es-ES" b="1" dirty="0"/>
              <a:t>FICHA INFORMATIVA </a:t>
            </a:r>
          </a:p>
          <a:p>
            <a:r>
              <a:rPr lang="es-ES" b="1" dirty="0"/>
              <a:t>      En formato Word </a:t>
            </a:r>
          </a:p>
          <a:p>
            <a:pPr marL="342900" indent="-342900">
              <a:buAutoNum type="arabicPeriod" startAt="2"/>
            </a:pPr>
            <a:r>
              <a:rPr lang="es-ES" b="1" dirty="0"/>
              <a:t>FICHA INFORMATIVA (firmado por el Director)</a:t>
            </a:r>
          </a:p>
          <a:p>
            <a:r>
              <a:rPr lang="es-ES" b="1" dirty="0"/>
              <a:t>      Declaración jurada (IE Privada)</a:t>
            </a:r>
          </a:p>
          <a:p>
            <a:r>
              <a:rPr lang="es-ES" b="1" dirty="0"/>
              <a:t>      Copia de DOCUMENTOS CONEXOS </a:t>
            </a:r>
          </a:p>
          <a:p>
            <a:r>
              <a:rPr lang="es-ES" b="1" dirty="0"/>
              <a:t>      en formato PDF</a:t>
            </a:r>
          </a:p>
          <a:p>
            <a:r>
              <a:rPr lang="es-ES" sz="2800" b="1" dirty="0">
                <a:solidFill>
                  <a:schemeClr val="accent1">
                    <a:lumMod val="75000"/>
                  </a:schemeClr>
                </a:solidFill>
              </a:rPr>
              <a:t>(fecha : hasta el 18 /09/2020)</a:t>
            </a:r>
          </a:p>
        </p:txBody>
      </p:sp>
    </p:spTree>
    <p:extLst>
      <p:ext uri="{BB962C8B-B14F-4D97-AF65-F5344CB8AC3E}">
        <p14:creationId xmlns:p14="http://schemas.microsoft.com/office/powerpoint/2010/main" val="2198997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120" y="3224647"/>
            <a:ext cx="3551320" cy="179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934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675" y="1673084"/>
            <a:ext cx="6022116" cy="304655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3850321" y="5093150"/>
            <a:ext cx="33603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PE" sz="2400" b="1" dirty="0">
                <a:solidFill>
                  <a:srgbClr val="0C53A7"/>
                </a:solidFill>
              </a:rPr>
              <a:t>RSG 096-2017-MINEDU</a:t>
            </a:r>
          </a:p>
        </p:txBody>
      </p:sp>
    </p:spTree>
    <p:extLst>
      <p:ext uri="{BB962C8B-B14F-4D97-AF65-F5344CB8AC3E}">
        <p14:creationId xmlns:p14="http://schemas.microsoft.com/office/powerpoint/2010/main" val="3530520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 rot="20237162">
            <a:off x="694452" y="3730686"/>
            <a:ext cx="29381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/>
              <a:t>¿Cuántas Instituciones Educativas hay en el país?</a:t>
            </a:r>
          </a:p>
        </p:txBody>
      </p:sp>
      <p:sp>
        <p:nvSpPr>
          <p:cNvPr id="9" name="Rectángulo 8"/>
          <p:cNvSpPr/>
          <p:nvPr/>
        </p:nvSpPr>
        <p:spPr>
          <a:xfrm rot="1278140">
            <a:off x="7022025" y="3656083"/>
            <a:ext cx="43876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/>
              <a:t>¿Cuántos Instituciones Educativas publicas del sector educación hay por DRE o UGEL?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3403320" y="2122081"/>
            <a:ext cx="39030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/>
              <a:t>¿Cuántos Institutos Públicos de gestión directa ofrecen la carrera de…?</a:t>
            </a:r>
          </a:p>
        </p:txBody>
      </p:sp>
      <p:pic>
        <p:nvPicPr>
          <p:cNvPr id="1028" name="Picture 4" descr="http://aistmexico.org.mx/aist/wp-content/uploads/2015/10/categoria-us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414" y="3001408"/>
            <a:ext cx="2281293" cy="260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/>
          <p:cNvSpPr txBox="1"/>
          <p:nvPr/>
        </p:nvSpPr>
        <p:spPr>
          <a:xfrm>
            <a:off x="1853453" y="899646"/>
            <a:ext cx="85518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b="1" dirty="0">
                <a:solidFill>
                  <a:srgbClr val="0C53A7"/>
                </a:solidFill>
              </a:rPr>
              <a:t>Demandas de información no cubiertas 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3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5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672696" y="1507994"/>
            <a:ext cx="1108608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PE" sz="2000" dirty="0"/>
              <a:t>El actual Padrón de Instituciones y Programas Educativos, antes que registrar instituciones educativas y programas, consigna </a:t>
            </a:r>
            <a:r>
              <a:rPr lang="es-PE" sz="2000" b="1" dirty="0">
                <a:solidFill>
                  <a:srgbClr val="0C53A7"/>
                </a:solidFill>
              </a:rPr>
              <a:t>Servicios Educativos</a:t>
            </a:r>
            <a:r>
              <a:rPr lang="es-PE" sz="2000" dirty="0"/>
              <a:t>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PE" sz="2000" dirty="0"/>
              <a:t>El Padrón es el listado de todos los </a:t>
            </a:r>
            <a:r>
              <a:rPr lang="es-PE" sz="2000" b="1" dirty="0">
                <a:solidFill>
                  <a:srgbClr val="0C53A7"/>
                </a:solidFill>
              </a:rPr>
              <a:t>Servicios Educativos</a:t>
            </a:r>
            <a:r>
              <a:rPr lang="es-PE" sz="2000" dirty="0"/>
              <a:t>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PE" sz="2000" dirty="0"/>
              <a:t>Este Padrón codifica los Servicios Educativos a partir del </a:t>
            </a:r>
            <a:r>
              <a:rPr lang="es-PE" sz="2000" b="1" dirty="0">
                <a:solidFill>
                  <a:srgbClr val="0C53A7"/>
                </a:solidFill>
              </a:rPr>
              <a:t>Código Modular</a:t>
            </a:r>
            <a:r>
              <a:rPr lang="es-PE" sz="2000" dirty="0"/>
              <a:t>.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" y="3301143"/>
            <a:ext cx="4530055" cy="3093587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033" y="4064263"/>
            <a:ext cx="8387245" cy="783673"/>
          </a:xfrm>
          <a:prstGeom prst="rect">
            <a:avLst/>
          </a:prstGeom>
          <a:ln w="50800">
            <a:solidFill>
              <a:schemeClr val="tx1"/>
            </a:solidFill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8131" y="5361024"/>
            <a:ext cx="8035339" cy="1188697"/>
          </a:xfrm>
          <a:prstGeom prst="rect">
            <a:avLst/>
          </a:prstGeom>
          <a:ln w="50800">
            <a:solidFill>
              <a:schemeClr val="tx1"/>
            </a:solidFill>
          </a:ln>
          <a:effectLst>
            <a:outerShdw blurRad="1270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CuadroTexto 19"/>
          <p:cNvSpPr txBox="1"/>
          <p:nvPr/>
        </p:nvSpPr>
        <p:spPr>
          <a:xfrm>
            <a:off x="296092" y="673011"/>
            <a:ext cx="110860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Padrón de Servicios Educativos</a:t>
            </a: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  <p:cxnSp>
        <p:nvCxnSpPr>
          <p:cNvPr id="23" name="Conector recto de flecha 22"/>
          <p:cNvCxnSpPr/>
          <p:nvPr/>
        </p:nvCxnSpPr>
        <p:spPr>
          <a:xfrm flipV="1">
            <a:off x="923109" y="4380411"/>
            <a:ext cx="2542902" cy="107986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/>
          <p:nvPr/>
        </p:nvCxnSpPr>
        <p:spPr>
          <a:xfrm>
            <a:off x="923109" y="5791200"/>
            <a:ext cx="2325188" cy="5225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69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654518" y="1677292"/>
            <a:ext cx="51536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000" dirty="0"/>
              <a:t>El RIE es el </a:t>
            </a:r>
            <a:r>
              <a:rPr lang="es-PE" sz="2000" b="1" dirty="0">
                <a:solidFill>
                  <a:srgbClr val="0C53A7"/>
                </a:solidFill>
              </a:rPr>
              <a:t>registro administrativo obligatorio </a:t>
            </a:r>
            <a:r>
              <a:rPr lang="es-PE" sz="2000" dirty="0"/>
              <a:t>de naturaleza pública y de carácter desconcentrado en el que se inscriben como asientos regístrales las situaciones resultantes de los </a:t>
            </a:r>
            <a:r>
              <a:rPr lang="es-PE" sz="2000" b="1" dirty="0">
                <a:solidFill>
                  <a:srgbClr val="0C53A7"/>
                </a:solidFill>
              </a:rPr>
              <a:t>actos administrativos o actos de administración interna</a:t>
            </a:r>
            <a:r>
              <a:rPr lang="es-PE" sz="2000" dirty="0"/>
              <a:t> que son emitidos por una autoridad competente; que, habiendo sido producidos de conformidad con lo previsto en las disposiciones legales y reglamentarias vigentes, </a:t>
            </a:r>
            <a:r>
              <a:rPr lang="es-PE" sz="2000" b="1" dirty="0">
                <a:solidFill>
                  <a:srgbClr val="0C53A7"/>
                </a:solidFill>
              </a:rPr>
              <a:t>crean o autorizan el funcionamiento, o modifican</a:t>
            </a:r>
            <a:r>
              <a:rPr lang="es-PE" sz="2000" dirty="0"/>
              <a:t> las características esenciales de las IIEE.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68511" y="836916"/>
            <a:ext cx="6268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Definición</a:t>
            </a:r>
          </a:p>
        </p:txBody>
      </p:sp>
      <p:sp>
        <p:nvSpPr>
          <p:cNvPr id="8" name="Rectángulo 7"/>
          <p:cNvSpPr/>
          <p:nvPr/>
        </p:nvSpPr>
        <p:spPr>
          <a:xfrm>
            <a:off x="654518" y="5493997"/>
            <a:ext cx="51536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PE" sz="2000" dirty="0"/>
              <a:t>El ámbito del RIE comprende a </a:t>
            </a:r>
            <a:r>
              <a:rPr lang="es-PE" sz="2000" b="1" dirty="0">
                <a:solidFill>
                  <a:srgbClr val="0C53A7"/>
                </a:solidFill>
              </a:rPr>
              <a:t>todas las IIEE públicas y privadas</a:t>
            </a:r>
            <a:r>
              <a:rPr lang="es-PE" sz="2000" dirty="0"/>
              <a:t>, creadas o autorizadas por una autoridad competente.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  <p:grpSp>
        <p:nvGrpSpPr>
          <p:cNvPr id="12" name="Grupo 11">
            <a:extLst>
              <a:ext uri="{FF2B5EF4-FFF2-40B4-BE49-F238E27FC236}">
                <a16:creationId xmlns:a16="http://schemas.microsoft.com/office/drawing/2014/main" id="{554202DD-73CC-4C7C-A0DC-D062CAB9CCDB}"/>
              </a:ext>
            </a:extLst>
          </p:cNvPr>
          <p:cNvGrpSpPr/>
          <p:nvPr/>
        </p:nvGrpSpPr>
        <p:grpSpPr>
          <a:xfrm>
            <a:off x="7714883" y="1192474"/>
            <a:ext cx="2463459" cy="2202913"/>
            <a:chOff x="7739974" y="1202891"/>
            <a:chExt cx="3018818" cy="2316508"/>
          </a:xfrm>
        </p:grpSpPr>
        <p:pic>
          <p:nvPicPr>
            <p:cNvPr id="3" name="Gráfico 2" descr="Libro abierto">
              <a:extLst>
                <a:ext uri="{FF2B5EF4-FFF2-40B4-BE49-F238E27FC236}">
                  <a16:creationId xmlns:a16="http://schemas.microsoft.com/office/drawing/2014/main" id="{3D307BA5-1EF7-4E1C-BDF3-312AF0C7F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739974" y="1202891"/>
              <a:ext cx="3018818" cy="2316508"/>
            </a:xfrm>
            <a:prstGeom prst="rect">
              <a:avLst/>
            </a:prstGeom>
          </p:spPr>
        </p:pic>
        <p:pic>
          <p:nvPicPr>
            <p:cNvPr id="9" name="Gráfico 8" descr="Lápiz">
              <a:extLst>
                <a:ext uri="{FF2B5EF4-FFF2-40B4-BE49-F238E27FC236}">
                  <a16:creationId xmlns:a16="http://schemas.microsoft.com/office/drawing/2014/main" id="{C7F16C59-AD8E-4FF9-B66C-999855162FC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844392" y="1264987"/>
              <a:ext cx="914400" cy="914400"/>
            </a:xfrm>
            <a:prstGeom prst="rect">
              <a:avLst/>
            </a:prstGeom>
          </p:spPr>
        </p:pic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F3C0716-1A08-49F1-B978-5DDF97107BD5}"/>
              </a:ext>
            </a:extLst>
          </p:cNvPr>
          <p:cNvSpPr txBox="1"/>
          <p:nvPr/>
        </p:nvSpPr>
        <p:spPr>
          <a:xfrm>
            <a:off x="8022486" y="1001487"/>
            <a:ext cx="1848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/>
              <a:t>REGISTRO</a:t>
            </a:r>
          </a:p>
        </p:txBody>
      </p:sp>
      <p:sp>
        <p:nvSpPr>
          <p:cNvPr id="14" name="Flecha: hacia arriba 13">
            <a:extLst>
              <a:ext uri="{FF2B5EF4-FFF2-40B4-BE49-F238E27FC236}">
                <a16:creationId xmlns:a16="http://schemas.microsoft.com/office/drawing/2014/main" id="{1B8BB9B2-4ABB-46B9-AB2D-C8CB15C6EB6A}"/>
              </a:ext>
            </a:extLst>
          </p:cNvPr>
          <p:cNvSpPr/>
          <p:nvPr/>
        </p:nvSpPr>
        <p:spPr>
          <a:xfrm>
            <a:off x="6636774" y="3238784"/>
            <a:ext cx="4483510" cy="492558"/>
          </a:xfrm>
          <a:prstGeom prst="upArrow">
            <a:avLst>
              <a:gd name="adj1" fmla="val 50000"/>
              <a:gd name="adj2" fmla="val 71721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5" name="Picture 2" descr="http://png-2.findicons.com/files/icons/2477/vista_stock_icons/128/office_building.png">
            <a:extLst>
              <a:ext uri="{FF2B5EF4-FFF2-40B4-BE49-F238E27FC236}">
                <a16:creationId xmlns:a16="http://schemas.microsoft.com/office/drawing/2014/main" id="{3A1DF5FF-6F40-498A-9594-10FEFE994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037" y="4302452"/>
            <a:ext cx="1356852" cy="116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63987ACA-04C8-4D11-9CD8-7DBA927A9293}"/>
              </a:ext>
            </a:extLst>
          </p:cNvPr>
          <p:cNvSpPr txBox="1"/>
          <p:nvPr/>
        </p:nvSpPr>
        <p:spPr>
          <a:xfrm>
            <a:off x="6267834" y="3863979"/>
            <a:ext cx="2421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Acto Administración interna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A2EA117-1C07-4308-906F-94B59662A3E2}"/>
              </a:ext>
            </a:extLst>
          </p:cNvPr>
          <p:cNvSpPr txBox="1"/>
          <p:nvPr/>
        </p:nvSpPr>
        <p:spPr>
          <a:xfrm>
            <a:off x="6166305" y="5663455"/>
            <a:ext cx="26244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/>
              <a:t>Institución Educativa Pública Ampliación de servicio educativo CETPRO Los Jazmines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97244808-C5BC-47A3-A365-176ADE0F0B3A}"/>
              </a:ext>
            </a:extLst>
          </p:cNvPr>
          <p:cNvSpPr txBox="1"/>
          <p:nvPr/>
        </p:nvSpPr>
        <p:spPr>
          <a:xfrm flipH="1">
            <a:off x="9390046" y="3863979"/>
            <a:ext cx="2231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Acto Administrativo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1D21994-F998-4EAF-AB04-6C369E7F2041}"/>
              </a:ext>
            </a:extLst>
          </p:cNvPr>
          <p:cNvSpPr txBox="1"/>
          <p:nvPr/>
        </p:nvSpPr>
        <p:spPr>
          <a:xfrm>
            <a:off x="9213490" y="5663455"/>
            <a:ext cx="2403743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400" b="1" dirty="0"/>
              <a:t>Institución Educativa Privada</a:t>
            </a:r>
          </a:p>
          <a:p>
            <a:pPr algn="ctr"/>
            <a:r>
              <a:rPr lang="es-MX" sz="1400" b="1" dirty="0"/>
              <a:t>Cambio de local</a:t>
            </a:r>
          </a:p>
          <a:p>
            <a:pPr algn="ctr"/>
            <a:r>
              <a:rPr lang="es-MX" sz="1400" b="1" dirty="0"/>
              <a:t>Instituto ITC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AB8B9B09-3261-4F08-8CB9-0EE0616CD4F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64587" y="4302452"/>
            <a:ext cx="1263071" cy="116066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35515E0-3DF3-4F02-99A8-EE632B8DB972}"/>
              </a:ext>
            </a:extLst>
          </p:cNvPr>
          <p:cNvSpPr txBox="1"/>
          <p:nvPr/>
        </p:nvSpPr>
        <p:spPr>
          <a:xfrm>
            <a:off x="6039089" y="1273629"/>
            <a:ext cx="1444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chemeClr val="accent2">
                    <a:lumMod val="75000"/>
                  </a:schemeClr>
                </a:solidFill>
              </a:rPr>
              <a:t>EDUCACIÓN BÁSICA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698B197-C081-4B57-9A74-108E9EB6937B}"/>
              </a:ext>
            </a:extLst>
          </p:cNvPr>
          <p:cNvSpPr txBox="1"/>
          <p:nvPr/>
        </p:nvSpPr>
        <p:spPr>
          <a:xfrm>
            <a:off x="10405270" y="1273628"/>
            <a:ext cx="1457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chemeClr val="accent2">
                    <a:lumMod val="75000"/>
                  </a:schemeClr>
                </a:solidFill>
              </a:rPr>
              <a:t>EDUCACIÓN SUPERIOR</a:t>
            </a:r>
          </a:p>
        </p:txBody>
      </p:sp>
    </p:spTree>
    <p:extLst>
      <p:ext uri="{BB962C8B-B14F-4D97-AF65-F5344CB8AC3E}">
        <p14:creationId xmlns:p14="http://schemas.microsoft.com/office/powerpoint/2010/main" val="419105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n 36"/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sp>
        <p:nvSpPr>
          <p:cNvPr id="43" name="Rectángulo 42"/>
          <p:cNvSpPr/>
          <p:nvPr/>
        </p:nvSpPr>
        <p:spPr>
          <a:xfrm>
            <a:off x="591285" y="1522123"/>
            <a:ext cx="10970652" cy="523220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PE" sz="2800" dirty="0">
                <a:solidFill>
                  <a:schemeClr val="tx1"/>
                </a:solidFill>
              </a:rPr>
              <a:t>Conservación de la identidad de la Institución Educativa en el tiempo</a:t>
            </a:r>
            <a:endParaRPr lang="es-PE" sz="2800" b="1" i="1" dirty="0">
              <a:solidFill>
                <a:schemeClr val="tx1"/>
              </a:solidFill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501157" y="2150037"/>
            <a:ext cx="110860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000" dirty="0">
                <a:solidFill>
                  <a:srgbClr val="000000"/>
                </a:solidFill>
                <a:latin typeface="Calibri" panose="020F0502020204030204" pitchFamily="34" charset="0"/>
              </a:rPr>
              <a:t>De acuerdo a la normatividad existente todas las propiedades esenciales de una institución educativa pueden cambiar en el tiempo.</a:t>
            </a:r>
            <a:endParaRPr lang="es-PE" sz="2000" dirty="0"/>
          </a:p>
        </p:txBody>
      </p:sp>
      <p:sp>
        <p:nvSpPr>
          <p:cNvPr id="5" name="CuadroTexto 4"/>
          <p:cNvSpPr txBox="1"/>
          <p:nvPr/>
        </p:nvSpPr>
        <p:spPr>
          <a:xfrm>
            <a:off x="591285" y="3243555"/>
            <a:ext cx="1664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/>
              <a:t>Autorización de funcionamiento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953488" y="2821399"/>
            <a:ext cx="1060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/>
              <a:t>2010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790972"/>
              </p:ext>
            </p:extLst>
          </p:nvPr>
        </p:nvGraphicFramePr>
        <p:xfrm>
          <a:off x="744241" y="3952659"/>
          <a:ext cx="1396120" cy="182880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30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5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PE" sz="16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600" b="1" dirty="0"/>
                        <a:t>IE América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PE" sz="16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600" b="1" dirty="0" err="1"/>
                        <a:t>EduTech</a:t>
                      </a:r>
                      <a:r>
                        <a:rPr lang="es-PE" sz="1600" b="1" dirty="0"/>
                        <a:t> EIRL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PE" sz="1600" b="1" dirty="0"/>
                        <a:t>3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b="1" dirty="0"/>
                        <a:t>Primaria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PE" sz="16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600" b="1" dirty="0"/>
                        <a:t>Grau 325, Lima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CuadroTexto 15"/>
          <p:cNvSpPr txBox="1"/>
          <p:nvPr/>
        </p:nvSpPr>
        <p:spPr>
          <a:xfrm>
            <a:off x="2462853" y="3223420"/>
            <a:ext cx="1621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/>
              <a:t>Cambio de dirección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2743787" y="2821398"/>
            <a:ext cx="1060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/>
              <a:t>2011</a:t>
            </a:r>
          </a:p>
        </p:txBody>
      </p:sp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358592"/>
              </p:ext>
            </p:extLst>
          </p:nvPr>
        </p:nvGraphicFramePr>
        <p:xfrm>
          <a:off x="2626224" y="3937646"/>
          <a:ext cx="1396120" cy="182880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7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PE" sz="16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600" b="1" dirty="0"/>
                        <a:t>IE América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PE" sz="16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600" b="1" dirty="0" err="1"/>
                        <a:t>EduTech</a:t>
                      </a:r>
                      <a:r>
                        <a:rPr lang="es-PE" sz="1600" b="1" dirty="0"/>
                        <a:t> EIRL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PE" sz="1600" b="1" dirty="0"/>
                        <a:t>3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b="1" dirty="0"/>
                        <a:t>Primaria</a:t>
                      </a:r>
                    </a:p>
                  </a:txBody>
                  <a:tcPr>
                    <a:solidFill>
                      <a:schemeClr val="accent5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PE" sz="1600" b="1" dirty="0"/>
                        <a:t>4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b="1" dirty="0"/>
                        <a:t>Pinos</a:t>
                      </a:r>
                      <a:r>
                        <a:rPr lang="es-PE" sz="1600" b="1" baseline="0" dirty="0"/>
                        <a:t> 234, Lima</a:t>
                      </a:r>
                      <a:endParaRPr lang="es-PE" sz="160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CuadroTexto 18"/>
          <p:cNvSpPr txBox="1"/>
          <p:nvPr/>
        </p:nvSpPr>
        <p:spPr>
          <a:xfrm>
            <a:off x="4332357" y="3238433"/>
            <a:ext cx="1621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/>
              <a:t>Ampliación de servicio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4613291" y="2808583"/>
            <a:ext cx="1060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/>
              <a:t>2012</a:t>
            </a:r>
          </a:p>
        </p:txBody>
      </p:sp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153774"/>
              </p:ext>
            </p:extLst>
          </p:nvPr>
        </p:nvGraphicFramePr>
        <p:xfrm>
          <a:off x="4495727" y="3952659"/>
          <a:ext cx="1497574" cy="207264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234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41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PE" sz="16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600" b="1" dirty="0"/>
                        <a:t>IE América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PE" sz="16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600" b="1" dirty="0" err="1"/>
                        <a:t>EduTech</a:t>
                      </a:r>
                      <a:r>
                        <a:rPr lang="es-PE" sz="1600" b="1" dirty="0"/>
                        <a:t> EIRL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PE" sz="1600" b="1" dirty="0"/>
                        <a:t>3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b="1" dirty="0"/>
                        <a:t>* Primaria</a:t>
                      </a:r>
                    </a:p>
                    <a:p>
                      <a:r>
                        <a:rPr lang="es-PE" sz="1600" b="1" dirty="0"/>
                        <a:t>* Secundaria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PE" sz="1600" b="1" dirty="0"/>
                        <a:t>4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b="1" dirty="0"/>
                        <a:t>Pinos</a:t>
                      </a:r>
                      <a:r>
                        <a:rPr lang="es-PE" sz="1600" b="1" baseline="0" dirty="0"/>
                        <a:t> 234, Lima</a:t>
                      </a:r>
                      <a:endParaRPr lang="es-PE" sz="160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" name="CuadroTexto 21"/>
          <p:cNvSpPr txBox="1"/>
          <p:nvPr/>
        </p:nvSpPr>
        <p:spPr>
          <a:xfrm>
            <a:off x="6214340" y="3225116"/>
            <a:ext cx="1621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/>
              <a:t>Cierre de servicio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6482795" y="2821398"/>
            <a:ext cx="1060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/>
              <a:t>2013</a:t>
            </a:r>
          </a:p>
        </p:txBody>
      </p:sp>
      <p:graphicFrame>
        <p:nvGraphicFramePr>
          <p:cNvPr id="24" name="Tab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1379549"/>
              </p:ext>
            </p:extLst>
          </p:nvPr>
        </p:nvGraphicFramePr>
        <p:xfrm>
          <a:off x="6377711" y="3939342"/>
          <a:ext cx="1396120" cy="182880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7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PE" sz="16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600" b="1" dirty="0"/>
                        <a:t>IE América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PE" sz="16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600" b="1" dirty="0" err="1"/>
                        <a:t>EduTech</a:t>
                      </a:r>
                      <a:r>
                        <a:rPr lang="es-PE" sz="1600" b="1" dirty="0"/>
                        <a:t> EIRL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PE" sz="1600" b="1" dirty="0"/>
                        <a:t>3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b="1" dirty="0"/>
                        <a:t>Secundaria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PE" sz="1600" b="1" dirty="0"/>
                        <a:t>4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b="1" dirty="0"/>
                        <a:t>Pinos</a:t>
                      </a:r>
                      <a:r>
                        <a:rPr lang="es-PE" sz="1600" b="1" baseline="0" dirty="0"/>
                        <a:t> 234, Lima</a:t>
                      </a:r>
                      <a:endParaRPr lang="es-PE" sz="160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" name="CuadroTexto 24"/>
          <p:cNvSpPr txBox="1"/>
          <p:nvPr/>
        </p:nvSpPr>
        <p:spPr>
          <a:xfrm>
            <a:off x="7990307" y="3225116"/>
            <a:ext cx="1621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/>
              <a:t>Cambio de nombre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8246227" y="2800591"/>
            <a:ext cx="1060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/>
              <a:t>2014</a:t>
            </a:r>
          </a:p>
        </p:txBody>
      </p:sp>
      <p:graphicFrame>
        <p:nvGraphicFramePr>
          <p:cNvPr id="27" name="Tab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027062"/>
              </p:ext>
            </p:extLst>
          </p:nvPr>
        </p:nvGraphicFramePr>
        <p:xfrm>
          <a:off x="8153678" y="3939342"/>
          <a:ext cx="1396120" cy="182880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78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PE" sz="1600" b="1" dirty="0"/>
                        <a:t>1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b="1" dirty="0"/>
                        <a:t>IE </a:t>
                      </a:r>
                      <a:r>
                        <a:rPr lang="es-PE" sz="1600" b="1" dirty="0" err="1"/>
                        <a:t>TechKids</a:t>
                      </a:r>
                      <a:endParaRPr lang="es-PE" sz="1600" b="1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PE" sz="16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PE" sz="1600" b="1" dirty="0" err="1"/>
                        <a:t>EduTech</a:t>
                      </a:r>
                      <a:r>
                        <a:rPr lang="es-PE" sz="1600" b="1" dirty="0"/>
                        <a:t> EIRL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PE" sz="1600" b="1" dirty="0"/>
                        <a:t>3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b="1" dirty="0"/>
                        <a:t>Secundaria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PE" sz="1600" b="1" dirty="0"/>
                        <a:t>4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b="1" dirty="0"/>
                        <a:t>Pinos</a:t>
                      </a:r>
                      <a:r>
                        <a:rPr lang="es-PE" sz="1600" b="1" baseline="0" dirty="0"/>
                        <a:t> 234, Lima</a:t>
                      </a:r>
                      <a:endParaRPr lang="es-PE" sz="160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8" name="CuadroTexto 27"/>
          <p:cNvSpPr txBox="1"/>
          <p:nvPr/>
        </p:nvSpPr>
        <p:spPr>
          <a:xfrm>
            <a:off x="9756846" y="3232196"/>
            <a:ext cx="16219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dirty="0"/>
              <a:t>Cambio de promotor</a:t>
            </a:r>
          </a:p>
        </p:txBody>
      </p:sp>
      <p:sp>
        <p:nvSpPr>
          <p:cNvPr id="29" name="CuadroTexto 28"/>
          <p:cNvSpPr txBox="1"/>
          <p:nvPr/>
        </p:nvSpPr>
        <p:spPr>
          <a:xfrm>
            <a:off x="10115731" y="2745926"/>
            <a:ext cx="1060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b="1" dirty="0"/>
              <a:t>2015</a:t>
            </a:r>
          </a:p>
        </p:txBody>
      </p:sp>
      <p:graphicFrame>
        <p:nvGraphicFramePr>
          <p:cNvPr id="30" name="Tabla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2899973"/>
              </p:ext>
            </p:extLst>
          </p:nvPr>
        </p:nvGraphicFramePr>
        <p:xfrm>
          <a:off x="9920217" y="3946422"/>
          <a:ext cx="1529394" cy="1584960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655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3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s-PE" sz="1600" b="1" dirty="0"/>
                        <a:t>1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b="1" dirty="0"/>
                        <a:t>IE </a:t>
                      </a:r>
                      <a:r>
                        <a:rPr lang="es-PE" sz="1600" b="1" dirty="0" err="1"/>
                        <a:t>TechKids</a:t>
                      </a:r>
                      <a:endParaRPr lang="es-PE" sz="1600" b="1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PE" sz="1600" b="1" dirty="0"/>
                        <a:t>2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b="1" dirty="0"/>
                        <a:t>Saberes SAC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PE" sz="1600" b="1" dirty="0"/>
                        <a:t>3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b="1" dirty="0"/>
                        <a:t>Secundaria</a:t>
                      </a: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s-PE" sz="1600" b="1" dirty="0"/>
                        <a:t>4</a:t>
                      </a:r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PE" sz="1600" b="1" dirty="0"/>
                        <a:t>Pinos</a:t>
                      </a:r>
                      <a:r>
                        <a:rPr lang="es-PE" sz="1600" b="1" baseline="0" dirty="0"/>
                        <a:t> 234, Lima</a:t>
                      </a:r>
                      <a:endParaRPr lang="es-PE" sz="1600" b="1" dirty="0"/>
                    </a:p>
                  </a:txBody>
                  <a:tcPr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Flecha derecha 6"/>
          <p:cNvSpPr/>
          <p:nvPr/>
        </p:nvSpPr>
        <p:spPr>
          <a:xfrm>
            <a:off x="2313799" y="3743197"/>
            <a:ext cx="217137" cy="36170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2" name="Flecha derecha 31"/>
          <p:cNvSpPr/>
          <p:nvPr/>
        </p:nvSpPr>
        <p:spPr>
          <a:xfrm>
            <a:off x="4167686" y="3774324"/>
            <a:ext cx="217137" cy="36170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3" name="Flecha derecha 32"/>
          <p:cNvSpPr/>
          <p:nvPr/>
        </p:nvSpPr>
        <p:spPr>
          <a:xfrm>
            <a:off x="6073235" y="3776445"/>
            <a:ext cx="217137" cy="36170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4" name="Flecha derecha 33"/>
          <p:cNvSpPr/>
          <p:nvPr/>
        </p:nvSpPr>
        <p:spPr>
          <a:xfrm>
            <a:off x="7860862" y="3781068"/>
            <a:ext cx="217137" cy="36170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5" name="Flecha derecha 34"/>
          <p:cNvSpPr/>
          <p:nvPr/>
        </p:nvSpPr>
        <p:spPr>
          <a:xfrm>
            <a:off x="9647846" y="3787812"/>
            <a:ext cx="217137" cy="36170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6" name="CuadroTexto 35"/>
          <p:cNvSpPr txBox="1"/>
          <p:nvPr/>
        </p:nvSpPr>
        <p:spPr>
          <a:xfrm>
            <a:off x="19231" y="629290"/>
            <a:ext cx="11709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000" b="1" dirty="0">
                <a:solidFill>
                  <a:srgbClr val="0C53A7"/>
                </a:solidFill>
              </a:rPr>
              <a:t>Principio fundamental del - RIE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195606" y="6131127"/>
            <a:ext cx="9209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2000" dirty="0"/>
              <a:t>El único elemento invariable es su </a:t>
            </a:r>
            <a:r>
              <a:rPr lang="es-PE" sz="2000" b="1" dirty="0">
                <a:solidFill>
                  <a:srgbClr val="0C53A7"/>
                </a:solidFill>
              </a:rPr>
              <a:t>N° de Resolución de Autorización </a:t>
            </a:r>
            <a:r>
              <a:rPr lang="es-PE" sz="2000" dirty="0"/>
              <a:t>o una equivalencia como un código de registro (Código de IE).</a:t>
            </a:r>
          </a:p>
        </p:txBody>
      </p:sp>
      <p:pic>
        <p:nvPicPr>
          <p:cNvPr id="31" name="Imagen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8" y="229965"/>
            <a:ext cx="1525067" cy="771522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67" y="245423"/>
            <a:ext cx="2163867" cy="47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22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6" grpId="0"/>
      <p:bldP spid="17" grpId="0"/>
      <p:bldP spid="19" grpId="0"/>
      <p:bldP spid="20" grpId="0"/>
      <p:bldP spid="22" grpId="0"/>
      <p:bldP spid="23" grpId="0"/>
      <p:bldP spid="25" grpId="0"/>
      <p:bldP spid="26" grpId="0"/>
      <p:bldP spid="28" grpId="0"/>
      <p:bldP spid="29" grpId="0"/>
      <p:bldP spid="7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101" y="1001491"/>
            <a:ext cx="1525067" cy="77152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133" y="188273"/>
            <a:ext cx="2163867" cy="475840"/>
          </a:xfrm>
          <a:prstGeom prst="rect">
            <a:avLst/>
          </a:prstGeom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E68AC69-272B-4135-830D-178FF81BCF77}"/>
              </a:ext>
            </a:extLst>
          </p:cNvPr>
          <p:cNvGraphicFramePr>
            <a:graphicFrameLocks noGrp="1"/>
          </p:cNvGraphicFramePr>
          <p:nvPr/>
        </p:nvGraphicFramePr>
        <p:xfrm>
          <a:off x="28281" y="28281"/>
          <a:ext cx="10028134" cy="65359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7978">
                  <a:extLst>
                    <a:ext uri="{9D8B030D-6E8A-4147-A177-3AD203B41FA5}">
                      <a16:colId xmlns:a16="http://schemas.microsoft.com/office/drawing/2014/main" val="570533254"/>
                    </a:ext>
                  </a:extLst>
                </a:gridCol>
                <a:gridCol w="888020">
                  <a:extLst>
                    <a:ext uri="{9D8B030D-6E8A-4147-A177-3AD203B41FA5}">
                      <a16:colId xmlns:a16="http://schemas.microsoft.com/office/drawing/2014/main" val="2081828324"/>
                    </a:ext>
                  </a:extLst>
                </a:gridCol>
                <a:gridCol w="6512136">
                  <a:extLst>
                    <a:ext uri="{9D8B030D-6E8A-4147-A177-3AD203B41FA5}">
                      <a16:colId xmlns:a16="http://schemas.microsoft.com/office/drawing/2014/main" val="1844866925"/>
                    </a:ext>
                  </a:extLst>
                </a:gridCol>
              </a:tblGrid>
              <a:tr h="37969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800" u="none" strike="noStrike" dirty="0">
                          <a:effectLst/>
                          <a:latin typeface="+mn-lt"/>
                        </a:rPr>
                        <a:t>Organizador</a:t>
                      </a:r>
                      <a:endParaRPr lang="es-PE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800" u="none" strike="noStrike" dirty="0" err="1">
                          <a:effectLst/>
                          <a:latin typeface="+mn-lt"/>
                        </a:rPr>
                        <a:t>N°</a:t>
                      </a:r>
                      <a:endParaRPr lang="es-PE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800" u="none" strike="noStrike" dirty="0">
                          <a:effectLst/>
                          <a:latin typeface="+mn-lt"/>
                        </a:rPr>
                        <a:t>Eventos registrables</a:t>
                      </a:r>
                      <a:endParaRPr lang="es-PE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extLst>
                  <a:ext uri="{0D108BD9-81ED-4DB2-BD59-A6C34878D82A}">
                    <a16:rowId xmlns:a16="http://schemas.microsoft.com/office/drawing/2014/main" val="675546409"/>
                  </a:ext>
                </a:extLst>
              </a:tr>
              <a:tr h="294468">
                <a:tc rowSpan="14">
                  <a:txBody>
                    <a:bodyPr/>
                    <a:lstStyle/>
                    <a:p>
                      <a:pPr algn="l" fontAlgn="ctr"/>
                      <a:r>
                        <a:rPr lang="es-PE" sz="2800" u="none" strike="noStrike" dirty="0">
                          <a:effectLst/>
                          <a:latin typeface="+mn-lt"/>
                        </a:rPr>
                        <a:t>Institución Educativa</a:t>
                      </a:r>
                      <a:endParaRPr lang="es-PE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2800" u="none" strike="noStrike" dirty="0">
                          <a:effectLst/>
                          <a:latin typeface="+mn-lt"/>
                        </a:rPr>
                        <a:t>1</a:t>
                      </a:r>
                      <a:endParaRPr lang="es-PE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2800" u="none" strike="noStrike">
                          <a:effectLst/>
                          <a:latin typeface="+mn-lt"/>
                        </a:rPr>
                        <a:t>Apertura de IE</a:t>
                      </a:r>
                      <a:endParaRPr lang="es-PE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extLst>
                  <a:ext uri="{0D108BD9-81ED-4DB2-BD59-A6C34878D82A}">
                    <a16:rowId xmlns:a16="http://schemas.microsoft.com/office/drawing/2014/main" val="939078507"/>
                  </a:ext>
                </a:extLst>
              </a:tr>
              <a:tr h="294468">
                <a:tc vMerge="1">
                  <a:txBody>
                    <a:bodyPr/>
                    <a:lstStyle/>
                    <a:p>
                      <a:pPr algn="l" fontAlgn="ctr"/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2800" u="none" strike="noStrike" dirty="0">
                          <a:effectLst/>
                          <a:latin typeface="+mn-lt"/>
                        </a:rPr>
                        <a:t>2</a:t>
                      </a:r>
                      <a:endParaRPr lang="es-PE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2800" u="none" strike="noStrike" dirty="0">
                          <a:effectLst/>
                          <a:latin typeface="+mn-lt"/>
                        </a:rPr>
                        <a:t>Cambio de nombre</a:t>
                      </a:r>
                      <a:endParaRPr lang="es-PE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extLst>
                  <a:ext uri="{0D108BD9-81ED-4DB2-BD59-A6C34878D82A}">
                    <a16:rowId xmlns:a16="http://schemas.microsoft.com/office/drawing/2014/main" val="637354584"/>
                  </a:ext>
                </a:extLst>
              </a:tr>
              <a:tr h="294468">
                <a:tc vMerge="1">
                  <a:txBody>
                    <a:bodyPr/>
                    <a:lstStyle/>
                    <a:p>
                      <a:pPr algn="l" fontAlgn="ctr"/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2800" u="none" strike="noStrike" dirty="0">
                          <a:effectLst/>
                          <a:latin typeface="+mn-lt"/>
                        </a:rPr>
                        <a:t>3</a:t>
                      </a:r>
                      <a:endParaRPr lang="es-PE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2800" u="none" strike="noStrike" dirty="0">
                          <a:effectLst/>
                          <a:latin typeface="+mn-lt"/>
                        </a:rPr>
                        <a:t>Cambio de propietario</a:t>
                      </a:r>
                      <a:endParaRPr lang="es-PE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extLst>
                  <a:ext uri="{0D108BD9-81ED-4DB2-BD59-A6C34878D82A}">
                    <a16:rowId xmlns:a16="http://schemas.microsoft.com/office/drawing/2014/main" val="1630085556"/>
                  </a:ext>
                </a:extLst>
              </a:tr>
              <a:tr h="294468">
                <a:tc vMerge="1">
                  <a:txBody>
                    <a:bodyPr/>
                    <a:lstStyle/>
                    <a:p>
                      <a:pPr algn="l" fontAlgn="ctr"/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2800" u="none" strike="noStrike">
                          <a:effectLst/>
                          <a:latin typeface="+mn-lt"/>
                        </a:rPr>
                        <a:t>4</a:t>
                      </a:r>
                      <a:endParaRPr lang="es-PE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2800" u="none" strike="noStrike" dirty="0">
                          <a:effectLst/>
                          <a:latin typeface="+mn-lt"/>
                        </a:rPr>
                        <a:t>Cambio de director</a:t>
                      </a:r>
                      <a:endParaRPr lang="es-PE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extLst>
                  <a:ext uri="{0D108BD9-81ED-4DB2-BD59-A6C34878D82A}">
                    <a16:rowId xmlns:a16="http://schemas.microsoft.com/office/drawing/2014/main" val="2071789768"/>
                  </a:ext>
                </a:extLst>
              </a:tr>
              <a:tr h="294468">
                <a:tc vMerge="1">
                  <a:txBody>
                    <a:bodyPr/>
                    <a:lstStyle/>
                    <a:p>
                      <a:pPr algn="l" fontAlgn="ctr"/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2800" u="none" strike="noStrike">
                          <a:effectLst/>
                          <a:latin typeface="+mn-lt"/>
                        </a:rPr>
                        <a:t>5</a:t>
                      </a:r>
                      <a:endParaRPr lang="es-PE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2800" u="none" strike="noStrike" dirty="0">
                          <a:effectLst/>
                          <a:latin typeface="+mn-lt"/>
                        </a:rPr>
                        <a:t>Cambio de gestión de IE</a:t>
                      </a:r>
                      <a:endParaRPr lang="es-PE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extLst>
                  <a:ext uri="{0D108BD9-81ED-4DB2-BD59-A6C34878D82A}">
                    <a16:rowId xmlns:a16="http://schemas.microsoft.com/office/drawing/2014/main" val="3263402536"/>
                  </a:ext>
                </a:extLst>
              </a:tr>
              <a:tr h="294468">
                <a:tc vMerge="1">
                  <a:txBody>
                    <a:bodyPr/>
                    <a:lstStyle/>
                    <a:p>
                      <a:pPr algn="l" fontAlgn="ctr"/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2800" u="none" strike="noStrike">
                          <a:effectLst/>
                          <a:latin typeface="+mn-lt"/>
                        </a:rPr>
                        <a:t>6</a:t>
                      </a:r>
                      <a:endParaRPr lang="es-PE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2800" u="none" strike="noStrike" dirty="0">
                          <a:effectLst/>
                          <a:latin typeface="+mn-lt"/>
                        </a:rPr>
                        <a:t>Cambio de la entidad gestora de IE pública</a:t>
                      </a:r>
                      <a:endParaRPr lang="es-PE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extLst>
                  <a:ext uri="{0D108BD9-81ED-4DB2-BD59-A6C34878D82A}">
                    <a16:rowId xmlns:a16="http://schemas.microsoft.com/office/drawing/2014/main" val="2208403134"/>
                  </a:ext>
                </a:extLst>
              </a:tr>
              <a:tr h="294468">
                <a:tc vMerge="1">
                  <a:txBody>
                    <a:bodyPr/>
                    <a:lstStyle/>
                    <a:p>
                      <a:pPr algn="l" fontAlgn="ctr"/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2800" u="none" strike="noStrike">
                          <a:effectLst/>
                          <a:latin typeface="+mn-lt"/>
                        </a:rPr>
                        <a:t>7</a:t>
                      </a:r>
                      <a:endParaRPr lang="es-PE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2800" u="none" strike="noStrike" dirty="0">
                          <a:effectLst/>
                          <a:latin typeface="+mn-lt"/>
                        </a:rPr>
                        <a:t>Cambio del ámbito jurisdiccional</a:t>
                      </a:r>
                      <a:endParaRPr lang="es-PE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extLst>
                  <a:ext uri="{0D108BD9-81ED-4DB2-BD59-A6C34878D82A}">
                    <a16:rowId xmlns:a16="http://schemas.microsoft.com/office/drawing/2014/main" val="165957424"/>
                  </a:ext>
                </a:extLst>
              </a:tr>
              <a:tr h="294468">
                <a:tc vMerge="1">
                  <a:txBody>
                    <a:bodyPr/>
                    <a:lstStyle/>
                    <a:p>
                      <a:pPr algn="l" fontAlgn="ctr"/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2800" u="none" strike="noStrike" dirty="0">
                          <a:effectLst/>
                          <a:latin typeface="+mn-lt"/>
                        </a:rPr>
                        <a:t>8</a:t>
                      </a:r>
                      <a:endParaRPr lang="es-PE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2800" u="none" strike="noStrike" dirty="0">
                          <a:effectLst/>
                          <a:latin typeface="+mn-lt"/>
                        </a:rPr>
                        <a:t>Cambio de circunscripción territorial de la IE</a:t>
                      </a:r>
                      <a:endParaRPr lang="es-PE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extLst>
                  <a:ext uri="{0D108BD9-81ED-4DB2-BD59-A6C34878D82A}">
                    <a16:rowId xmlns:a16="http://schemas.microsoft.com/office/drawing/2014/main" val="4289888302"/>
                  </a:ext>
                </a:extLst>
              </a:tr>
              <a:tr h="294468">
                <a:tc vMerge="1">
                  <a:txBody>
                    <a:bodyPr/>
                    <a:lstStyle/>
                    <a:p>
                      <a:pPr algn="l" fontAlgn="ctr"/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2800" u="none" strike="noStrike">
                          <a:effectLst/>
                          <a:latin typeface="+mn-lt"/>
                        </a:rPr>
                        <a:t>9</a:t>
                      </a:r>
                      <a:endParaRPr lang="es-PE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2800" u="none" strike="noStrike" dirty="0">
                          <a:effectLst/>
                          <a:latin typeface="+mn-lt"/>
                        </a:rPr>
                        <a:t>Renovación del licenciamiento</a:t>
                      </a:r>
                      <a:endParaRPr lang="es-PE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extLst>
                  <a:ext uri="{0D108BD9-81ED-4DB2-BD59-A6C34878D82A}">
                    <a16:rowId xmlns:a16="http://schemas.microsoft.com/office/drawing/2014/main" val="3374046621"/>
                  </a:ext>
                </a:extLst>
              </a:tr>
              <a:tr h="294468">
                <a:tc vMerge="1">
                  <a:txBody>
                    <a:bodyPr/>
                    <a:lstStyle/>
                    <a:p>
                      <a:pPr algn="l" fontAlgn="ctr"/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2800" u="none" strike="noStrike">
                          <a:effectLst/>
                          <a:latin typeface="+mn-lt"/>
                        </a:rPr>
                        <a:t>10</a:t>
                      </a:r>
                      <a:endParaRPr lang="es-PE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2800" u="none" strike="noStrike" dirty="0">
                          <a:effectLst/>
                          <a:latin typeface="+mn-lt"/>
                        </a:rPr>
                        <a:t>Fusión </a:t>
                      </a:r>
                      <a:endParaRPr lang="es-PE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extLst>
                  <a:ext uri="{0D108BD9-81ED-4DB2-BD59-A6C34878D82A}">
                    <a16:rowId xmlns:a16="http://schemas.microsoft.com/office/drawing/2014/main" val="2120699542"/>
                  </a:ext>
                </a:extLst>
              </a:tr>
              <a:tr h="294468">
                <a:tc vMerge="1">
                  <a:txBody>
                    <a:bodyPr/>
                    <a:lstStyle/>
                    <a:p>
                      <a:pPr algn="l" fontAlgn="ctr"/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2800" u="none" strike="noStrike" dirty="0">
                          <a:effectLst/>
                          <a:latin typeface="+mn-lt"/>
                        </a:rPr>
                        <a:t>11</a:t>
                      </a:r>
                      <a:endParaRPr lang="es-PE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2800" u="none" strike="noStrike" dirty="0">
                          <a:effectLst/>
                          <a:latin typeface="+mn-lt"/>
                        </a:rPr>
                        <a:t>Escisión </a:t>
                      </a:r>
                      <a:endParaRPr lang="es-PE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extLst>
                  <a:ext uri="{0D108BD9-81ED-4DB2-BD59-A6C34878D82A}">
                    <a16:rowId xmlns:a16="http://schemas.microsoft.com/office/drawing/2014/main" val="3558784634"/>
                  </a:ext>
                </a:extLst>
              </a:tr>
              <a:tr h="294468">
                <a:tc vMerge="1">
                  <a:txBody>
                    <a:bodyPr/>
                    <a:lstStyle/>
                    <a:p>
                      <a:pPr algn="l" fontAlgn="ctr"/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2800" u="none" strike="noStrike" dirty="0">
                          <a:effectLst/>
                          <a:latin typeface="+mn-lt"/>
                        </a:rPr>
                        <a:t>12</a:t>
                      </a:r>
                      <a:endParaRPr lang="es-PE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2800" u="none" strike="noStrike" dirty="0">
                          <a:effectLst/>
                          <a:latin typeface="+mn-lt"/>
                        </a:rPr>
                        <a:t>Cierre temporal</a:t>
                      </a:r>
                      <a:endParaRPr lang="es-PE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extLst>
                  <a:ext uri="{0D108BD9-81ED-4DB2-BD59-A6C34878D82A}">
                    <a16:rowId xmlns:a16="http://schemas.microsoft.com/office/drawing/2014/main" val="1167216664"/>
                  </a:ext>
                </a:extLst>
              </a:tr>
              <a:tr h="294468">
                <a:tc vMerge="1">
                  <a:txBody>
                    <a:bodyPr/>
                    <a:lstStyle/>
                    <a:p>
                      <a:pPr algn="l" fontAlgn="ctr"/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2800" u="none" strike="noStrike" dirty="0">
                          <a:effectLst/>
                          <a:latin typeface="+mn-lt"/>
                        </a:rPr>
                        <a:t>13</a:t>
                      </a:r>
                      <a:endParaRPr lang="es-PE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2800" u="none" strike="noStrike" dirty="0">
                          <a:effectLst/>
                          <a:latin typeface="+mn-lt"/>
                        </a:rPr>
                        <a:t>Cierre definitivo</a:t>
                      </a:r>
                      <a:endParaRPr lang="es-PE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extLst>
                  <a:ext uri="{0D108BD9-81ED-4DB2-BD59-A6C34878D82A}">
                    <a16:rowId xmlns:a16="http://schemas.microsoft.com/office/drawing/2014/main" val="200299557"/>
                  </a:ext>
                </a:extLst>
              </a:tr>
              <a:tr h="294468">
                <a:tc vMerge="1">
                  <a:txBody>
                    <a:bodyPr/>
                    <a:lstStyle/>
                    <a:p>
                      <a:pPr algn="l" fontAlgn="ctr"/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2800" u="none" strike="noStrike">
                          <a:effectLst/>
                          <a:latin typeface="+mn-lt"/>
                        </a:rPr>
                        <a:t>14</a:t>
                      </a:r>
                      <a:endParaRPr lang="es-PE" sz="28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2800" u="none" strike="noStrike" dirty="0">
                          <a:effectLst/>
                          <a:latin typeface="+mn-lt"/>
                        </a:rPr>
                        <a:t>Reapertura</a:t>
                      </a:r>
                      <a:endParaRPr lang="es-PE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extLst>
                  <a:ext uri="{0D108BD9-81ED-4DB2-BD59-A6C34878D82A}">
                    <a16:rowId xmlns:a16="http://schemas.microsoft.com/office/drawing/2014/main" val="832572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8366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68372" t="39299" r="2516" b="9122"/>
          <a:stretch/>
        </p:blipFill>
        <p:spPr>
          <a:xfrm>
            <a:off x="10405270" y="5077327"/>
            <a:ext cx="1786730" cy="178067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101" y="1001491"/>
            <a:ext cx="1525067" cy="77152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133" y="188273"/>
            <a:ext cx="2163867" cy="475840"/>
          </a:xfrm>
          <a:prstGeom prst="rect">
            <a:avLst/>
          </a:prstGeom>
        </p:spPr>
      </p:pic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BE68AC69-272B-4135-830D-178FF81BCF77}"/>
              </a:ext>
            </a:extLst>
          </p:cNvPr>
          <p:cNvGraphicFramePr>
            <a:graphicFrameLocks noGrp="1"/>
          </p:cNvGraphicFramePr>
          <p:nvPr/>
        </p:nvGraphicFramePr>
        <p:xfrm>
          <a:off x="18854" y="169419"/>
          <a:ext cx="10028134" cy="43482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7978">
                  <a:extLst>
                    <a:ext uri="{9D8B030D-6E8A-4147-A177-3AD203B41FA5}">
                      <a16:colId xmlns:a16="http://schemas.microsoft.com/office/drawing/2014/main" val="570533254"/>
                    </a:ext>
                  </a:extLst>
                </a:gridCol>
                <a:gridCol w="888020">
                  <a:extLst>
                    <a:ext uri="{9D8B030D-6E8A-4147-A177-3AD203B41FA5}">
                      <a16:colId xmlns:a16="http://schemas.microsoft.com/office/drawing/2014/main" val="2081828324"/>
                    </a:ext>
                  </a:extLst>
                </a:gridCol>
                <a:gridCol w="6512136">
                  <a:extLst>
                    <a:ext uri="{9D8B030D-6E8A-4147-A177-3AD203B41FA5}">
                      <a16:colId xmlns:a16="http://schemas.microsoft.com/office/drawing/2014/main" val="1844866925"/>
                    </a:ext>
                  </a:extLst>
                </a:gridCol>
              </a:tblGrid>
              <a:tr h="37969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800" u="none" strike="noStrike" dirty="0">
                          <a:effectLst/>
                          <a:latin typeface="+mn-lt"/>
                        </a:rPr>
                        <a:t>Organizador</a:t>
                      </a:r>
                      <a:endParaRPr lang="es-PE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800" u="none" strike="noStrike" dirty="0" err="1">
                          <a:effectLst/>
                          <a:latin typeface="+mn-lt"/>
                        </a:rPr>
                        <a:t>N°</a:t>
                      </a:r>
                      <a:endParaRPr lang="es-PE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2800" u="none" strike="noStrike" dirty="0">
                          <a:effectLst/>
                          <a:latin typeface="+mn-lt"/>
                        </a:rPr>
                        <a:t>Eventos registrables</a:t>
                      </a:r>
                      <a:endParaRPr lang="es-PE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extLst>
                  <a:ext uri="{0D108BD9-81ED-4DB2-BD59-A6C34878D82A}">
                    <a16:rowId xmlns:a16="http://schemas.microsoft.com/office/drawing/2014/main" val="675546409"/>
                  </a:ext>
                </a:extLst>
              </a:tr>
              <a:tr h="294468">
                <a:tc rowSpan="5">
                  <a:txBody>
                    <a:bodyPr/>
                    <a:lstStyle/>
                    <a:p>
                      <a:pPr algn="l" fontAlgn="ctr"/>
                      <a:r>
                        <a:rPr lang="es-PE" sz="2800" u="none" strike="noStrike" dirty="0">
                          <a:effectLst/>
                          <a:latin typeface="+mn-lt"/>
                        </a:rPr>
                        <a:t>Servicios Educativos</a:t>
                      </a:r>
                      <a:endParaRPr lang="es-PE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2800" u="none" strike="noStrike" dirty="0">
                          <a:effectLst/>
                          <a:latin typeface="+mn-lt"/>
                        </a:rPr>
                        <a:t>15</a:t>
                      </a:r>
                      <a:endParaRPr lang="es-PE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2800" u="none" strike="noStrike" dirty="0">
                          <a:effectLst/>
                          <a:latin typeface="+mn-lt"/>
                        </a:rPr>
                        <a:t>Ampliación de servicio</a:t>
                      </a:r>
                      <a:endParaRPr lang="es-PE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extLst>
                  <a:ext uri="{0D108BD9-81ED-4DB2-BD59-A6C34878D82A}">
                    <a16:rowId xmlns:a16="http://schemas.microsoft.com/office/drawing/2014/main" val="2254131583"/>
                  </a:ext>
                </a:extLst>
              </a:tr>
              <a:tr h="294468">
                <a:tc vMerge="1">
                  <a:txBody>
                    <a:bodyPr/>
                    <a:lstStyle/>
                    <a:p>
                      <a:pPr algn="l" fontAlgn="ctr"/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2800" u="none" strike="noStrike" dirty="0">
                          <a:effectLst/>
                          <a:latin typeface="+mn-lt"/>
                        </a:rPr>
                        <a:t>16</a:t>
                      </a:r>
                      <a:endParaRPr lang="es-PE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2800" u="none" strike="noStrike" dirty="0">
                          <a:effectLst/>
                          <a:latin typeface="+mn-lt"/>
                        </a:rPr>
                        <a:t>Cierre temporal</a:t>
                      </a:r>
                      <a:endParaRPr lang="es-PE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extLst>
                  <a:ext uri="{0D108BD9-81ED-4DB2-BD59-A6C34878D82A}">
                    <a16:rowId xmlns:a16="http://schemas.microsoft.com/office/drawing/2014/main" val="1336247698"/>
                  </a:ext>
                </a:extLst>
              </a:tr>
              <a:tr h="294468">
                <a:tc vMerge="1">
                  <a:txBody>
                    <a:bodyPr/>
                    <a:lstStyle/>
                    <a:p>
                      <a:pPr algn="l" fontAlgn="ctr"/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2800" u="none" strike="noStrike" dirty="0">
                          <a:effectLst/>
                          <a:latin typeface="+mn-lt"/>
                        </a:rPr>
                        <a:t>17</a:t>
                      </a:r>
                      <a:endParaRPr lang="es-PE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2800" u="none" strike="noStrike" dirty="0">
                          <a:effectLst/>
                          <a:latin typeface="+mn-lt"/>
                        </a:rPr>
                        <a:t>Cierre definitivo</a:t>
                      </a:r>
                      <a:endParaRPr lang="es-PE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extLst>
                  <a:ext uri="{0D108BD9-81ED-4DB2-BD59-A6C34878D82A}">
                    <a16:rowId xmlns:a16="http://schemas.microsoft.com/office/drawing/2014/main" val="2563128202"/>
                  </a:ext>
                </a:extLst>
              </a:tr>
              <a:tr h="294468">
                <a:tc vMerge="1">
                  <a:txBody>
                    <a:bodyPr/>
                    <a:lstStyle/>
                    <a:p>
                      <a:pPr algn="l" fontAlgn="ctr"/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2800" u="none" strike="noStrike" dirty="0">
                          <a:effectLst/>
                          <a:latin typeface="+mn-lt"/>
                        </a:rPr>
                        <a:t>18</a:t>
                      </a:r>
                      <a:endParaRPr lang="es-PE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2800" u="none" strike="noStrike" dirty="0">
                          <a:effectLst/>
                          <a:latin typeface="+mn-lt"/>
                        </a:rPr>
                        <a:t>Renovación del licenciamiento del servicio educativo</a:t>
                      </a:r>
                      <a:endParaRPr lang="es-PE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extLst>
                  <a:ext uri="{0D108BD9-81ED-4DB2-BD59-A6C34878D82A}">
                    <a16:rowId xmlns:a16="http://schemas.microsoft.com/office/drawing/2014/main" val="1017351889"/>
                  </a:ext>
                </a:extLst>
              </a:tr>
              <a:tr h="294468">
                <a:tc vMerge="1">
                  <a:txBody>
                    <a:bodyPr/>
                    <a:lstStyle/>
                    <a:p>
                      <a:pPr algn="l" fontAlgn="ctr"/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2800" u="none" strike="noStrike" dirty="0">
                          <a:effectLst/>
                          <a:latin typeface="+mn-lt"/>
                        </a:rPr>
                        <a:t>19</a:t>
                      </a:r>
                      <a:endParaRPr lang="es-PE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2800" u="none" strike="noStrike" dirty="0">
                          <a:effectLst/>
                          <a:latin typeface="+mn-lt"/>
                        </a:rPr>
                        <a:t>Reapertura</a:t>
                      </a:r>
                      <a:endParaRPr lang="es-PE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extLst>
                  <a:ext uri="{0D108BD9-81ED-4DB2-BD59-A6C34878D82A}">
                    <a16:rowId xmlns:a16="http://schemas.microsoft.com/office/drawing/2014/main" val="1408866274"/>
                  </a:ext>
                </a:extLst>
              </a:tr>
              <a:tr h="294468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PE" sz="2800" u="none" strike="noStrike" dirty="0">
                          <a:effectLst/>
                          <a:latin typeface="+mn-lt"/>
                        </a:rPr>
                        <a:t>Establecimientos Educativos</a:t>
                      </a:r>
                      <a:endParaRPr lang="es-PE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2800" u="none" strike="noStrike" dirty="0">
                          <a:effectLst/>
                          <a:latin typeface="+mn-lt"/>
                        </a:rPr>
                        <a:t>20</a:t>
                      </a:r>
                      <a:endParaRPr lang="es-PE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2800" u="none" strike="noStrike" dirty="0">
                          <a:effectLst/>
                          <a:latin typeface="+mn-lt"/>
                        </a:rPr>
                        <a:t>Apertura</a:t>
                      </a:r>
                      <a:endParaRPr lang="es-PE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extLst>
                  <a:ext uri="{0D108BD9-81ED-4DB2-BD59-A6C34878D82A}">
                    <a16:rowId xmlns:a16="http://schemas.microsoft.com/office/drawing/2014/main" val="2445725798"/>
                  </a:ext>
                </a:extLst>
              </a:tr>
              <a:tr h="294468">
                <a:tc vMerge="1">
                  <a:txBody>
                    <a:bodyPr/>
                    <a:lstStyle/>
                    <a:p>
                      <a:pPr algn="l" fontAlgn="ctr"/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2800" u="none" strike="noStrike" dirty="0">
                          <a:effectLst/>
                          <a:latin typeface="+mn-lt"/>
                        </a:rPr>
                        <a:t>21</a:t>
                      </a:r>
                      <a:endParaRPr lang="es-PE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2800" u="none" strike="noStrike" dirty="0">
                          <a:effectLst/>
                          <a:latin typeface="+mn-lt"/>
                        </a:rPr>
                        <a:t>Cierre</a:t>
                      </a:r>
                      <a:endParaRPr lang="es-PE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extLst>
                  <a:ext uri="{0D108BD9-81ED-4DB2-BD59-A6C34878D82A}">
                    <a16:rowId xmlns:a16="http://schemas.microsoft.com/office/drawing/2014/main" val="205068953"/>
                  </a:ext>
                </a:extLst>
              </a:tr>
              <a:tr h="294468">
                <a:tc vMerge="1">
                  <a:txBody>
                    <a:bodyPr/>
                    <a:lstStyle/>
                    <a:p>
                      <a:pPr algn="l" fontAlgn="ctr"/>
                      <a:endParaRPr lang="es-PE" sz="1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2800" u="none" strike="noStrike" dirty="0">
                          <a:effectLst/>
                          <a:latin typeface="+mn-lt"/>
                        </a:rPr>
                        <a:t>22</a:t>
                      </a:r>
                      <a:endParaRPr lang="es-PE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PE" sz="2800" u="none" strike="noStrike" dirty="0">
                          <a:effectLst/>
                          <a:latin typeface="+mn-lt"/>
                        </a:rPr>
                        <a:t>Traslado</a:t>
                      </a:r>
                      <a:endParaRPr lang="es-PE" sz="28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009" marR="9009" marT="9009" marB="0" anchor="ctr"/>
                </a:tc>
                <a:extLst>
                  <a:ext uri="{0D108BD9-81ED-4DB2-BD59-A6C34878D82A}">
                    <a16:rowId xmlns:a16="http://schemas.microsoft.com/office/drawing/2014/main" val="24842069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7245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3326674" y="2055221"/>
            <a:ext cx="510698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600" b="1" dirty="0">
                <a:solidFill>
                  <a:srgbClr val="0C53A7"/>
                </a:solidFill>
              </a:rPr>
              <a:t>¡¡¡GRACIAS!!!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3AC9ED2-AA55-479C-9B3F-5513D262CF1B}"/>
              </a:ext>
            </a:extLst>
          </p:cNvPr>
          <p:cNvSpPr/>
          <p:nvPr/>
        </p:nvSpPr>
        <p:spPr>
          <a:xfrm>
            <a:off x="2131847" y="1101114"/>
            <a:ext cx="7928305" cy="206210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PE" sz="3200" b="1" dirty="0">
                <a:solidFill>
                  <a:srgbClr val="0C53A7"/>
                </a:solidFill>
              </a:rPr>
              <a:t>DISPOSICIONES QUE REGULAN Y ORIENTAN EL PROCESO DE INCORPORACIÓN DE LAS INSTITUCIONES EXISTENTES AL REGISTRO DE INSTITUCIONES EDUCATIVAS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4A79254-3FCD-4817-BC99-2CB9A4FFFB9E}"/>
              </a:ext>
            </a:extLst>
          </p:cNvPr>
          <p:cNvSpPr/>
          <p:nvPr/>
        </p:nvSpPr>
        <p:spPr>
          <a:xfrm>
            <a:off x="4199979" y="5200817"/>
            <a:ext cx="336037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PE" sz="2400" b="1" dirty="0">
                <a:solidFill>
                  <a:srgbClr val="0C53A7"/>
                </a:solidFill>
              </a:rPr>
              <a:t>RSG 238-2019-MINEDU</a:t>
            </a:r>
          </a:p>
          <a:p>
            <a:pPr algn="ctr">
              <a:spcAft>
                <a:spcPts val="1200"/>
              </a:spcAft>
            </a:pPr>
            <a:r>
              <a:rPr lang="es-PE" sz="2400" b="1" dirty="0">
                <a:solidFill>
                  <a:srgbClr val="0C53A7"/>
                </a:solidFill>
              </a:rPr>
              <a:t>13 SET 2019</a:t>
            </a:r>
          </a:p>
        </p:txBody>
      </p:sp>
    </p:spTree>
    <p:extLst>
      <p:ext uri="{BB962C8B-B14F-4D97-AF65-F5344CB8AC3E}">
        <p14:creationId xmlns:p14="http://schemas.microsoft.com/office/powerpoint/2010/main" val="24274869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7958</TotalTime>
  <Words>557</Words>
  <Application>Microsoft Office PowerPoint</Application>
  <PresentationFormat>Panorámica</PresentationFormat>
  <Paragraphs>154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Actos resolutivos y documentos conexos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DERZU ANDRES MEGO LOPEZ</dc:creator>
  <cp:lastModifiedBy>karla</cp:lastModifiedBy>
  <cp:revision>640</cp:revision>
  <cp:lastPrinted>2017-10-23T18:26:39Z</cp:lastPrinted>
  <dcterms:created xsi:type="dcterms:W3CDTF">2016-01-06T15:33:33Z</dcterms:created>
  <dcterms:modified xsi:type="dcterms:W3CDTF">2020-09-06T19:59:06Z</dcterms:modified>
</cp:coreProperties>
</file>