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39" r:id="rId2"/>
    <p:sldId id="763" r:id="rId3"/>
    <p:sldId id="764" r:id="rId4"/>
    <p:sldId id="767" r:id="rId5"/>
    <p:sldId id="643" r:id="rId6"/>
    <p:sldId id="727" r:id="rId7"/>
    <p:sldId id="728" r:id="rId8"/>
    <p:sldId id="729" r:id="rId9"/>
    <p:sldId id="719" r:id="rId10"/>
    <p:sldId id="766" r:id="rId11"/>
    <p:sldId id="770" r:id="rId12"/>
    <p:sldId id="771" r:id="rId13"/>
    <p:sldId id="743" r:id="rId14"/>
  </p:sldIdLst>
  <p:sldSz cx="12192000" cy="6858000"/>
  <p:notesSz cx="9926638" cy="679767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66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IA BASURTO PRECIADO" initials="MPBP" lastIdx="42" clrIdx="0"/>
  <p:cmAuthor id="2" name="ANNIE CONSTANZA CHUMPITAZ TORRES" initials="ACT" lastIdx="7" clrIdx="1">
    <p:extLst>
      <p:ext uri="{19B8F6BF-5375-455C-9EA6-DF929625EA0E}">
        <p15:presenceInfo xmlns:p15="http://schemas.microsoft.com/office/powerpoint/2012/main" userId="ANNIE CONSTANZA CHUMPITAZ TORRES" providerId="None"/>
      </p:ext>
    </p:extLst>
  </p:cmAuthor>
  <p:cmAuthor id="3" name="LUIS EDUARDO JOSE SAN MARTIN ALEGRIA" initials="LEJSMA" lastIdx="7" clrIdx="2">
    <p:extLst>
      <p:ext uri="{19B8F6BF-5375-455C-9EA6-DF929625EA0E}">
        <p15:presenceInfo xmlns:p15="http://schemas.microsoft.com/office/powerpoint/2012/main" userId="S-1-5-21-1280482202-4056878361-557001864-76923" providerId="AD"/>
      </p:ext>
    </p:extLst>
  </p:cmAuthor>
  <p:cmAuthor id="4" name="SANDRA FABIOLA CACERES PAURINOTTO" initials="SFCP" lastIdx="8" clrIdx="3">
    <p:extLst>
      <p:ext uri="{19B8F6BF-5375-455C-9EA6-DF929625EA0E}">
        <p15:presenceInfo xmlns:p15="http://schemas.microsoft.com/office/powerpoint/2012/main" userId="S-1-5-21-1280482202-4056878361-557001864-509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FAB900"/>
    <a:srgbClr val="FABE00"/>
    <a:srgbClr val="B0F3F6"/>
    <a:srgbClr val="F6994C"/>
    <a:srgbClr val="C30505"/>
    <a:srgbClr val="F58B33"/>
    <a:srgbClr val="EE720C"/>
    <a:srgbClr val="CC0000"/>
    <a:srgbClr val="98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4542AA-F1AB-4CC1-9564-23A79F63DC6C}" v="2" dt="2021-05-11T17:36:00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6850" autoAdjust="0"/>
  </p:normalViewPr>
  <p:slideViewPr>
    <p:cSldViewPr snapToGrid="0">
      <p:cViewPr varScale="1">
        <p:scale>
          <a:sx n="72" d="100"/>
          <a:sy n="72" d="100"/>
        </p:scale>
        <p:origin x="846" y="78"/>
      </p:cViewPr>
      <p:guideLst>
        <p:guide orient="horz" pos="1298"/>
        <p:guide pos="667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6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98007770c37719cadc8b600c8af79633e92b224251c8db74de461a0025a76c6f::" providerId="AD" clId="Web-{F24542AA-F1AB-4CC1-9564-23A79F63DC6C}"/>
    <pc:docChg chg="modSld">
      <pc:chgData name="Usuario invitado" userId="S::urn:spo:anon#98007770c37719cadc8b600c8af79633e92b224251c8db74de461a0025a76c6f::" providerId="AD" clId="Web-{F24542AA-F1AB-4CC1-9564-23A79F63DC6C}" dt="2021-05-11T17:36:00.723" v="1" actId="1076"/>
      <pc:docMkLst>
        <pc:docMk/>
      </pc:docMkLst>
      <pc:sldChg chg="modSp">
        <pc:chgData name="Usuario invitado" userId="S::urn:spo:anon#98007770c37719cadc8b600c8af79633e92b224251c8db74de461a0025a76c6f::" providerId="AD" clId="Web-{F24542AA-F1AB-4CC1-9564-23A79F63DC6C}" dt="2021-05-11T17:36:00.723" v="1" actId="1076"/>
        <pc:sldMkLst>
          <pc:docMk/>
          <pc:sldMk cId="2756979568" sldId="640"/>
        </pc:sldMkLst>
        <pc:picChg chg="mod">
          <ac:chgData name="Usuario invitado" userId="S::urn:spo:anon#98007770c37719cadc8b600c8af79633e92b224251c8db74de461a0025a76c6f::" providerId="AD" clId="Web-{F24542AA-F1AB-4CC1-9564-23A79F63DC6C}" dt="2021-05-11T17:36:00.723" v="1" actId="1076"/>
          <ac:picMkLst>
            <pc:docMk/>
            <pc:sldMk cId="2756979568" sldId="640"/>
            <ac:picMk id="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800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r">
              <a:defRPr sz="1200"/>
            </a:lvl1pPr>
          </a:lstStyle>
          <a:p>
            <a:fld id="{2F80DD77-E37C-4613-928B-A8DE934B8D9E}" type="datetimeFigureOut">
              <a:rPr lang="es-PE" smtClean="0"/>
              <a:t>25/06/2021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800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r">
              <a:defRPr sz="1200"/>
            </a:lvl1pPr>
          </a:lstStyle>
          <a:p>
            <a:fld id="{6F6E1A69-A25C-412B-993C-D48BAED9D19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006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800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r">
              <a:defRPr sz="1200"/>
            </a:lvl1pPr>
          </a:lstStyle>
          <a:p>
            <a:fld id="{8589FE8F-ED6F-4025-8B85-C09B9DC50E76}" type="datetimeFigureOut">
              <a:rPr lang="es-PE" smtClean="0"/>
              <a:pPr/>
              <a:t>25/06/2021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8288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0" tIns="46266" rIns="92530" bIns="4626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4"/>
          </a:xfrm>
          <a:prstGeom prst="rect">
            <a:avLst/>
          </a:prstGeom>
        </p:spPr>
        <p:txBody>
          <a:bodyPr vert="horz" lIns="92530" tIns="46266" rIns="92530" bIns="462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800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r">
              <a:defRPr sz="1200"/>
            </a:lvl1pPr>
          </a:lstStyle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10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055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779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947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285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611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A25-077B-4DC0-AD87-20830E34251F}" type="datetime1">
              <a:rPr lang="es-PE" smtClean="0"/>
              <a:t>25/06/2021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49875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E24F-7A7B-4425-BBC1-3D901A884916}" type="datetime1">
              <a:rPr lang="es-PE" smtClean="0"/>
              <a:t>25/06/2021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2767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4CB9-6DBD-4CA8-9191-028586E408BD}" type="datetime1">
              <a:rPr lang="es-PE" smtClean="0"/>
              <a:t>25/06/2021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49367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1E17-8748-4A5E-ADF7-3D333327E1E5}" type="datetime1">
              <a:rPr lang="es-PE" smtClean="0"/>
              <a:t>25/06/2021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08428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0D9-C42E-46CF-9864-4974FBE8D96D}" type="datetime1">
              <a:rPr lang="es-PE" smtClean="0"/>
              <a:t>25/06/2021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9042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C1F1-74CD-45BF-A3CF-7311D9175DFD}" type="datetime1">
              <a:rPr lang="es-PE" smtClean="0"/>
              <a:t>25/06/2021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90571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C39D-A4DB-4960-8E0B-F261444340FA}" type="datetime1">
              <a:rPr lang="es-PE" smtClean="0"/>
              <a:t>25/06/2021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48857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E2E0-B394-469A-8FE8-04D3B7C388E0}" type="datetime1">
              <a:rPr lang="es-PE" smtClean="0"/>
              <a:t>25/06/2021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57355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037-434C-4786-A553-4F8568D0C669}" type="datetime1">
              <a:rPr lang="es-PE" smtClean="0"/>
              <a:t>25/06/2021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918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AFE-9CC3-49F8-B6A9-ACA3D1789B60}" type="datetime1">
              <a:rPr lang="es-PE" smtClean="0"/>
              <a:t>25/06/2021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6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2570-A015-4732-AFC3-267919D23706}" type="datetime1">
              <a:rPr lang="es-PE" smtClean="0"/>
              <a:t>25/06/2021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75116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FB58-30AC-484D-B21A-1708B68C62CD}" type="datetime1">
              <a:rPr lang="es-PE" smtClean="0"/>
              <a:t>25/06/2021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589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scale2.minedu.gob.pe:8009/estadistica/login/ce/main.ue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9" y="105951"/>
            <a:ext cx="11107711" cy="9934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04" y="1663699"/>
            <a:ext cx="4201159" cy="3312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94" y="-87274"/>
            <a:ext cx="85902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1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571209" y="5799777"/>
            <a:ext cx="2721429" cy="79778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7278" y="544764"/>
            <a:ext cx="9741195" cy="838033"/>
          </a:xfrm>
        </p:spPr>
        <p:txBody>
          <a:bodyPr>
            <a:noAutofit/>
          </a:bodyPr>
          <a:lstStyle/>
          <a:p>
            <a:r>
              <a:rPr lang="es-PE" sz="3200" b="1" dirty="0">
                <a:solidFill>
                  <a:srgbClr val="C00000"/>
                </a:solidFill>
                <a:latin typeface="+mn-lt"/>
              </a:rPr>
              <a:t>¿Qué documentos fuentes son necesarios para el llenado de las Cédulas?</a:t>
            </a:r>
            <a:endParaRPr lang="es-PE" sz="3200" dirty="0"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16" y="1788054"/>
            <a:ext cx="1881966" cy="46214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1" y="544764"/>
            <a:ext cx="1044987" cy="95246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292641" y="1860294"/>
            <a:ext cx="8065833" cy="621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1898015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PE" sz="24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Cuadro para Asignación de Personal (CAP)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292638" y="2003596"/>
            <a:ext cx="9686381" cy="1597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1898015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Nomina de Matricula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148436"/>
            <a:ext cx="391886" cy="2957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/>
        </p:nvSpPr>
        <p:spPr>
          <a:xfrm>
            <a:off x="391886" y="109247"/>
            <a:ext cx="20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Censo Educativo - 2021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939" y="-31236"/>
            <a:ext cx="704844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599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89FD4F2-27A0-48CE-ADA9-0B4228C18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50718"/>
              </p:ext>
            </p:extLst>
          </p:nvPr>
        </p:nvGraphicFramePr>
        <p:xfrm>
          <a:off x="1470992" y="738084"/>
          <a:ext cx="8600660" cy="5381831"/>
        </p:xfrm>
        <a:graphic>
          <a:graphicData uri="http://schemas.openxmlformats.org/drawingml/2006/table">
            <a:tbl>
              <a:tblPr firstRow="1" firstCol="1" bandRow="1"/>
              <a:tblGrid>
                <a:gridCol w="4952003">
                  <a:extLst>
                    <a:ext uri="{9D8B030D-6E8A-4147-A177-3AD203B41FA5}">
                      <a16:colId xmlns:a16="http://schemas.microsoft.com/office/drawing/2014/main" val="3358831595"/>
                    </a:ext>
                  </a:extLst>
                </a:gridCol>
                <a:gridCol w="2511239">
                  <a:extLst>
                    <a:ext uri="{9D8B030D-6E8A-4147-A177-3AD203B41FA5}">
                      <a16:colId xmlns:a16="http://schemas.microsoft.com/office/drawing/2014/main" val="1983492530"/>
                    </a:ext>
                  </a:extLst>
                </a:gridCol>
                <a:gridCol w="1137418">
                  <a:extLst>
                    <a:ext uri="{9D8B030D-6E8A-4147-A177-3AD203B41FA5}">
                      <a16:colId xmlns:a16="http://schemas.microsoft.com/office/drawing/2014/main" val="1548423240"/>
                    </a:ext>
                  </a:extLst>
                </a:gridCol>
              </a:tblGrid>
              <a:tr h="889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ACCION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GRUPO/INSTRUMENTO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FECHAS Y PLAZOS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418643"/>
                  </a:ext>
                </a:extLst>
              </a:tr>
              <a:tr h="88956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Habilitación de los formatos electrónicos (digitales para procesamiento y envió web)en Tablero del director de Estadística on-line</a:t>
                      </a: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http://escale2.minedu.gob.pe:8009/estadistica/login/ce/main.uee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Formatos electrónicos de EBR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 de Julio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550555"/>
                  </a:ext>
                </a:extLst>
              </a:tr>
              <a:tr h="88956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Formatos electrónicos de EBA,EBE, Superior y ETP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 de Julio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89956"/>
                  </a:ext>
                </a:extLst>
              </a:tr>
              <a:tr h="93400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Formato electrónico de Local Educativo-FUIE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de Julio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11414"/>
                  </a:ext>
                </a:extLst>
              </a:tr>
              <a:tr h="8895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Plazo Límite para envió web por parte de los directores de las II:EE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BC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EBR,EBA,EBE, Superior y ETP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de Agosto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075463"/>
                  </a:ext>
                </a:extLst>
              </a:tr>
              <a:tr h="88956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Educativo- FUIE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de Agosto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8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1666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83047A1-695B-4660-A6BD-86175A14A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020107"/>
              </p:ext>
            </p:extLst>
          </p:nvPr>
        </p:nvGraphicFramePr>
        <p:xfrm>
          <a:off x="2067339" y="1904275"/>
          <a:ext cx="8600660" cy="2668695"/>
        </p:xfrm>
        <a:graphic>
          <a:graphicData uri="http://schemas.openxmlformats.org/drawingml/2006/table">
            <a:tbl>
              <a:tblPr firstRow="1" firstCol="1" bandRow="1"/>
              <a:tblGrid>
                <a:gridCol w="4952003">
                  <a:extLst>
                    <a:ext uri="{9D8B030D-6E8A-4147-A177-3AD203B41FA5}">
                      <a16:colId xmlns:a16="http://schemas.microsoft.com/office/drawing/2014/main" val="3358831595"/>
                    </a:ext>
                  </a:extLst>
                </a:gridCol>
                <a:gridCol w="2511239">
                  <a:extLst>
                    <a:ext uri="{9D8B030D-6E8A-4147-A177-3AD203B41FA5}">
                      <a16:colId xmlns:a16="http://schemas.microsoft.com/office/drawing/2014/main" val="1983492530"/>
                    </a:ext>
                  </a:extLst>
                </a:gridCol>
                <a:gridCol w="1137418">
                  <a:extLst>
                    <a:ext uri="{9D8B030D-6E8A-4147-A177-3AD203B41FA5}">
                      <a16:colId xmlns:a16="http://schemas.microsoft.com/office/drawing/2014/main" val="1548423240"/>
                    </a:ext>
                  </a:extLst>
                </a:gridCol>
              </a:tblGrid>
              <a:tr h="889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ACCION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GRUPO/INSTRUMENTO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FECHAS Y PLAZOS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418643"/>
                  </a:ext>
                </a:extLst>
              </a:tr>
              <a:tr h="889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Capacitación a Directores 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EBR (INICIAL – PRIMARIA – SECUNDARIA)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07-09 de Julio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550555"/>
                  </a:ext>
                </a:extLst>
              </a:tr>
              <a:tr h="8895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Capacitación a Directores 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BC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EBA,EBE, Superior y ETP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 de Julio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30" marR="42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075463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7E9F223A-21E7-463F-9E2E-A6F1AC6DC1C2}"/>
              </a:ext>
            </a:extLst>
          </p:cNvPr>
          <p:cNvSpPr/>
          <p:nvPr/>
        </p:nvSpPr>
        <p:spPr>
          <a:xfrm>
            <a:off x="4631304" y="1070977"/>
            <a:ext cx="343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/>
              <a:t>CRONOGRAMA DE CAPACITACION</a:t>
            </a:r>
          </a:p>
        </p:txBody>
      </p:sp>
    </p:spTree>
    <p:extLst>
      <p:ext uri="{BB962C8B-B14F-4D97-AF65-F5344CB8AC3E}">
        <p14:creationId xmlns:p14="http://schemas.microsoft.com/office/powerpoint/2010/main" val="587973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84950" y="2810603"/>
            <a:ext cx="5503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0" b="1" dirty="0">
                <a:solidFill>
                  <a:schemeClr val="accent5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Muchas gracias</a:t>
            </a:r>
            <a:endParaRPr lang="es-PE" sz="6000" b="1" dirty="0">
              <a:solidFill>
                <a:schemeClr val="accent5">
                  <a:lumMod val="7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271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09247"/>
            <a:ext cx="2458477" cy="338554"/>
            <a:chOff x="0" y="266003"/>
            <a:chExt cx="2458477" cy="338554"/>
          </a:xfrm>
        </p:grpSpPr>
        <p:sp>
          <p:nvSpPr>
            <p:cNvPr id="5" name="Rectángulo 4"/>
            <p:cNvSpPr/>
            <p:nvPr/>
          </p:nvSpPr>
          <p:spPr>
            <a:xfrm>
              <a:off x="391886" y="266003"/>
              <a:ext cx="2066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Censo Educativo - 2021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0" y="305192"/>
              <a:ext cx="391886" cy="2957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5" name="Rectángulo 34"/>
          <p:cNvSpPr/>
          <p:nvPr/>
        </p:nvSpPr>
        <p:spPr>
          <a:xfrm>
            <a:off x="5230612" y="4063581"/>
            <a:ext cx="616909" cy="27326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70" y="4436806"/>
            <a:ext cx="1314173" cy="2421194"/>
          </a:xfrm>
          <a:prstGeom prst="rect">
            <a:avLst/>
          </a:prstGeom>
        </p:spPr>
      </p:pic>
      <p:sp>
        <p:nvSpPr>
          <p:cNvPr id="53" name="Título 1"/>
          <p:cNvSpPr txBox="1">
            <a:spLocks/>
          </p:cNvSpPr>
          <p:nvPr/>
        </p:nvSpPr>
        <p:spPr>
          <a:xfrm>
            <a:off x="2436082" y="477785"/>
            <a:ext cx="10655764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C00000"/>
                </a:solidFill>
                <a:latin typeface="+mn-lt"/>
              </a:rPr>
              <a:t>¿Qué es el Censo Educativo?</a:t>
            </a:r>
            <a:endParaRPr lang="es-P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227738" y="1662876"/>
            <a:ext cx="72401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98015"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Es una actividad estadística que nos permite conocer las características del servicio educativo, así como proporcionar una información oportuna y confiable  de la situación de los alumnos, docentes, recursos e infraestructura al inicio del año escolar; y resultados de ejercicio educativo al finalizar el año escolar.</a:t>
            </a:r>
            <a:endParaRPr lang="es-PE" sz="24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28157" b="10480"/>
          <a:stretch/>
        </p:blipFill>
        <p:spPr>
          <a:xfrm>
            <a:off x="7311328" y="477785"/>
            <a:ext cx="4623385" cy="35857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650" y="1687414"/>
            <a:ext cx="1426761" cy="1122799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94" y="-87274"/>
            <a:ext cx="704844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4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6 0.02037 C -0.00299 0.08472 0.14857 -0.01852 0.19349 -0.0618 C 0.23855 -0.10509 0.25743 -0.16736 0.26485 -0.23958 C 0.2629 -0.31898 0.25404 -0.3625 0.21875 -0.39259 C 0.18373 -0.42268 0.09649 -0.44444 0.0543 -0.42014 C 0.01211 -0.39583 -0.03437 -0.33981 -0.03424 -0.24699 C -0.03658 -0.19051 0.04206 -0.09213 0.06758 -0.1169 C 0.08972 -0.10185 0.12514 -0.13125 0.13204 -0.15046 C 0.14102 -0.23773 0.10612 -0.2206 0.10782 -0.23333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-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09247"/>
            <a:ext cx="2458477" cy="338554"/>
            <a:chOff x="0" y="266003"/>
            <a:chExt cx="2458477" cy="338554"/>
          </a:xfrm>
        </p:grpSpPr>
        <p:sp>
          <p:nvSpPr>
            <p:cNvPr id="5" name="Rectángulo 4"/>
            <p:cNvSpPr/>
            <p:nvPr/>
          </p:nvSpPr>
          <p:spPr>
            <a:xfrm>
              <a:off x="391886" y="266003"/>
              <a:ext cx="2066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Censo Educativo - 2021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0" y="305192"/>
              <a:ext cx="391886" cy="2957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5" name="Rectángulo 34"/>
          <p:cNvSpPr/>
          <p:nvPr/>
        </p:nvSpPr>
        <p:spPr>
          <a:xfrm>
            <a:off x="5230612" y="4063581"/>
            <a:ext cx="616909" cy="27326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89" y="884419"/>
            <a:ext cx="9267263" cy="4697106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93" y="4436806"/>
            <a:ext cx="1314173" cy="24211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94" y="-87274"/>
            <a:ext cx="704844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16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6 0.02037 C -0.00299 0.08472 0.14857 -0.01852 0.19349 -0.0618 C 0.23855 -0.10509 0.25743 -0.16736 0.26485 -0.23958 C 0.2629 -0.31898 0.25404 -0.3625 0.21875 -0.39259 C 0.18373 -0.42268 0.09649 -0.44444 0.0543 -0.42014 C 0.01211 -0.39583 -0.03437 -0.33981 -0.03424 -0.24699 C -0.03658 -0.19051 0.04206 -0.09213 0.06758 -0.1169 C 0.08972 -0.10185 0.12514 -0.13125 0.13204 -0.15046 C 0.14102 -0.23773 0.10612 -0.2206 0.10782 -0.23333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-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09247"/>
            <a:ext cx="2458477" cy="338554"/>
            <a:chOff x="0" y="266003"/>
            <a:chExt cx="2458477" cy="338554"/>
          </a:xfrm>
        </p:grpSpPr>
        <p:sp>
          <p:nvSpPr>
            <p:cNvPr id="5" name="Rectángulo 4"/>
            <p:cNvSpPr/>
            <p:nvPr/>
          </p:nvSpPr>
          <p:spPr>
            <a:xfrm>
              <a:off x="391886" y="266003"/>
              <a:ext cx="2066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Censo Educativo - 2021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0" y="305192"/>
              <a:ext cx="391886" cy="2957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5" name="Rectángulo 34"/>
          <p:cNvSpPr/>
          <p:nvPr/>
        </p:nvSpPr>
        <p:spPr>
          <a:xfrm>
            <a:off x="5230612" y="4063581"/>
            <a:ext cx="616909" cy="27326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94" y="-87274"/>
            <a:ext cx="704844" cy="1152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54211" y="1422866"/>
            <a:ext cx="7450112" cy="554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http://escale.minedu.gob.pe/censo-escolar-eol/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706630" y="898066"/>
            <a:ext cx="2597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INGRESE AL SIGUIENTE LINK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181" y="2201632"/>
            <a:ext cx="4636356" cy="3997163"/>
          </a:xfrm>
          <a:prstGeom prst="rect">
            <a:avLst/>
          </a:prstGeom>
        </p:spPr>
      </p:pic>
      <p:sp>
        <p:nvSpPr>
          <p:cNvPr id="9" name="Flecha curvada hacia arriba 8"/>
          <p:cNvSpPr/>
          <p:nvPr/>
        </p:nvSpPr>
        <p:spPr>
          <a:xfrm rot="1867114" flipH="1">
            <a:off x="4472836" y="3136688"/>
            <a:ext cx="710771" cy="379814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012511" y="3042700"/>
            <a:ext cx="1053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</a:rPr>
              <a:t>CLICK AQUÍ </a:t>
            </a:r>
            <a:endParaRPr lang="es-PE" sz="1400" dirty="0">
              <a:solidFill>
                <a:srgbClr val="FF0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537" y="2208927"/>
            <a:ext cx="4933209" cy="399716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9304706" y="4175560"/>
            <a:ext cx="1653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</a:rPr>
              <a:t>Ingrese código modular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304706" y="4356395"/>
            <a:ext cx="1473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</a:rPr>
              <a:t>5 Letras Mayúsculas </a:t>
            </a:r>
            <a:endParaRPr lang="es-PE" sz="1200" dirty="0">
              <a:solidFill>
                <a:srgbClr val="FF0000"/>
              </a:solidFill>
            </a:endParaRPr>
          </a:p>
        </p:txBody>
      </p:sp>
      <p:cxnSp>
        <p:nvCxnSpPr>
          <p:cNvPr id="20" name="Conector recto de flecha 19"/>
          <p:cNvCxnSpPr>
            <a:stCxn id="15" idx="1"/>
          </p:cNvCxnSpPr>
          <p:nvPr/>
        </p:nvCxnSpPr>
        <p:spPr>
          <a:xfrm flipH="1">
            <a:off x="8940950" y="4314060"/>
            <a:ext cx="363756" cy="22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16" idx="1"/>
          </p:cNvCxnSpPr>
          <p:nvPr/>
        </p:nvCxnSpPr>
        <p:spPr>
          <a:xfrm flipH="1">
            <a:off x="8932416" y="4494895"/>
            <a:ext cx="372290" cy="89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127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9417130" y="5790106"/>
            <a:ext cx="2721429" cy="79778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72742" y="386719"/>
            <a:ext cx="7958644" cy="836444"/>
          </a:xfrm>
        </p:spPr>
        <p:txBody>
          <a:bodyPr>
            <a:normAutofit/>
          </a:bodyPr>
          <a:lstStyle/>
          <a:p>
            <a:r>
              <a:rPr lang="es-PE" sz="3200" b="1" dirty="0">
                <a:solidFill>
                  <a:srgbClr val="C00000"/>
                </a:solidFill>
                <a:latin typeface="+mn-lt"/>
              </a:rPr>
              <a:t>Fichas - Cédulas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D4E196-CE67-451A-9087-D51CB0435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7027" y="1223163"/>
            <a:ext cx="1860606" cy="4566943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86" y="377240"/>
            <a:ext cx="2997300" cy="325594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Rectángulo 10"/>
          <p:cNvSpPr/>
          <p:nvPr/>
        </p:nvSpPr>
        <p:spPr>
          <a:xfrm>
            <a:off x="0" y="161499"/>
            <a:ext cx="391886" cy="2957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98" y="821807"/>
            <a:ext cx="1048603" cy="95105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91886" y="151977"/>
            <a:ext cx="20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Censo Educativo - 2021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71452"/>
              </p:ext>
            </p:extLst>
          </p:nvPr>
        </p:nvGraphicFramePr>
        <p:xfrm>
          <a:off x="1831941" y="982287"/>
          <a:ext cx="4315626" cy="57165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5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803">
                <a:tc>
                  <a:txBody>
                    <a:bodyPr/>
                    <a:lstStyle/>
                    <a:p>
                      <a:pPr algn="ctr"/>
                      <a:r>
                        <a:rPr lang="es-PE" sz="1200" kern="1200" dirty="0">
                          <a:effectLst/>
                        </a:rPr>
                        <a:t>Cédula / Ficha</a:t>
                      </a:r>
                      <a:endParaRPr lang="es-P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kern="1200" dirty="0">
                          <a:effectLst/>
                        </a:rPr>
                        <a:t>Descripción</a:t>
                      </a:r>
                      <a:endParaRPr lang="es-P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803">
                <a:tc>
                  <a:txBody>
                    <a:bodyPr/>
                    <a:lstStyle/>
                    <a:p>
                      <a:r>
                        <a:rPr lang="es-PE" sz="1600" dirty="0"/>
                        <a:t>11</a:t>
                      </a:r>
                      <a:endParaRPr lang="es-P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/>
                        <a:t>Ficha Unificada de Infraestructura Educativa </a:t>
                      </a:r>
                      <a:endParaRPr lang="es-PE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03">
                <a:tc>
                  <a:txBody>
                    <a:bodyPr/>
                    <a:lstStyle/>
                    <a:p>
                      <a:r>
                        <a:rPr lang="es-PE" sz="1600" dirty="0"/>
                        <a:t>1</a:t>
                      </a:r>
                      <a:r>
                        <a:rPr lang="es-PE" sz="1600" baseline="0" dirty="0"/>
                        <a:t> A</a:t>
                      </a:r>
                      <a:endParaRPr lang="es-P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kern="1200" dirty="0">
                          <a:effectLst/>
                        </a:rPr>
                        <a:t>Educación Inicial Escolarizado</a:t>
                      </a:r>
                      <a:endParaRPr lang="es-PE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03">
                <a:tc>
                  <a:txBody>
                    <a:bodyPr/>
                    <a:lstStyle/>
                    <a:p>
                      <a:r>
                        <a:rPr lang="es-PE" sz="1600" dirty="0"/>
                        <a:t>2 A</a:t>
                      </a:r>
                      <a:endParaRPr lang="es-P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kern="1200" dirty="0">
                          <a:effectLst/>
                        </a:rPr>
                        <a:t>Educación Inicial No Escolarizado</a:t>
                      </a:r>
                      <a:endParaRPr lang="es-PE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803">
                <a:tc>
                  <a:txBody>
                    <a:bodyPr/>
                    <a:lstStyle/>
                    <a:p>
                      <a:r>
                        <a:rPr lang="es-PE" sz="1600" dirty="0"/>
                        <a:t>3AP</a:t>
                      </a:r>
                      <a:endParaRPr lang="es-P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 dirty="0">
                          <a:effectLst/>
                        </a:rPr>
                        <a:t>Educación Primaria</a:t>
                      </a:r>
                      <a:endParaRPr lang="es-PE" sz="1200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803">
                <a:tc>
                  <a:txBody>
                    <a:bodyPr/>
                    <a:lstStyle/>
                    <a:p>
                      <a:r>
                        <a:rPr lang="es-PE" sz="1600" dirty="0"/>
                        <a:t>3AS</a:t>
                      </a:r>
                      <a:endParaRPr lang="es-P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 dirty="0">
                          <a:effectLst/>
                        </a:rPr>
                        <a:t>Educación Secundaria</a:t>
                      </a:r>
                      <a:endParaRPr lang="es-PE" sz="1200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803">
                <a:tc>
                  <a:txBody>
                    <a:bodyPr/>
                    <a:lstStyle/>
                    <a:p>
                      <a:r>
                        <a:rPr lang="es-PE" sz="1600" dirty="0"/>
                        <a:t>4AI</a:t>
                      </a:r>
                      <a:endParaRPr lang="es-P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 dirty="0">
                          <a:effectLst/>
                        </a:rPr>
                        <a:t>Educación Básica Alternativa - Inicial e Intermedio</a:t>
                      </a:r>
                      <a:endParaRPr lang="es-PE" sz="1200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803">
                <a:tc>
                  <a:txBody>
                    <a:bodyPr/>
                    <a:lstStyle/>
                    <a:p>
                      <a:r>
                        <a:rPr lang="es-PE" sz="1600" dirty="0"/>
                        <a:t>4AA</a:t>
                      </a:r>
                      <a:endParaRPr lang="es-P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kern="1200" dirty="0">
                          <a:effectLst/>
                        </a:rPr>
                        <a:t>Educación Básica Alternativa - Avanzado</a:t>
                      </a:r>
                      <a:endParaRPr lang="es-PE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803">
                <a:tc>
                  <a:txBody>
                    <a:bodyPr/>
                    <a:lstStyle/>
                    <a:p>
                      <a:r>
                        <a:rPr lang="es-ES" sz="1600" b="0" dirty="0"/>
                        <a:t>5A</a:t>
                      </a:r>
                      <a:endParaRPr lang="es-P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b="0" dirty="0"/>
                        <a:t>Superior Pedagógica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65908"/>
                  </a:ext>
                </a:extLst>
              </a:tr>
              <a:tr h="348803">
                <a:tc>
                  <a:txBody>
                    <a:bodyPr/>
                    <a:lstStyle/>
                    <a:p>
                      <a:r>
                        <a:rPr lang="es-ES" sz="1600" b="0" dirty="0"/>
                        <a:t>6A</a:t>
                      </a:r>
                      <a:endParaRPr lang="es-P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b="0" dirty="0"/>
                        <a:t>Superior Tecnológica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36810"/>
                  </a:ext>
                </a:extLst>
              </a:tr>
              <a:tr h="348803">
                <a:tc>
                  <a:txBody>
                    <a:bodyPr/>
                    <a:lstStyle/>
                    <a:p>
                      <a:r>
                        <a:rPr lang="es-ES" sz="1600" b="0" dirty="0"/>
                        <a:t>7A</a:t>
                      </a:r>
                      <a:endParaRPr lang="es-P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b="0" dirty="0"/>
                        <a:t>Superior Tecnológica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63739"/>
                  </a:ext>
                </a:extLst>
              </a:tr>
              <a:tr h="348803">
                <a:tc>
                  <a:txBody>
                    <a:bodyPr/>
                    <a:lstStyle/>
                    <a:p>
                      <a:r>
                        <a:rPr lang="es-PE" sz="1600" dirty="0"/>
                        <a:t>8AI</a:t>
                      </a:r>
                      <a:endParaRPr lang="es-P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effectLst/>
                        </a:rPr>
                        <a:t>Educación Básica Especial - Inicial escolarizada y no escolarizada</a:t>
                      </a:r>
                      <a:endParaRPr lang="es-ES" sz="1200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803">
                <a:tc>
                  <a:txBody>
                    <a:bodyPr/>
                    <a:lstStyle/>
                    <a:p>
                      <a:r>
                        <a:rPr lang="es-PE" sz="1600" dirty="0"/>
                        <a:t>8AP</a:t>
                      </a:r>
                      <a:endParaRPr lang="es-P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 dirty="0">
                          <a:effectLst/>
                        </a:rPr>
                        <a:t>Educación Básica Especial - Primaria</a:t>
                      </a:r>
                      <a:endParaRPr lang="es-PE" sz="1200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803">
                <a:tc>
                  <a:txBody>
                    <a:bodyPr/>
                    <a:lstStyle/>
                    <a:p>
                      <a:r>
                        <a:rPr lang="es-ES" sz="1600" b="0" dirty="0"/>
                        <a:t>9A</a:t>
                      </a:r>
                      <a:endParaRPr lang="es-P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PE" sz="1200" b="0" dirty="0">
                          <a:effectLst/>
                        </a:rPr>
                        <a:t>Educación Técnica Productiva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449076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086" y="3790582"/>
            <a:ext cx="2997300" cy="297768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94" y="-87274"/>
            <a:ext cx="704844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338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/>
          <p:cNvSpPr/>
          <p:nvPr/>
        </p:nvSpPr>
        <p:spPr>
          <a:xfrm>
            <a:off x="828810" y="5529796"/>
            <a:ext cx="2721429" cy="79778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43281" y="364219"/>
            <a:ext cx="1042083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>
                <a:solidFill>
                  <a:srgbClr val="C00000"/>
                </a:solidFill>
                <a:latin typeface="+mn-lt"/>
              </a:rPr>
              <a:t>Estructura de la Ficha Unificada de Infraestructura Educativa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3890035" y="1619112"/>
            <a:ext cx="7362512" cy="1129506"/>
            <a:chOff x="3890035" y="1619112"/>
            <a:chExt cx="7362512" cy="1129506"/>
          </a:xfrm>
        </p:grpSpPr>
        <p:sp>
          <p:nvSpPr>
            <p:cNvPr id="6" name="Forma libre 5"/>
            <p:cNvSpPr/>
            <p:nvPr/>
          </p:nvSpPr>
          <p:spPr>
            <a:xfrm>
              <a:off x="4531964" y="1693089"/>
              <a:ext cx="6720583" cy="981551"/>
            </a:xfrm>
            <a:custGeom>
              <a:avLst/>
              <a:gdLst>
                <a:gd name="connsiteX0" fmla="*/ 0 w 5888365"/>
                <a:gd name="connsiteY0" fmla="*/ 0 h 829200"/>
                <a:gd name="connsiteX1" fmla="*/ 5888365 w 5888365"/>
                <a:gd name="connsiteY1" fmla="*/ 0 h 829200"/>
                <a:gd name="connsiteX2" fmla="*/ 5888365 w 5888365"/>
                <a:gd name="connsiteY2" fmla="*/ 829200 h 829200"/>
                <a:gd name="connsiteX3" fmla="*/ 0 w 5888365"/>
                <a:gd name="connsiteY3" fmla="*/ 829200 h 829200"/>
                <a:gd name="connsiteX4" fmla="*/ 0 w 5888365"/>
                <a:gd name="connsiteY4" fmla="*/ 0 h 82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8365" h="829200">
                  <a:moveTo>
                    <a:pt x="0" y="0"/>
                  </a:moveTo>
                  <a:lnTo>
                    <a:pt x="5888365" y="0"/>
                  </a:lnTo>
                  <a:lnTo>
                    <a:pt x="5888365" y="829200"/>
                  </a:lnTo>
                  <a:lnTo>
                    <a:pt x="0" y="82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48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8178" tIns="40640" rIns="40640" bIns="40640" numCol="1" spcCol="1270" anchor="ctr" anchorCtr="0">
              <a:noAutofit/>
            </a:bodyPr>
            <a:lstStyle/>
            <a:p>
              <a:endParaRPr lang="es-PE" sz="2000" dirty="0">
                <a:solidFill>
                  <a:schemeClr val="bg1"/>
                </a:solidFill>
              </a:endParaRPr>
            </a:p>
            <a:p>
              <a:r>
                <a:rPr lang="es-PE" sz="2000" b="1" dirty="0">
                  <a:solidFill>
                    <a:schemeClr val="bg1"/>
                  </a:solidFill>
                </a:rPr>
                <a:t>Características del local educativo</a:t>
              </a:r>
            </a:p>
            <a:p>
              <a:endParaRPr lang="es-PE" sz="2000" dirty="0">
                <a:solidFill>
                  <a:schemeClr val="bg1"/>
                </a:solidFill>
              </a:endParaRPr>
            </a:p>
          </p:txBody>
        </p:sp>
        <p:sp>
          <p:nvSpPr>
            <p:cNvPr id="7" name="Elipse 6"/>
            <p:cNvSpPr/>
            <p:nvPr/>
          </p:nvSpPr>
          <p:spPr>
            <a:xfrm>
              <a:off x="3890035" y="1619112"/>
              <a:ext cx="1232647" cy="11295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489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968607" y="1801372"/>
              <a:ext cx="1099419" cy="8325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b="1" dirty="0">
                  <a:solidFill>
                    <a:schemeClr val="accent5">
                      <a:lumMod val="50000"/>
                    </a:schemeClr>
                  </a:solidFill>
                </a:rPr>
                <a:t>Capítulo100</a:t>
              </a:r>
              <a:endParaRPr lang="es-PE" sz="2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890035" y="4772850"/>
            <a:ext cx="7362512" cy="1237199"/>
            <a:chOff x="3890035" y="4666800"/>
            <a:chExt cx="7362512" cy="1237199"/>
          </a:xfrm>
        </p:grpSpPr>
        <p:sp>
          <p:nvSpPr>
            <p:cNvPr id="10" name="Forma libre 9"/>
            <p:cNvSpPr/>
            <p:nvPr/>
          </p:nvSpPr>
          <p:spPr>
            <a:xfrm>
              <a:off x="4506358" y="4830966"/>
              <a:ext cx="6746189" cy="908866"/>
            </a:xfrm>
            <a:custGeom>
              <a:avLst/>
              <a:gdLst>
                <a:gd name="connsiteX0" fmla="*/ 0 w 5888365"/>
                <a:gd name="connsiteY0" fmla="*/ 0 h 829200"/>
                <a:gd name="connsiteX1" fmla="*/ 5888365 w 5888365"/>
                <a:gd name="connsiteY1" fmla="*/ 0 h 829200"/>
                <a:gd name="connsiteX2" fmla="*/ 5888365 w 5888365"/>
                <a:gd name="connsiteY2" fmla="*/ 829200 h 829200"/>
                <a:gd name="connsiteX3" fmla="*/ 0 w 5888365"/>
                <a:gd name="connsiteY3" fmla="*/ 829200 h 829200"/>
                <a:gd name="connsiteX4" fmla="*/ 0 w 5888365"/>
                <a:gd name="connsiteY4" fmla="*/ 0 h 82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8365" h="829200">
                  <a:moveTo>
                    <a:pt x="0" y="0"/>
                  </a:moveTo>
                  <a:lnTo>
                    <a:pt x="5888365" y="0"/>
                  </a:lnTo>
                  <a:lnTo>
                    <a:pt x="5888365" y="829200"/>
                  </a:lnTo>
                  <a:lnTo>
                    <a:pt x="0" y="82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323584"/>
                <a:satOff val="-42169"/>
                <a:lumOff val="-20392"/>
                <a:alphaOff val="0"/>
              </a:schemeClr>
            </a:fillRef>
            <a:effectRef idx="0">
              <a:schemeClr val="accent5">
                <a:hueOff val="4323584"/>
                <a:satOff val="-42169"/>
                <a:lumOff val="-20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8178" tIns="40640" rIns="40640" bIns="4064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>
                  <a:solidFill>
                    <a:schemeClr val="bg1"/>
                  </a:solidFill>
                  <a:ea typeface="Calibri" panose="020F0502020204030204" pitchFamily="34" charset="0"/>
                  <a:cs typeface="Lucida Sans Unicode" panose="020B0602030504020204" pitchFamily="34" charset="0"/>
                </a:rPr>
                <a:t>Información general del cerco perimétrico en el local educativo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3890035" y="4666800"/>
              <a:ext cx="1232648" cy="12371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968608" y="4888513"/>
              <a:ext cx="1099419" cy="8325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b="1" dirty="0">
                  <a:solidFill>
                    <a:schemeClr val="accent5">
                      <a:lumMod val="50000"/>
                    </a:schemeClr>
                  </a:solidFill>
                </a:rPr>
                <a:t>Capítulo300</a:t>
              </a:r>
              <a:endParaRPr lang="es-PE" sz="2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34" y="1086683"/>
            <a:ext cx="2109399" cy="5175953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394579" y="6008430"/>
            <a:ext cx="6828783" cy="849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9" name="Grupo 28"/>
          <p:cNvGrpSpPr/>
          <p:nvPr/>
        </p:nvGrpSpPr>
        <p:grpSpPr>
          <a:xfrm>
            <a:off x="3890035" y="3214683"/>
            <a:ext cx="7316300" cy="1203536"/>
            <a:chOff x="3890035" y="3214683"/>
            <a:chExt cx="7316300" cy="1203536"/>
          </a:xfrm>
        </p:grpSpPr>
        <p:grpSp>
          <p:nvGrpSpPr>
            <p:cNvPr id="24" name="Grupo 23"/>
            <p:cNvGrpSpPr/>
            <p:nvPr/>
          </p:nvGrpSpPr>
          <p:grpSpPr>
            <a:xfrm>
              <a:off x="3890035" y="3214683"/>
              <a:ext cx="7316300" cy="1203536"/>
              <a:chOff x="3922397" y="3153275"/>
              <a:chExt cx="7316300" cy="1203536"/>
            </a:xfrm>
          </p:grpSpPr>
          <p:sp>
            <p:nvSpPr>
              <p:cNvPr id="9" name="Forma libre 8"/>
              <p:cNvSpPr/>
              <p:nvPr/>
            </p:nvSpPr>
            <p:spPr>
              <a:xfrm>
                <a:off x="4531964" y="3153275"/>
                <a:ext cx="6706733" cy="1203536"/>
              </a:xfrm>
              <a:custGeom>
                <a:avLst/>
                <a:gdLst>
                  <a:gd name="connsiteX0" fmla="*/ 0 w 5586950"/>
                  <a:gd name="connsiteY0" fmla="*/ 0 h 829200"/>
                  <a:gd name="connsiteX1" fmla="*/ 5586950 w 5586950"/>
                  <a:gd name="connsiteY1" fmla="*/ 0 h 829200"/>
                  <a:gd name="connsiteX2" fmla="*/ 5586950 w 5586950"/>
                  <a:gd name="connsiteY2" fmla="*/ 829200 h 829200"/>
                  <a:gd name="connsiteX3" fmla="*/ 0 w 5586950"/>
                  <a:gd name="connsiteY3" fmla="*/ 829200 h 829200"/>
                  <a:gd name="connsiteX4" fmla="*/ 0 w 5586950"/>
                  <a:gd name="connsiteY4" fmla="*/ 0 h 82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6950" h="829200">
                    <a:moveTo>
                      <a:pt x="0" y="0"/>
                    </a:moveTo>
                    <a:lnTo>
                      <a:pt x="5586950" y="0"/>
                    </a:lnTo>
                    <a:lnTo>
                      <a:pt x="5586950" y="829200"/>
                    </a:lnTo>
                    <a:lnTo>
                      <a:pt x="0" y="829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2161792"/>
                  <a:satOff val="-21085"/>
                  <a:lumOff val="-10196"/>
                  <a:alphaOff val="0"/>
                </a:schemeClr>
              </a:fillRef>
              <a:effectRef idx="0">
                <a:schemeClr val="accent5">
                  <a:hueOff val="2161792"/>
                  <a:satOff val="-21085"/>
                  <a:lumOff val="-1019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8178" tIns="40640" rIns="40640" bIns="40640" numCol="1" spcCol="1270" anchor="ctr" anchorCtr="0">
                <a:noAutofit/>
              </a:bodyPr>
              <a:lstStyle/>
              <a:p>
                <a:pPr marR="1898015" algn="just">
                  <a:lnSpc>
                    <a:spcPct val="119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s-ES" b="1" dirty="0">
                  <a:solidFill>
                    <a:schemeClr val="bg1"/>
                  </a:solidFill>
                  <a:ea typeface="Calibri" panose="020F050202020403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3922397" y="3166232"/>
                <a:ext cx="1200285" cy="119057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3956648" y="3358947"/>
                <a:ext cx="1099419" cy="8325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Capítulo200</a:t>
                </a:r>
                <a:endParaRPr lang="es-PE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" name="Rectángulo 20"/>
            <p:cNvSpPr/>
            <p:nvPr/>
          </p:nvSpPr>
          <p:spPr>
            <a:xfrm>
              <a:off x="5122682" y="3674001"/>
              <a:ext cx="59605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</a:rPr>
                <a:t>Servicios básicos en el centro poblado y en el local educativo</a:t>
              </a:r>
            </a:p>
          </p:txBody>
        </p:sp>
      </p:grpSp>
      <p:sp>
        <p:nvSpPr>
          <p:cNvPr id="36" name="Rectángulo 35"/>
          <p:cNvSpPr/>
          <p:nvPr/>
        </p:nvSpPr>
        <p:spPr>
          <a:xfrm>
            <a:off x="0" y="161499"/>
            <a:ext cx="391886" cy="2957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94" y="-87274"/>
            <a:ext cx="704844" cy="1152000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391886" y="134885"/>
            <a:ext cx="20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Censo Educativo - 2021</a:t>
            </a:r>
          </a:p>
        </p:txBody>
      </p:sp>
    </p:spTree>
    <p:extLst>
      <p:ext uri="{BB962C8B-B14F-4D97-AF65-F5344CB8AC3E}">
        <p14:creationId xmlns:p14="http://schemas.microsoft.com/office/powerpoint/2010/main" val="2870122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/>
          <p:cNvSpPr/>
          <p:nvPr/>
        </p:nvSpPr>
        <p:spPr>
          <a:xfrm>
            <a:off x="828810" y="5529796"/>
            <a:ext cx="2721429" cy="79778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43281" y="364219"/>
            <a:ext cx="1042083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>
                <a:solidFill>
                  <a:srgbClr val="C00000"/>
                </a:solidFill>
                <a:latin typeface="+mn-lt"/>
              </a:rPr>
              <a:t>Estructura de la Ficha Unificada de Infraestructura Educativa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3890035" y="1619112"/>
            <a:ext cx="7362512" cy="1129506"/>
            <a:chOff x="3890035" y="1619112"/>
            <a:chExt cx="7362512" cy="1129506"/>
          </a:xfrm>
        </p:grpSpPr>
        <p:sp>
          <p:nvSpPr>
            <p:cNvPr id="6" name="Forma libre 5"/>
            <p:cNvSpPr/>
            <p:nvPr/>
          </p:nvSpPr>
          <p:spPr>
            <a:xfrm>
              <a:off x="4531964" y="1693089"/>
              <a:ext cx="6720583" cy="981551"/>
            </a:xfrm>
            <a:custGeom>
              <a:avLst/>
              <a:gdLst>
                <a:gd name="connsiteX0" fmla="*/ 0 w 5888365"/>
                <a:gd name="connsiteY0" fmla="*/ 0 h 829200"/>
                <a:gd name="connsiteX1" fmla="*/ 5888365 w 5888365"/>
                <a:gd name="connsiteY1" fmla="*/ 0 h 829200"/>
                <a:gd name="connsiteX2" fmla="*/ 5888365 w 5888365"/>
                <a:gd name="connsiteY2" fmla="*/ 829200 h 829200"/>
                <a:gd name="connsiteX3" fmla="*/ 0 w 5888365"/>
                <a:gd name="connsiteY3" fmla="*/ 829200 h 829200"/>
                <a:gd name="connsiteX4" fmla="*/ 0 w 5888365"/>
                <a:gd name="connsiteY4" fmla="*/ 0 h 82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8365" h="829200">
                  <a:moveTo>
                    <a:pt x="0" y="0"/>
                  </a:moveTo>
                  <a:lnTo>
                    <a:pt x="5888365" y="0"/>
                  </a:lnTo>
                  <a:lnTo>
                    <a:pt x="5888365" y="829200"/>
                  </a:lnTo>
                  <a:lnTo>
                    <a:pt x="0" y="82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48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8178" tIns="40640" rIns="40640" bIns="40640" numCol="1" spcCol="1270" anchor="ctr" anchorCtr="0">
              <a:noAutofit/>
            </a:bodyPr>
            <a:lstStyle/>
            <a:p>
              <a:endParaRPr lang="es-PE" sz="2000" dirty="0">
                <a:solidFill>
                  <a:schemeClr val="bg1"/>
                </a:solidFill>
              </a:endParaRPr>
            </a:p>
            <a:p>
              <a:pPr marR="1898015" algn="just">
                <a:spcBef>
                  <a:spcPts val="600"/>
                </a:spcBef>
                <a:spcAft>
                  <a:spcPts val="0"/>
                </a:spcAft>
              </a:pPr>
              <a:r>
                <a:rPr lang="es-ES" sz="2000" b="1" dirty="0">
                  <a:solidFill>
                    <a:schemeClr val="bg1"/>
                  </a:solidFill>
                  <a:ea typeface="Calibri" panose="020F0502020204030204" pitchFamily="34" charset="0"/>
                  <a:cs typeface="Lucida Sans Unicode" panose="020B0602030504020204" pitchFamily="34" charset="0"/>
                </a:rPr>
                <a:t>Información específica por edificación</a:t>
              </a:r>
            </a:p>
            <a:p>
              <a:endParaRPr lang="es-PE" sz="2000" dirty="0">
                <a:solidFill>
                  <a:schemeClr val="bg1"/>
                </a:solidFill>
              </a:endParaRPr>
            </a:p>
          </p:txBody>
        </p:sp>
        <p:sp>
          <p:nvSpPr>
            <p:cNvPr id="7" name="Elipse 6"/>
            <p:cNvSpPr/>
            <p:nvPr/>
          </p:nvSpPr>
          <p:spPr>
            <a:xfrm>
              <a:off x="3890035" y="1619112"/>
              <a:ext cx="1232647" cy="11295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489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968607" y="1801372"/>
              <a:ext cx="1099419" cy="8325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b="1" dirty="0">
                  <a:solidFill>
                    <a:schemeClr val="accent5">
                      <a:lumMod val="50000"/>
                    </a:schemeClr>
                  </a:solidFill>
                </a:rPr>
                <a:t>Capítulo400</a:t>
              </a:r>
              <a:endParaRPr lang="es-PE" sz="2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34" y="1086683"/>
            <a:ext cx="2109399" cy="517595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890035" y="3077365"/>
            <a:ext cx="9029596" cy="1203536"/>
            <a:chOff x="3823862" y="3153275"/>
            <a:chExt cx="9029596" cy="1203536"/>
          </a:xfrm>
        </p:grpSpPr>
        <p:grpSp>
          <p:nvGrpSpPr>
            <p:cNvPr id="24" name="Grupo 23"/>
            <p:cNvGrpSpPr/>
            <p:nvPr/>
          </p:nvGrpSpPr>
          <p:grpSpPr>
            <a:xfrm>
              <a:off x="3823862" y="3153275"/>
              <a:ext cx="7316300" cy="1203536"/>
              <a:chOff x="3922397" y="3153275"/>
              <a:chExt cx="7316300" cy="1203536"/>
            </a:xfrm>
          </p:grpSpPr>
          <p:sp>
            <p:nvSpPr>
              <p:cNvPr id="9" name="Forma libre 8"/>
              <p:cNvSpPr/>
              <p:nvPr/>
            </p:nvSpPr>
            <p:spPr>
              <a:xfrm>
                <a:off x="4531964" y="3153275"/>
                <a:ext cx="6706733" cy="1203536"/>
              </a:xfrm>
              <a:custGeom>
                <a:avLst/>
                <a:gdLst>
                  <a:gd name="connsiteX0" fmla="*/ 0 w 5586950"/>
                  <a:gd name="connsiteY0" fmla="*/ 0 h 829200"/>
                  <a:gd name="connsiteX1" fmla="*/ 5586950 w 5586950"/>
                  <a:gd name="connsiteY1" fmla="*/ 0 h 829200"/>
                  <a:gd name="connsiteX2" fmla="*/ 5586950 w 5586950"/>
                  <a:gd name="connsiteY2" fmla="*/ 829200 h 829200"/>
                  <a:gd name="connsiteX3" fmla="*/ 0 w 5586950"/>
                  <a:gd name="connsiteY3" fmla="*/ 829200 h 829200"/>
                  <a:gd name="connsiteX4" fmla="*/ 0 w 5586950"/>
                  <a:gd name="connsiteY4" fmla="*/ 0 h 82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6950" h="829200">
                    <a:moveTo>
                      <a:pt x="0" y="0"/>
                    </a:moveTo>
                    <a:lnTo>
                      <a:pt x="5586950" y="0"/>
                    </a:lnTo>
                    <a:lnTo>
                      <a:pt x="5586950" y="829200"/>
                    </a:lnTo>
                    <a:lnTo>
                      <a:pt x="0" y="829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2161792"/>
                  <a:satOff val="-21085"/>
                  <a:lumOff val="-10196"/>
                  <a:alphaOff val="0"/>
                </a:schemeClr>
              </a:fillRef>
              <a:effectRef idx="0">
                <a:schemeClr val="accent5">
                  <a:hueOff val="2161792"/>
                  <a:satOff val="-21085"/>
                  <a:lumOff val="-1019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8178" tIns="40640" rIns="40640" bIns="40640" numCol="1" spcCol="1270" anchor="ctr" anchorCtr="0">
                <a:noAutofit/>
              </a:bodyPr>
              <a:lstStyle/>
              <a:p>
                <a:pPr marR="1898015" algn="just">
                  <a:lnSpc>
                    <a:spcPct val="119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s-ES" b="1" dirty="0">
                  <a:solidFill>
                    <a:schemeClr val="bg1"/>
                  </a:solidFill>
                  <a:ea typeface="Calibri" panose="020F050202020403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3922397" y="3166232"/>
                <a:ext cx="1200285" cy="119057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3956648" y="3358947"/>
                <a:ext cx="1099419" cy="8325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Capítulo500</a:t>
                </a:r>
                <a:endParaRPr lang="es-PE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" name="Rectángulo 1"/>
            <p:cNvSpPr/>
            <p:nvPr/>
          </p:nvSpPr>
          <p:spPr>
            <a:xfrm>
              <a:off x="5058398" y="3384612"/>
              <a:ext cx="77950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898015">
                <a:spcBef>
                  <a:spcPts val="600"/>
                </a:spcBef>
                <a:spcAft>
                  <a:spcPts val="0"/>
                </a:spcAft>
              </a:pPr>
              <a:r>
                <a:rPr lang="es-ES" sz="2000" b="1" dirty="0">
                  <a:solidFill>
                    <a:schemeClr val="bg1"/>
                  </a:solidFill>
                  <a:ea typeface="Calibri" panose="020F0502020204030204" pitchFamily="34" charset="0"/>
                  <a:cs typeface="Lucida Sans Unicode" panose="020B0602030504020204" pitchFamily="34" charset="0"/>
                </a:rPr>
                <a:t>Características de las aulas o espacios acondicionados como aulas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823862" y="4588147"/>
            <a:ext cx="8109613" cy="1237199"/>
            <a:chOff x="3823862" y="4630213"/>
            <a:chExt cx="8109613" cy="1237199"/>
          </a:xfrm>
        </p:grpSpPr>
        <p:grpSp>
          <p:nvGrpSpPr>
            <p:cNvPr id="25" name="Grupo 24"/>
            <p:cNvGrpSpPr/>
            <p:nvPr/>
          </p:nvGrpSpPr>
          <p:grpSpPr>
            <a:xfrm>
              <a:off x="3823862" y="4630213"/>
              <a:ext cx="7333328" cy="1237199"/>
              <a:chOff x="3890035" y="4666800"/>
              <a:chExt cx="7333328" cy="1237199"/>
            </a:xfrm>
          </p:grpSpPr>
          <p:sp>
            <p:nvSpPr>
              <p:cNvPr id="10" name="Forma libre 9"/>
              <p:cNvSpPr/>
              <p:nvPr/>
            </p:nvSpPr>
            <p:spPr>
              <a:xfrm>
                <a:off x="4506359" y="4830966"/>
                <a:ext cx="6717004" cy="908866"/>
              </a:xfrm>
              <a:custGeom>
                <a:avLst/>
                <a:gdLst>
                  <a:gd name="connsiteX0" fmla="*/ 0 w 5888365"/>
                  <a:gd name="connsiteY0" fmla="*/ 0 h 829200"/>
                  <a:gd name="connsiteX1" fmla="*/ 5888365 w 5888365"/>
                  <a:gd name="connsiteY1" fmla="*/ 0 h 829200"/>
                  <a:gd name="connsiteX2" fmla="*/ 5888365 w 5888365"/>
                  <a:gd name="connsiteY2" fmla="*/ 829200 h 829200"/>
                  <a:gd name="connsiteX3" fmla="*/ 0 w 5888365"/>
                  <a:gd name="connsiteY3" fmla="*/ 829200 h 829200"/>
                  <a:gd name="connsiteX4" fmla="*/ 0 w 5888365"/>
                  <a:gd name="connsiteY4" fmla="*/ 0 h 82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8365" h="829200">
                    <a:moveTo>
                      <a:pt x="0" y="0"/>
                    </a:moveTo>
                    <a:lnTo>
                      <a:pt x="5888365" y="0"/>
                    </a:lnTo>
                    <a:lnTo>
                      <a:pt x="5888365" y="829200"/>
                    </a:lnTo>
                    <a:lnTo>
                      <a:pt x="0" y="829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9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4323584"/>
                  <a:satOff val="-42169"/>
                  <a:lumOff val="-20392"/>
                  <a:alphaOff val="0"/>
                </a:schemeClr>
              </a:fillRef>
              <a:effectRef idx="0">
                <a:schemeClr val="accent5">
                  <a:hueOff val="4323584"/>
                  <a:satOff val="-42169"/>
                  <a:lumOff val="-2039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8178" tIns="40640" rIns="40640" bIns="40640" numCol="1" spcCol="1270" anchor="ctr" anchorCtr="0">
                <a:noAutofit/>
              </a:bodyPr>
              <a:lstStyle/>
              <a:p>
                <a:pPr marR="1898015">
                  <a:spcBef>
                    <a:spcPts val="600"/>
                  </a:spcBef>
                  <a:spcAft>
                    <a:spcPts val="0"/>
                  </a:spcAft>
                </a:pPr>
                <a:endParaRPr lang="es-ES" b="1" dirty="0">
                  <a:solidFill>
                    <a:srgbClr val="FF0000"/>
                  </a:solidFill>
                  <a:ea typeface="Calibri" panose="020F050202020403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3890035" y="4666800"/>
                <a:ext cx="1232648" cy="12371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3968608" y="4888513"/>
                <a:ext cx="1099419" cy="8325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Capítulo600</a:t>
                </a:r>
                <a:endParaRPr lang="es-PE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" name="Rectángulo 2"/>
            <p:cNvSpPr/>
            <p:nvPr/>
          </p:nvSpPr>
          <p:spPr>
            <a:xfrm>
              <a:off x="5115722" y="5053915"/>
              <a:ext cx="6817753" cy="6243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ES" sz="2000" b="1" dirty="0">
                  <a:solidFill>
                    <a:schemeClr val="bg1"/>
                  </a:solidFill>
                  <a:ea typeface="Calibri" panose="020F0502020204030204" pitchFamily="34" charset="0"/>
                  <a:cs typeface="Lucida Sans Unicode" panose="020B0602030504020204" pitchFamily="34" charset="0"/>
                </a:rPr>
                <a:t>Características del resto de espacios educativos y espacios administrativos.</a:t>
              </a:r>
            </a:p>
            <a:p>
              <a:endParaRPr lang="es-PE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0" y="148436"/>
            <a:ext cx="391886" cy="2957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/>
          <p:cNvSpPr/>
          <p:nvPr/>
        </p:nvSpPr>
        <p:spPr>
          <a:xfrm>
            <a:off x="391886" y="109247"/>
            <a:ext cx="20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Censo Educativo - 2021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94" y="-87274"/>
            <a:ext cx="704844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95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/>
          <p:cNvSpPr/>
          <p:nvPr/>
        </p:nvSpPr>
        <p:spPr>
          <a:xfrm>
            <a:off x="967446" y="5666273"/>
            <a:ext cx="2721429" cy="79778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43281" y="364219"/>
            <a:ext cx="10420838" cy="83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>
                <a:solidFill>
                  <a:srgbClr val="C00000"/>
                </a:solidFill>
                <a:latin typeface="+mn-lt"/>
              </a:rPr>
              <a:t>Estructura de la Ficha Unificada de Infraestructura Educativa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38" y="1150578"/>
            <a:ext cx="2109399" cy="517595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863629" y="3381483"/>
            <a:ext cx="9049419" cy="1648652"/>
            <a:chOff x="3890035" y="3174280"/>
            <a:chExt cx="9049419" cy="1648652"/>
          </a:xfrm>
        </p:grpSpPr>
        <p:grpSp>
          <p:nvGrpSpPr>
            <p:cNvPr id="24" name="Grupo 23"/>
            <p:cNvGrpSpPr/>
            <p:nvPr/>
          </p:nvGrpSpPr>
          <p:grpSpPr>
            <a:xfrm>
              <a:off x="3890035" y="3174280"/>
              <a:ext cx="7316300" cy="1203536"/>
              <a:chOff x="3922397" y="3153275"/>
              <a:chExt cx="7316300" cy="1203536"/>
            </a:xfrm>
          </p:grpSpPr>
          <p:sp>
            <p:nvSpPr>
              <p:cNvPr id="9" name="Forma libre 8"/>
              <p:cNvSpPr/>
              <p:nvPr/>
            </p:nvSpPr>
            <p:spPr>
              <a:xfrm>
                <a:off x="4531964" y="3153275"/>
                <a:ext cx="6706733" cy="1203536"/>
              </a:xfrm>
              <a:custGeom>
                <a:avLst/>
                <a:gdLst>
                  <a:gd name="connsiteX0" fmla="*/ 0 w 5586950"/>
                  <a:gd name="connsiteY0" fmla="*/ 0 h 829200"/>
                  <a:gd name="connsiteX1" fmla="*/ 5586950 w 5586950"/>
                  <a:gd name="connsiteY1" fmla="*/ 0 h 829200"/>
                  <a:gd name="connsiteX2" fmla="*/ 5586950 w 5586950"/>
                  <a:gd name="connsiteY2" fmla="*/ 829200 h 829200"/>
                  <a:gd name="connsiteX3" fmla="*/ 0 w 5586950"/>
                  <a:gd name="connsiteY3" fmla="*/ 829200 h 829200"/>
                  <a:gd name="connsiteX4" fmla="*/ 0 w 5586950"/>
                  <a:gd name="connsiteY4" fmla="*/ 0 h 82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6950" h="829200">
                    <a:moveTo>
                      <a:pt x="0" y="0"/>
                    </a:moveTo>
                    <a:lnTo>
                      <a:pt x="5586950" y="0"/>
                    </a:lnTo>
                    <a:lnTo>
                      <a:pt x="5586950" y="829200"/>
                    </a:lnTo>
                    <a:lnTo>
                      <a:pt x="0" y="829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2161792"/>
                  <a:satOff val="-21085"/>
                  <a:lumOff val="-10196"/>
                  <a:alphaOff val="0"/>
                </a:schemeClr>
              </a:fillRef>
              <a:effectRef idx="0">
                <a:schemeClr val="accent5">
                  <a:hueOff val="2161792"/>
                  <a:satOff val="-21085"/>
                  <a:lumOff val="-1019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8178" tIns="40640" rIns="40640" bIns="40640" numCol="1" spcCol="1270" anchor="ctr" anchorCtr="0">
                <a:noAutofit/>
              </a:bodyPr>
              <a:lstStyle/>
              <a:p>
                <a:pPr marR="1898015" algn="just">
                  <a:lnSpc>
                    <a:spcPct val="119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s-ES" b="1" dirty="0">
                  <a:solidFill>
                    <a:schemeClr val="bg1"/>
                  </a:solidFill>
                  <a:ea typeface="Calibri" panose="020F0502020204030204" pitchFamily="34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3922397" y="3166232"/>
                <a:ext cx="1200285" cy="119057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3956648" y="3358947"/>
                <a:ext cx="1099419" cy="8325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Capítulo800</a:t>
                </a:r>
                <a:endParaRPr lang="es-PE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" name="Rectángulo 1"/>
            <p:cNvSpPr/>
            <p:nvPr/>
          </p:nvSpPr>
          <p:spPr>
            <a:xfrm>
              <a:off x="5144394" y="3407160"/>
              <a:ext cx="7795060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898015">
                <a:spcBef>
                  <a:spcPts val="600"/>
                </a:spcBef>
                <a:spcAft>
                  <a:spcPts val="0"/>
                </a:spcAft>
              </a:pPr>
              <a:r>
                <a:rPr lang="es-ES" sz="2000" b="1" dirty="0">
                  <a:solidFill>
                    <a:schemeClr val="bg1"/>
                  </a:solidFill>
                  <a:ea typeface="Calibri" panose="020F0502020204030204" pitchFamily="34" charset="0"/>
                  <a:cs typeface="Lucida Sans Unicode" panose="020B0602030504020204" pitchFamily="34" charset="0"/>
                </a:rPr>
                <a:t>Estado de los recursos tecnológicos y equipamiento en el local educativo.</a:t>
              </a:r>
            </a:p>
            <a:p>
              <a:pPr marR="1898015">
                <a:spcBef>
                  <a:spcPts val="600"/>
                </a:spcBef>
              </a:pPr>
              <a:r>
                <a:rPr lang="es-ES" sz="1600" dirty="0">
                  <a:solidFill>
                    <a:srgbClr val="FF0000"/>
                  </a:solidFill>
                  <a:ea typeface="Calibri" panose="020F0502020204030204" pitchFamily="34" charset="0"/>
                  <a:cs typeface="Lucida Sans Unicode" panose="020B0602030504020204" pitchFamily="34" charset="0"/>
                </a:rPr>
                <a:t>NUEVO</a:t>
              </a:r>
              <a:endParaRPr lang="es-ES" sz="1600" b="1" dirty="0">
                <a:solidFill>
                  <a:schemeClr val="bg1"/>
                </a:solidFill>
                <a:ea typeface="Calibri" panose="020F0502020204030204" pitchFamily="34" charset="0"/>
                <a:cs typeface="Lucida Sans Unicode" panose="020B0602030504020204" pitchFamily="34" charset="0"/>
              </a:endParaRPr>
            </a:p>
            <a:p>
              <a:pPr marR="1898015">
                <a:spcBef>
                  <a:spcPts val="600"/>
                </a:spcBef>
                <a:spcAft>
                  <a:spcPts val="0"/>
                </a:spcAft>
              </a:pPr>
              <a:endParaRPr lang="es-ES" sz="2000" b="1" dirty="0">
                <a:solidFill>
                  <a:schemeClr val="bg1"/>
                </a:solidFill>
                <a:ea typeface="Calibri" panose="020F0502020204030204" pitchFamily="34" charset="0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890035" y="1619112"/>
            <a:ext cx="9049419" cy="1129506"/>
            <a:chOff x="3890035" y="1619112"/>
            <a:chExt cx="9049419" cy="1129506"/>
          </a:xfrm>
        </p:grpSpPr>
        <p:grpSp>
          <p:nvGrpSpPr>
            <p:cNvPr id="23" name="Grupo 22"/>
            <p:cNvGrpSpPr/>
            <p:nvPr/>
          </p:nvGrpSpPr>
          <p:grpSpPr>
            <a:xfrm>
              <a:off x="3890035" y="1619112"/>
              <a:ext cx="7307451" cy="1129506"/>
              <a:chOff x="3890035" y="1619112"/>
              <a:chExt cx="7180963" cy="1129506"/>
            </a:xfrm>
          </p:grpSpPr>
          <p:sp>
            <p:nvSpPr>
              <p:cNvPr id="6" name="Forma libre 5"/>
              <p:cNvSpPr/>
              <p:nvPr/>
            </p:nvSpPr>
            <p:spPr>
              <a:xfrm>
                <a:off x="4531964" y="1693089"/>
                <a:ext cx="6539034" cy="981551"/>
              </a:xfrm>
              <a:custGeom>
                <a:avLst/>
                <a:gdLst>
                  <a:gd name="connsiteX0" fmla="*/ 0 w 5888365"/>
                  <a:gd name="connsiteY0" fmla="*/ 0 h 829200"/>
                  <a:gd name="connsiteX1" fmla="*/ 5888365 w 5888365"/>
                  <a:gd name="connsiteY1" fmla="*/ 0 h 829200"/>
                  <a:gd name="connsiteX2" fmla="*/ 5888365 w 5888365"/>
                  <a:gd name="connsiteY2" fmla="*/ 829200 h 829200"/>
                  <a:gd name="connsiteX3" fmla="*/ 0 w 5888365"/>
                  <a:gd name="connsiteY3" fmla="*/ 829200 h 829200"/>
                  <a:gd name="connsiteX4" fmla="*/ 0 w 5888365"/>
                  <a:gd name="connsiteY4" fmla="*/ 0 h 82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8365" h="829200">
                    <a:moveTo>
                      <a:pt x="0" y="0"/>
                    </a:moveTo>
                    <a:lnTo>
                      <a:pt x="5888365" y="0"/>
                    </a:lnTo>
                    <a:lnTo>
                      <a:pt x="5888365" y="829200"/>
                    </a:lnTo>
                    <a:lnTo>
                      <a:pt x="0" y="829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489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8178" tIns="40640" rIns="40640" bIns="40640" numCol="1" spcCol="1270" anchor="ctr" anchorCtr="0">
                <a:noAutofit/>
              </a:bodyPr>
              <a:lstStyle/>
              <a:p>
                <a:endParaRPr lang="es-PE" sz="2000" dirty="0">
                  <a:solidFill>
                    <a:schemeClr val="bg1"/>
                  </a:solidFill>
                </a:endParaRPr>
              </a:p>
              <a:p>
                <a:endParaRPr lang="es-PE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Elipse 6"/>
              <p:cNvSpPr/>
              <p:nvPr/>
            </p:nvSpPr>
            <p:spPr>
              <a:xfrm>
                <a:off x="3890035" y="1619112"/>
                <a:ext cx="1232647" cy="112950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4898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3968607" y="1801372"/>
                <a:ext cx="1099419" cy="8325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Capítulo700</a:t>
                </a:r>
                <a:endParaRPr lang="es-PE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Rectángulo 19"/>
            <p:cNvSpPr/>
            <p:nvPr/>
          </p:nvSpPr>
          <p:spPr>
            <a:xfrm>
              <a:off x="5144394" y="1833528"/>
              <a:ext cx="77950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898015">
                <a:spcBef>
                  <a:spcPts val="600"/>
                </a:spcBef>
                <a:spcAft>
                  <a:spcPts val="0"/>
                </a:spcAft>
              </a:pPr>
              <a:r>
                <a:rPr lang="es-ES" sz="2000" b="1" dirty="0">
                  <a:solidFill>
                    <a:schemeClr val="bg1"/>
                  </a:solidFill>
                  <a:ea typeface="Calibri" panose="020F0502020204030204" pitchFamily="34" charset="0"/>
                  <a:cs typeface="Lucida Sans Unicode" panose="020B0602030504020204" pitchFamily="34" charset="0"/>
                </a:rPr>
                <a:t>Características de espacios usados como servicios higiénicos  en el local educativo</a:t>
              </a:r>
              <a:r>
                <a:rPr lang="es-ES" sz="2000" dirty="0">
                  <a:solidFill>
                    <a:srgbClr val="FF0000"/>
                  </a:solidFill>
                  <a:ea typeface="Calibri" panose="020F0502020204030204" pitchFamily="34" charset="0"/>
                  <a:cs typeface="Lucida Sans Unicode" panose="020B0602030504020204" pitchFamily="34" charset="0"/>
                </a:rPr>
                <a:t>. NUEVO</a:t>
              </a:r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0" y="148436"/>
            <a:ext cx="391886" cy="2957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/>
          <p:cNvSpPr/>
          <p:nvPr/>
        </p:nvSpPr>
        <p:spPr>
          <a:xfrm>
            <a:off x="391886" y="109247"/>
            <a:ext cx="20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Censo Educativo - 2021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94" y="-87274"/>
            <a:ext cx="704844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30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571209" y="5799777"/>
            <a:ext cx="2721429" cy="79778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7278" y="544764"/>
            <a:ext cx="9741195" cy="838033"/>
          </a:xfrm>
        </p:spPr>
        <p:txBody>
          <a:bodyPr>
            <a:noAutofit/>
          </a:bodyPr>
          <a:lstStyle/>
          <a:p>
            <a:r>
              <a:rPr lang="es-PE" sz="3200" b="1" dirty="0">
                <a:solidFill>
                  <a:srgbClr val="C00000"/>
                </a:solidFill>
                <a:latin typeface="+mn-lt"/>
              </a:rPr>
              <a:t>¿Qué documentos fuentes son necesarios para el llenado de la FUIE?</a:t>
            </a:r>
            <a:endParaRPr lang="es-PE" sz="3200" dirty="0"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16" y="1788054"/>
            <a:ext cx="1881966" cy="46214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1" y="544764"/>
            <a:ext cx="1044987" cy="95246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292641" y="1381728"/>
            <a:ext cx="8065833" cy="621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1898015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PE" sz="24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Estudio de levantamiento topográfico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292638" y="2003596"/>
            <a:ext cx="9686381" cy="1597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1898015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Plano de construcción, instalaciones eléctricas, sanitarias u otro documento donde figure el área del local educativo (para el caso del local educativo que no cuenta con estudio topográfico)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292640" y="3739588"/>
            <a:ext cx="8065833" cy="621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1898015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Partida registral o documento de posesión del predio.</a:t>
            </a:r>
            <a:endParaRPr lang="es-PE" sz="24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292640" y="4533414"/>
            <a:ext cx="8065833" cy="478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1898015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Recibo de luz y agua.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292638" y="5068228"/>
            <a:ext cx="6229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1898015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Contrato o recibo de internet.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292638" y="5579111"/>
            <a:ext cx="10245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898015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Inventario o pecosa de mobiliario,  recursos tecnológicos y equipos de interconexión</a:t>
            </a:r>
            <a:r>
              <a:rPr lang="es-PE" sz="24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Lucida Sans Unicode" panose="020B0602030504020204" pitchFamily="34" charset="0"/>
              </a:rPr>
              <a:t>.</a:t>
            </a:r>
            <a:endParaRPr lang="es-ES" sz="24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0" y="148436"/>
            <a:ext cx="391886" cy="2957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/>
        </p:nvSpPr>
        <p:spPr>
          <a:xfrm>
            <a:off x="391886" y="109247"/>
            <a:ext cx="20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Censo Educativo - 2021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94" y="-87274"/>
            <a:ext cx="704844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3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33367</TotalTime>
  <Words>535</Words>
  <Application>Microsoft Office PowerPoint</Application>
  <PresentationFormat>Panorámica</PresentationFormat>
  <Paragraphs>113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Yu Gothic UI Semilight</vt:lpstr>
      <vt:lpstr>Arial</vt:lpstr>
      <vt:lpstr>Arial Narrow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Fichas - Cédulas</vt:lpstr>
      <vt:lpstr>Presentación de PowerPoint</vt:lpstr>
      <vt:lpstr>Presentación de PowerPoint</vt:lpstr>
      <vt:lpstr>Presentación de PowerPoint</vt:lpstr>
      <vt:lpstr>¿Qué documentos fuentes son necesarios para el llenado de la FUIE?</vt:lpstr>
      <vt:lpstr>¿Qué documentos fuentes son necesarios para el llenado de las Cédulas?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MINEDU</dc:creator>
  <cp:lastModifiedBy>Usuario</cp:lastModifiedBy>
  <cp:revision>2064</cp:revision>
  <cp:lastPrinted>2016-11-10T17:32:22Z</cp:lastPrinted>
  <dcterms:created xsi:type="dcterms:W3CDTF">2014-10-23T20:47:16Z</dcterms:created>
  <dcterms:modified xsi:type="dcterms:W3CDTF">2021-06-25T16:05:08Z</dcterms:modified>
</cp:coreProperties>
</file>