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3" r:id="rId3"/>
    <p:sldId id="342" r:id="rId4"/>
    <p:sldId id="299" r:id="rId5"/>
    <p:sldId id="327" r:id="rId6"/>
    <p:sldId id="300" r:id="rId7"/>
    <p:sldId id="310" r:id="rId8"/>
    <p:sldId id="329" r:id="rId9"/>
    <p:sldId id="321" r:id="rId10"/>
    <p:sldId id="347" r:id="rId11"/>
    <p:sldId id="345" r:id="rId12"/>
    <p:sldId id="344" r:id="rId13"/>
    <p:sldId id="305" r:id="rId14"/>
    <p:sldId id="311" r:id="rId15"/>
    <p:sldId id="328" r:id="rId16"/>
    <p:sldId id="346" r:id="rId17"/>
    <p:sldId id="322"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León Díaz" initials="ALD" lastIdx="1" clrIdx="0">
    <p:extLst>
      <p:ext uri="{19B8F6BF-5375-455C-9EA6-DF929625EA0E}">
        <p15:presenceInfo xmlns:p15="http://schemas.microsoft.com/office/powerpoint/2012/main" userId="9883b469942eda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F91"/>
    <a:srgbClr val="1F0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2" autoAdjust="0"/>
    <p:restoredTop sz="96000" autoAdjust="0"/>
  </p:normalViewPr>
  <p:slideViewPr>
    <p:cSldViewPr snapToGrid="0">
      <p:cViewPr varScale="1">
        <p:scale>
          <a:sx n="70" d="100"/>
          <a:sy n="70" d="100"/>
        </p:scale>
        <p:origin x="87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1FFEC-6156-43AF-891D-48CA32450658}" type="datetimeFigureOut">
              <a:rPr lang="en-US" smtClean="0"/>
              <a:t>8/20/2021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5B6A5-30D1-4FFF-95E6-2F0C8098E9E5}" type="slidenum">
              <a:rPr lang="en-US" smtClean="0"/>
              <a:t>‹Nº›</a:t>
            </a:fld>
            <a:endParaRPr lang="en-US"/>
          </a:p>
        </p:txBody>
      </p:sp>
    </p:spTree>
    <p:extLst>
      <p:ext uri="{BB962C8B-B14F-4D97-AF65-F5344CB8AC3E}">
        <p14:creationId xmlns:p14="http://schemas.microsoft.com/office/powerpoint/2010/main" val="48666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8D5B6A5-30D1-4FFF-95E6-2F0C8098E9E5}" type="slidenum">
              <a:rPr lang="en-US" smtClean="0"/>
              <a:t>1</a:t>
            </a:fld>
            <a:endParaRPr lang="en-US"/>
          </a:p>
        </p:txBody>
      </p:sp>
    </p:spTree>
    <p:extLst>
      <p:ext uri="{BB962C8B-B14F-4D97-AF65-F5344CB8AC3E}">
        <p14:creationId xmlns:p14="http://schemas.microsoft.com/office/powerpoint/2010/main" val="133068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10</a:t>
            </a:fld>
            <a:endParaRPr lang="es-PE"/>
          </a:p>
        </p:txBody>
      </p:sp>
    </p:spTree>
    <p:extLst>
      <p:ext uri="{BB962C8B-B14F-4D97-AF65-F5344CB8AC3E}">
        <p14:creationId xmlns:p14="http://schemas.microsoft.com/office/powerpoint/2010/main" val="27112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11</a:t>
            </a:fld>
            <a:endParaRPr lang="es-PE"/>
          </a:p>
        </p:txBody>
      </p:sp>
    </p:spTree>
    <p:extLst>
      <p:ext uri="{BB962C8B-B14F-4D97-AF65-F5344CB8AC3E}">
        <p14:creationId xmlns:p14="http://schemas.microsoft.com/office/powerpoint/2010/main" val="207940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12</a:t>
            </a:fld>
            <a:endParaRPr lang="es-PE"/>
          </a:p>
        </p:txBody>
      </p:sp>
    </p:spTree>
    <p:extLst>
      <p:ext uri="{BB962C8B-B14F-4D97-AF65-F5344CB8AC3E}">
        <p14:creationId xmlns:p14="http://schemas.microsoft.com/office/powerpoint/2010/main" val="78563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8D5B6A5-30D1-4FFF-95E6-2F0C8098E9E5}" type="slidenum">
              <a:rPr lang="en-US" smtClean="0"/>
              <a:t>13</a:t>
            </a:fld>
            <a:endParaRPr lang="en-US"/>
          </a:p>
        </p:txBody>
      </p:sp>
    </p:spTree>
    <p:extLst>
      <p:ext uri="{BB962C8B-B14F-4D97-AF65-F5344CB8AC3E}">
        <p14:creationId xmlns:p14="http://schemas.microsoft.com/office/powerpoint/2010/main" val="76971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8D5B6A5-30D1-4FFF-95E6-2F0C8098E9E5}" type="slidenum">
              <a:rPr lang="en-US" smtClean="0"/>
              <a:t>14</a:t>
            </a:fld>
            <a:endParaRPr lang="en-US"/>
          </a:p>
        </p:txBody>
      </p:sp>
    </p:spTree>
    <p:extLst>
      <p:ext uri="{BB962C8B-B14F-4D97-AF65-F5344CB8AC3E}">
        <p14:creationId xmlns:p14="http://schemas.microsoft.com/office/powerpoint/2010/main" val="42589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15</a:t>
            </a:fld>
            <a:endParaRPr lang="es-PE"/>
          </a:p>
        </p:txBody>
      </p:sp>
    </p:spTree>
    <p:extLst>
      <p:ext uri="{BB962C8B-B14F-4D97-AF65-F5344CB8AC3E}">
        <p14:creationId xmlns:p14="http://schemas.microsoft.com/office/powerpoint/2010/main" val="305214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16</a:t>
            </a:fld>
            <a:endParaRPr lang="es-PE"/>
          </a:p>
        </p:txBody>
      </p:sp>
    </p:spTree>
    <p:extLst>
      <p:ext uri="{BB962C8B-B14F-4D97-AF65-F5344CB8AC3E}">
        <p14:creationId xmlns:p14="http://schemas.microsoft.com/office/powerpoint/2010/main" val="194850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8D5B6A5-30D1-4FFF-95E6-2F0C8098E9E5}" type="slidenum">
              <a:rPr lang="en-US" smtClean="0"/>
              <a:t>2</a:t>
            </a:fld>
            <a:endParaRPr lang="en-US"/>
          </a:p>
        </p:txBody>
      </p:sp>
    </p:spTree>
    <p:extLst>
      <p:ext uri="{BB962C8B-B14F-4D97-AF65-F5344CB8AC3E}">
        <p14:creationId xmlns:p14="http://schemas.microsoft.com/office/powerpoint/2010/main" val="248884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8D5B6A5-30D1-4FFF-95E6-2F0C8098E9E5}" type="slidenum">
              <a:rPr lang="en-US" smtClean="0"/>
              <a:t>3</a:t>
            </a:fld>
            <a:endParaRPr lang="en-US"/>
          </a:p>
        </p:txBody>
      </p:sp>
    </p:spTree>
    <p:extLst>
      <p:ext uri="{BB962C8B-B14F-4D97-AF65-F5344CB8AC3E}">
        <p14:creationId xmlns:p14="http://schemas.microsoft.com/office/powerpoint/2010/main" val="340399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4</a:t>
            </a:fld>
            <a:endParaRPr lang="es-PE"/>
          </a:p>
        </p:txBody>
      </p:sp>
    </p:spTree>
    <p:extLst>
      <p:ext uri="{BB962C8B-B14F-4D97-AF65-F5344CB8AC3E}">
        <p14:creationId xmlns:p14="http://schemas.microsoft.com/office/powerpoint/2010/main" val="309587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8D5B6A5-30D1-4FFF-95E6-2F0C8098E9E5}" type="slidenum">
              <a:rPr lang="en-US" smtClean="0"/>
              <a:t>5</a:t>
            </a:fld>
            <a:endParaRPr lang="en-US"/>
          </a:p>
        </p:txBody>
      </p:sp>
    </p:spTree>
    <p:extLst>
      <p:ext uri="{BB962C8B-B14F-4D97-AF65-F5344CB8AC3E}">
        <p14:creationId xmlns:p14="http://schemas.microsoft.com/office/powerpoint/2010/main" val="333721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6</a:t>
            </a:fld>
            <a:endParaRPr lang="es-PE"/>
          </a:p>
        </p:txBody>
      </p:sp>
    </p:spTree>
    <p:extLst>
      <p:ext uri="{BB962C8B-B14F-4D97-AF65-F5344CB8AC3E}">
        <p14:creationId xmlns:p14="http://schemas.microsoft.com/office/powerpoint/2010/main" val="34430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7</a:t>
            </a:fld>
            <a:endParaRPr lang="es-PE"/>
          </a:p>
        </p:txBody>
      </p:sp>
    </p:spTree>
    <p:extLst>
      <p:ext uri="{BB962C8B-B14F-4D97-AF65-F5344CB8AC3E}">
        <p14:creationId xmlns:p14="http://schemas.microsoft.com/office/powerpoint/2010/main" val="304385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F8D5B6A5-30D1-4FFF-95E6-2F0C8098E9E5}" type="slidenum">
              <a:rPr lang="en-US" smtClean="0"/>
              <a:t>8</a:t>
            </a:fld>
            <a:endParaRPr lang="en-US"/>
          </a:p>
        </p:txBody>
      </p:sp>
    </p:spTree>
    <p:extLst>
      <p:ext uri="{BB962C8B-B14F-4D97-AF65-F5344CB8AC3E}">
        <p14:creationId xmlns:p14="http://schemas.microsoft.com/office/powerpoint/2010/main" val="161411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3DA7040-0850-0E42-A0D1-CDBD31A2025F}" type="slidenum">
              <a:rPr lang="es-PE" smtClean="0"/>
              <a:t>9</a:t>
            </a:fld>
            <a:endParaRPr lang="es-PE"/>
          </a:p>
        </p:txBody>
      </p:sp>
    </p:spTree>
    <p:extLst>
      <p:ext uri="{BB962C8B-B14F-4D97-AF65-F5344CB8AC3E}">
        <p14:creationId xmlns:p14="http://schemas.microsoft.com/office/powerpoint/2010/main" val="328815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1FD018D6-1126-4AA3-8965-A4EAAD306EC1}"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157893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FD018D6-1126-4AA3-8965-A4EAAD306EC1}"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235293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FD018D6-1126-4AA3-8965-A4EAAD306EC1}"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25760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FD018D6-1126-4AA3-8965-A4EAAD306EC1}"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230940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FD018D6-1126-4AA3-8965-A4EAAD306EC1}"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20606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1FD018D6-1126-4AA3-8965-A4EAAD306EC1}" type="datetimeFigureOut">
              <a:rPr lang="en-US" smtClean="0"/>
              <a:t>8/20/2021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235748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1FD018D6-1126-4AA3-8965-A4EAAD306EC1}" type="datetimeFigureOut">
              <a:rPr lang="en-US" smtClean="0"/>
              <a:t>8/20/2021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324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1FD018D6-1126-4AA3-8965-A4EAAD306EC1}" type="datetimeFigureOut">
              <a:rPr lang="en-US" smtClean="0"/>
              <a:t>8/20/2021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194092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D018D6-1126-4AA3-8965-A4EAAD306EC1}" type="datetimeFigureOut">
              <a:rPr lang="en-US" smtClean="0"/>
              <a:t>8/20/2021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13599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FD018D6-1126-4AA3-8965-A4EAAD306EC1}" type="datetimeFigureOut">
              <a:rPr lang="en-US" smtClean="0"/>
              <a:t>8/20/2021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164827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FD018D6-1126-4AA3-8965-A4EAAD306EC1}" type="datetimeFigureOut">
              <a:rPr lang="en-US" smtClean="0"/>
              <a:t>8/20/2021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6F2E58-07C2-4B58-B9FC-46FBF3E8C36D}" type="slidenum">
              <a:rPr lang="en-US" smtClean="0"/>
              <a:t>‹Nº›</a:t>
            </a:fld>
            <a:endParaRPr lang="en-US"/>
          </a:p>
        </p:txBody>
      </p:sp>
    </p:spTree>
    <p:extLst>
      <p:ext uri="{BB962C8B-B14F-4D97-AF65-F5344CB8AC3E}">
        <p14:creationId xmlns:p14="http://schemas.microsoft.com/office/powerpoint/2010/main" val="261005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018D6-1126-4AA3-8965-A4EAAD306EC1}" type="datetimeFigureOut">
              <a:rPr lang="en-US" smtClean="0"/>
              <a:t>8/20/2021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F2E58-07C2-4B58-B9FC-46FBF3E8C36D}" type="slidenum">
              <a:rPr lang="en-US" smtClean="0"/>
              <a:t>‹Nº›</a:t>
            </a:fld>
            <a:endParaRPr lang="en-US"/>
          </a:p>
        </p:txBody>
      </p:sp>
    </p:spTree>
    <p:extLst>
      <p:ext uri="{BB962C8B-B14F-4D97-AF65-F5344CB8AC3E}">
        <p14:creationId xmlns:p14="http://schemas.microsoft.com/office/powerpoint/2010/main" val="1730319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40.jpg"/><Relationship Id="rId4" Type="http://schemas.openxmlformats.org/officeDocument/2006/relationships/image" Target="../media/image3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sice.minedu.gob.p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in en Día el logro">
            <a:extLst>
              <a:ext uri="{FF2B5EF4-FFF2-40B4-BE49-F238E27FC236}">
                <a16:creationId xmlns="" xmlns:a16="http://schemas.microsoft.com/office/drawing/2014/main" id="{7741F92F-DB61-46DE-89D8-499303764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61" b="56427"/>
          <a:stretch/>
        </p:blipFill>
        <p:spPr bwMode="auto">
          <a:xfrm>
            <a:off x="14066" y="6078002"/>
            <a:ext cx="12177933" cy="77999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 xmlns:a16="http://schemas.microsoft.com/office/drawing/2014/main" id="{61AE0E23-3B4F-400C-BF8B-FBF744DB4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6" y="63808"/>
            <a:ext cx="2231276" cy="1484813"/>
          </a:xfrm>
          <a:prstGeom prst="rect">
            <a:avLst/>
          </a:prstGeom>
          <a:ln>
            <a:solidFill>
              <a:schemeClr val="bg1"/>
            </a:solidFill>
          </a:ln>
        </p:spPr>
      </p:pic>
      <p:pic>
        <p:nvPicPr>
          <p:cNvPr id="5" name="Imagen 4">
            <a:extLst>
              <a:ext uri="{FF2B5EF4-FFF2-40B4-BE49-F238E27FC236}">
                <a16:creationId xmlns="" xmlns:a16="http://schemas.microsoft.com/office/drawing/2014/main" id="{AC17A0DA-5671-498F-976E-989A3A492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7551" y="3657440"/>
            <a:ext cx="1894449" cy="3200560"/>
          </a:xfrm>
          <a:prstGeom prst="rect">
            <a:avLst/>
          </a:prstGeom>
        </p:spPr>
      </p:pic>
      <p:sp>
        <p:nvSpPr>
          <p:cNvPr id="6" name="CuadroTexto 5">
            <a:extLst>
              <a:ext uri="{FF2B5EF4-FFF2-40B4-BE49-F238E27FC236}">
                <a16:creationId xmlns="" xmlns:a16="http://schemas.microsoft.com/office/drawing/2014/main" id="{A0918879-D00B-48DE-A4D3-A7891A197B8F}"/>
              </a:ext>
            </a:extLst>
          </p:cNvPr>
          <p:cNvSpPr txBox="1"/>
          <p:nvPr/>
        </p:nvSpPr>
        <p:spPr>
          <a:xfrm>
            <a:off x="1910861" y="3444268"/>
            <a:ext cx="8370277" cy="523220"/>
          </a:xfrm>
          <a:prstGeom prst="rect">
            <a:avLst/>
          </a:prstGeom>
          <a:noFill/>
        </p:spPr>
        <p:txBody>
          <a:bodyPr wrap="square" rtlCol="0">
            <a:spAutoFit/>
          </a:bodyPr>
          <a:lstStyle/>
          <a:p>
            <a:pPr algn="ctr"/>
            <a:r>
              <a:rPr lang="es-PE" sz="2800" b="1" dirty="0">
                <a:solidFill>
                  <a:schemeClr val="accent2">
                    <a:lumMod val="75000"/>
                  </a:schemeClr>
                </a:solidFill>
                <a:latin typeface="Cambria" panose="02040503050406030204" pitchFamily="18" charset="0"/>
                <a:ea typeface="Cambria" panose="02040503050406030204" pitchFamily="18" charset="0"/>
              </a:rPr>
              <a:t>JUEGOS FLORALES ESCOLARES NACIONALES 2021</a:t>
            </a:r>
          </a:p>
        </p:txBody>
      </p:sp>
      <p:sp>
        <p:nvSpPr>
          <p:cNvPr id="7" name="CuadroTexto 6">
            <a:extLst>
              <a:ext uri="{FF2B5EF4-FFF2-40B4-BE49-F238E27FC236}">
                <a16:creationId xmlns="" xmlns:a16="http://schemas.microsoft.com/office/drawing/2014/main" id="{BD587F79-A4B0-4757-A6DD-02E78BC75039}"/>
              </a:ext>
            </a:extLst>
          </p:cNvPr>
          <p:cNvSpPr txBox="1"/>
          <p:nvPr/>
        </p:nvSpPr>
        <p:spPr>
          <a:xfrm>
            <a:off x="2220350" y="1984612"/>
            <a:ext cx="7751298" cy="1323439"/>
          </a:xfrm>
          <a:prstGeom prst="rect">
            <a:avLst/>
          </a:prstGeom>
          <a:noFill/>
        </p:spPr>
        <p:txBody>
          <a:bodyPr wrap="square" rtlCol="0">
            <a:spAutoFit/>
          </a:bodyPr>
          <a:lstStyle/>
          <a:p>
            <a:pPr algn="ctr"/>
            <a:r>
              <a:rPr lang="es-PE" sz="4000" b="1" dirty="0">
                <a:solidFill>
                  <a:srgbClr val="1F0D2D"/>
                </a:solidFill>
                <a:latin typeface="Arial Black" panose="020B0A04020102020204" pitchFamily="34" charset="0"/>
              </a:rPr>
              <a:t>SOCIALIZACIÓN DE LA RVM </a:t>
            </a:r>
            <a:r>
              <a:rPr lang="es-PE" sz="4000" b="1" dirty="0" err="1">
                <a:solidFill>
                  <a:srgbClr val="1F0D2D"/>
                </a:solidFill>
                <a:latin typeface="Arial Black" panose="020B0A04020102020204" pitchFamily="34" charset="0"/>
              </a:rPr>
              <a:t>N°</a:t>
            </a:r>
            <a:r>
              <a:rPr lang="es-PE" sz="4000" b="1" dirty="0">
                <a:solidFill>
                  <a:srgbClr val="1F0D2D"/>
                </a:solidFill>
                <a:latin typeface="Arial Black" panose="020B0A04020102020204" pitchFamily="34" charset="0"/>
              </a:rPr>
              <a:t> 235-2021-MINEDU</a:t>
            </a:r>
          </a:p>
        </p:txBody>
      </p:sp>
      <p:sp>
        <p:nvSpPr>
          <p:cNvPr id="9" name="CuadroTexto 8">
            <a:extLst>
              <a:ext uri="{FF2B5EF4-FFF2-40B4-BE49-F238E27FC236}">
                <a16:creationId xmlns="" xmlns:a16="http://schemas.microsoft.com/office/drawing/2014/main" id="{15541B85-C40B-47BC-9605-1628C711CE72}"/>
              </a:ext>
            </a:extLst>
          </p:cNvPr>
          <p:cNvSpPr txBox="1"/>
          <p:nvPr/>
        </p:nvSpPr>
        <p:spPr>
          <a:xfrm>
            <a:off x="3268392" y="3996971"/>
            <a:ext cx="5669280" cy="2308324"/>
          </a:xfrm>
          <a:prstGeom prst="rect">
            <a:avLst/>
          </a:prstGeom>
          <a:noFill/>
        </p:spPr>
        <p:txBody>
          <a:bodyPr wrap="square" rtlCol="0">
            <a:spAutoFit/>
          </a:bodyPr>
          <a:lstStyle/>
          <a:p>
            <a:pPr algn="ctr"/>
            <a:r>
              <a:rPr lang="es-PE" b="1" dirty="0">
                <a:solidFill>
                  <a:schemeClr val="accent1">
                    <a:lumMod val="50000"/>
                  </a:schemeClr>
                </a:solidFill>
                <a:latin typeface="Arial Rounded MT Bold" panose="020F0704030504030204" pitchFamily="34" charset="0"/>
              </a:rPr>
              <a:t>Pro. Rafael </a:t>
            </a:r>
            <a:r>
              <a:rPr lang="es-PE" b="1" dirty="0" err="1">
                <a:solidFill>
                  <a:schemeClr val="accent1">
                    <a:lumMod val="50000"/>
                  </a:schemeClr>
                </a:solidFill>
                <a:latin typeface="Arial Rounded MT Bold" panose="020F0704030504030204" pitchFamily="34" charset="0"/>
              </a:rPr>
              <a:t>Hernan</a:t>
            </a:r>
            <a:r>
              <a:rPr lang="es-PE" b="1" dirty="0">
                <a:solidFill>
                  <a:schemeClr val="accent1">
                    <a:lumMod val="50000"/>
                  </a:schemeClr>
                </a:solidFill>
                <a:latin typeface="Arial Rounded MT Bold" panose="020F0704030504030204" pitchFamily="34" charset="0"/>
              </a:rPr>
              <a:t> VILCAPAZA MAMANI</a:t>
            </a:r>
          </a:p>
          <a:p>
            <a:pPr algn="ctr"/>
            <a:r>
              <a:rPr lang="es-PE" b="1" dirty="0">
                <a:solidFill>
                  <a:schemeClr val="accent1">
                    <a:lumMod val="50000"/>
                  </a:schemeClr>
                </a:solidFill>
                <a:latin typeface="Arial Rounded MT Bold" panose="020F0704030504030204" pitchFamily="34" charset="0"/>
              </a:rPr>
              <a:t>Especialista en educación – Arte y Cultura</a:t>
            </a:r>
          </a:p>
          <a:p>
            <a:pPr algn="ctr"/>
            <a:r>
              <a:rPr lang="es-PE" b="1" dirty="0">
                <a:solidFill>
                  <a:schemeClr val="accent1">
                    <a:lumMod val="50000"/>
                  </a:schemeClr>
                </a:solidFill>
                <a:latin typeface="Arial Rounded MT Bold" panose="020F0704030504030204" pitchFamily="34" charset="0"/>
              </a:rPr>
              <a:t>Prof. Javier Cutipa Quispe</a:t>
            </a:r>
          </a:p>
          <a:p>
            <a:pPr algn="ctr"/>
            <a:r>
              <a:rPr lang="es-PE" b="1" dirty="0">
                <a:solidFill>
                  <a:schemeClr val="accent1">
                    <a:lumMod val="50000"/>
                  </a:schemeClr>
                </a:solidFill>
                <a:latin typeface="Arial Rounded MT Bold" panose="020F0704030504030204" pitchFamily="34" charset="0"/>
              </a:rPr>
              <a:t>Asistente en educación y </a:t>
            </a:r>
            <a:r>
              <a:rPr lang="es-PE" b="1" dirty="0" smtClean="0">
                <a:solidFill>
                  <a:schemeClr val="accent1">
                    <a:lumMod val="50000"/>
                  </a:schemeClr>
                </a:solidFill>
                <a:latin typeface="Arial Rounded MT Bold" panose="020F0704030504030204" pitchFamily="34" charset="0"/>
              </a:rPr>
              <a:t>cultura</a:t>
            </a:r>
          </a:p>
          <a:p>
            <a:pPr algn="ctr"/>
            <a:r>
              <a:rPr lang="es-PE" b="1" dirty="0" smtClean="0">
                <a:solidFill>
                  <a:schemeClr val="accent1">
                    <a:lumMod val="50000"/>
                  </a:schemeClr>
                </a:solidFill>
                <a:latin typeface="Arial Rounded MT Bold" panose="020F0704030504030204" pitchFamily="34" charset="0"/>
              </a:rPr>
              <a:t>ANDRES VILCANQUI HUARAHUARA</a:t>
            </a:r>
          </a:p>
          <a:p>
            <a:pPr algn="ctr"/>
            <a:r>
              <a:rPr lang="es-PE" b="1" dirty="0" smtClean="0">
                <a:solidFill>
                  <a:schemeClr val="accent1">
                    <a:lumMod val="50000"/>
                  </a:schemeClr>
                </a:solidFill>
                <a:latin typeface="Arial Rounded MT Bold" panose="020F0704030504030204" pitchFamily="34" charset="0"/>
              </a:rPr>
              <a:t>Especialista de Arte y Cultura </a:t>
            </a:r>
          </a:p>
          <a:p>
            <a:pPr algn="ctr"/>
            <a:r>
              <a:rPr lang="es-PE" b="1" dirty="0" smtClean="0">
                <a:solidFill>
                  <a:schemeClr val="accent1">
                    <a:lumMod val="50000"/>
                  </a:schemeClr>
                </a:solidFill>
                <a:latin typeface="Arial Rounded MT Bold" panose="020F0704030504030204" pitchFamily="34" charset="0"/>
              </a:rPr>
              <a:t>UGEL-P</a:t>
            </a:r>
            <a:endParaRPr lang="es-PE" b="1" dirty="0">
              <a:solidFill>
                <a:schemeClr val="accent1">
                  <a:lumMod val="50000"/>
                </a:schemeClr>
              </a:solidFill>
              <a:latin typeface="Arial Rounded MT Bold" panose="020F0704030504030204" pitchFamily="34" charset="0"/>
            </a:endParaRPr>
          </a:p>
          <a:p>
            <a:pPr algn="ctr"/>
            <a:endParaRPr lang="es-PE" b="1" dirty="0">
              <a:solidFill>
                <a:schemeClr val="accent1">
                  <a:lumMod val="50000"/>
                </a:schemeClr>
              </a:solidFill>
              <a:latin typeface="Arial Rounded MT Bold" panose="020F0704030504030204" pitchFamily="34" charset="0"/>
            </a:endParaRPr>
          </a:p>
        </p:txBody>
      </p:sp>
      <p:pic>
        <p:nvPicPr>
          <p:cNvPr id="1026" name="Picture 2" descr="Danzas emblemáticas - Municipalidad Provincial de Azangaro | Municipalidad  Provincial de Azangaro">
            <a:extLst>
              <a:ext uri="{FF2B5EF4-FFF2-40B4-BE49-F238E27FC236}">
                <a16:creationId xmlns="" xmlns:a16="http://schemas.microsoft.com/office/drawing/2014/main" id="{FA46FD68-0D13-47FD-8207-F1998CD660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68" y="4695218"/>
            <a:ext cx="3221497" cy="2148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iciar Sesion | DRE PUNO">
            <a:extLst>
              <a:ext uri="{FF2B5EF4-FFF2-40B4-BE49-F238E27FC236}">
                <a16:creationId xmlns="" xmlns:a16="http://schemas.microsoft.com/office/drawing/2014/main" id="{74D0C1E9-7902-4BED-9F9D-0F78C57AEB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0943" y="63808"/>
            <a:ext cx="3428854" cy="126994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2628" y="63808"/>
            <a:ext cx="1818863" cy="1817389"/>
          </a:xfrm>
          <a:prstGeom prst="rect">
            <a:avLst/>
          </a:prstGeom>
          <a:noFill/>
          <a:ln>
            <a:noFill/>
          </a:ln>
        </p:spPr>
      </p:pic>
    </p:spTree>
    <p:extLst>
      <p:ext uri="{BB962C8B-B14F-4D97-AF65-F5344CB8AC3E}">
        <p14:creationId xmlns:p14="http://schemas.microsoft.com/office/powerpoint/2010/main" val="37362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86C6284-1D42-444D-B210-8ADFE884D2A2}"/>
              </a:ext>
            </a:extLst>
          </p:cNvPr>
          <p:cNvSpPr/>
          <p:nvPr/>
        </p:nvSpPr>
        <p:spPr>
          <a:xfrm>
            <a:off x="0" y="102306"/>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 name="Rectángulo 5">
            <a:extLst>
              <a:ext uri="{FF2B5EF4-FFF2-40B4-BE49-F238E27FC236}">
                <a16:creationId xmlns="" xmlns:a16="http://schemas.microsoft.com/office/drawing/2014/main" id="{68408048-1051-5946-A0E6-74065EF80AFF}"/>
              </a:ext>
            </a:extLst>
          </p:cNvPr>
          <p:cNvSpPr/>
          <p:nvPr/>
        </p:nvSpPr>
        <p:spPr>
          <a:xfrm>
            <a:off x="512202" y="1180242"/>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7" name="CuadroTexto 4">
            <a:extLst>
              <a:ext uri="{FF2B5EF4-FFF2-40B4-BE49-F238E27FC236}">
                <a16:creationId xmlns="" xmlns:a16="http://schemas.microsoft.com/office/drawing/2014/main" id="{A3A4AF3A-E638-B54D-A91B-46B20954BDCA}"/>
              </a:ext>
            </a:extLst>
          </p:cNvPr>
          <p:cNvSpPr txBox="1"/>
          <p:nvPr/>
        </p:nvSpPr>
        <p:spPr>
          <a:xfrm>
            <a:off x="302305" y="263440"/>
            <a:ext cx="8280106" cy="584775"/>
          </a:xfrm>
          <a:prstGeom prst="rect">
            <a:avLst/>
          </a:prstGeom>
          <a:noFill/>
        </p:spPr>
        <p:txBody>
          <a:bodyPr wrap="square" rtlCol="0">
            <a:spAutoFit/>
          </a:bodyPr>
          <a:lstStyle/>
          <a:p>
            <a:r>
              <a:rPr lang="es-MX" sz="3200" b="1" dirty="0">
                <a:solidFill>
                  <a:srgbClr val="254F91"/>
                </a:solidFill>
                <a:latin typeface="Gotham Rounded Medium"/>
              </a:rPr>
              <a:t>JUEGOS FLORALES ESCOLARES NACIONALES </a:t>
            </a:r>
            <a:endParaRPr lang="en-US" sz="3200" b="1" dirty="0">
              <a:solidFill>
                <a:srgbClr val="254F91"/>
              </a:solidFill>
              <a:latin typeface="Gotham Rounded Medium"/>
            </a:endParaRPr>
          </a:p>
        </p:txBody>
      </p:sp>
      <p:sp>
        <p:nvSpPr>
          <p:cNvPr id="12" name="Triángulo rectángulo 11"/>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angle 1">
            <a:extLst>
              <a:ext uri="{FF2B5EF4-FFF2-40B4-BE49-F238E27FC236}">
                <a16:creationId xmlns="" xmlns:a16="http://schemas.microsoft.com/office/drawing/2014/main" id="{97593C88-82CC-4EBE-8796-77897CB65A2A}"/>
              </a:ext>
            </a:extLst>
          </p:cNvPr>
          <p:cNvSpPr>
            <a:spLocks noChangeArrowheads="1"/>
          </p:cNvSpPr>
          <p:nvPr/>
        </p:nvSpPr>
        <p:spPr bwMode="auto">
          <a:xfrm>
            <a:off x="903923" y="4397998"/>
            <a:ext cx="126527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sp>
        <p:nvSpPr>
          <p:cNvPr id="19" name="Rectangle 2">
            <a:extLst>
              <a:ext uri="{FF2B5EF4-FFF2-40B4-BE49-F238E27FC236}">
                <a16:creationId xmlns="" xmlns:a16="http://schemas.microsoft.com/office/drawing/2014/main" id="{97161CCC-B301-4AC3-BF02-52F16C6B7CC0}"/>
              </a:ext>
            </a:extLst>
          </p:cNvPr>
          <p:cNvSpPr>
            <a:spLocks noChangeArrowheads="1"/>
          </p:cNvSpPr>
          <p:nvPr/>
        </p:nvSpPr>
        <p:spPr bwMode="auto">
          <a:xfrm>
            <a:off x="766811" y="1444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21" name="Rectangle 3">
            <a:extLst>
              <a:ext uri="{FF2B5EF4-FFF2-40B4-BE49-F238E27FC236}">
                <a16:creationId xmlns="" xmlns:a16="http://schemas.microsoft.com/office/drawing/2014/main" id="{6D3D6D68-35FC-4C3B-981A-336B3D6461B7}"/>
              </a:ext>
            </a:extLst>
          </p:cNvPr>
          <p:cNvSpPr>
            <a:spLocks noChangeArrowheads="1"/>
          </p:cNvSpPr>
          <p:nvPr/>
        </p:nvSpPr>
        <p:spPr bwMode="auto">
          <a:xfrm>
            <a:off x="766810" y="1804215"/>
            <a:ext cx="105168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pic>
        <p:nvPicPr>
          <p:cNvPr id="14" name="Picture 6" descr="Iniciar Sesion | DRE PUNO">
            <a:extLst>
              <a:ext uri="{FF2B5EF4-FFF2-40B4-BE49-F238E27FC236}">
                <a16:creationId xmlns="" xmlns:a16="http://schemas.microsoft.com/office/drawing/2014/main" id="{09485D1D-E38B-4FB4-886C-301F1BD94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4">
            <a:extLst>
              <a:ext uri="{FF2B5EF4-FFF2-40B4-BE49-F238E27FC236}">
                <a16:creationId xmlns="" xmlns:a16="http://schemas.microsoft.com/office/drawing/2014/main" id="{FDD53F66-77DB-4B93-A88F-FE9897ACE639}"/>
              </a:ext>
            </a:extLst>
          </p:cNvPr>
          <p:cNvSpPr txBox="1"/>
          <p:nvPr/>
        </p:nvSpPr>
        <p:spPr>
          <a:xfrm>
            <a:off x="766809" y="1484813"/>
            <a:ext cx="8280106" cy="584775"/>
          </a:xfrm>
          <a:prstGeom prst="rect">
            <a:avLst/>
          </a:prstGeom>
          <a:noFill/>
        </p:spPr>
        <p:txBody>
          <a:bodyPr wrap="square" rtlCol="0">
            <a:spAutoFit/>
          </a:bodyPr>
          <a:lstStyle/>
          <a:p>
            <a:r>
              <a:rPr lang="es-MX" sz="3200" b="1" dirty="0">
                <a:solidFill>
                  <a:srgbClr val="254F91"/>
                </a:solidFill>
                <a:latin typeface="Gotham Rounded Medium"/>
              </a:rPr>
              <a:t>Comisión organizadora </a:t>
            </a:r>
            <a:endParaRPr lang="en-US" sz="3200" b="1" dirty="0">
              <a:solidFill>
                <a:srgbClr val="254F91"/>
              </a:solidFill>
              <a:latin typeface="Gotham Rounded Medium"/>
            </a:endParaRPr>
          </a:p>
        </p:txBody>
      </p:sp>
      <p:sp>
        <p:nvSpPr>
          <p:cNvPr id="16" name="CuadroTexto 15">
            <a:extLst>
              <a:ext uri="{FF2B5EF4-FFF2-40B4-BE49-F238E27FC236}">
                <a16:creationId xmlns="" xmlns:a16="http://schemas.microsoft.com/office/drawing/2014/main" id="{18B4A5DA-D044-4459-9B91-E703F5079C09}"/>
              </a:ext>
            </a:extLst>
          </p:cNvPr>
          <p:cNvSpPr txBox="1"/>
          <p:nvPr/>
        </p:nvSpPr>
        <p:spPr>
          <a:xfrm>
            <a:off x="812403" y="6049990"/>
            <a:ext cx="10516869" cy="646331"/>
          </a:xfrm>
          <a:prstGeom prst="rect">
            <a:avLst/>
          </a:prstGeom>
          <a:noFill/>
        </p:spPr>
        <p:txBody>
          <a:bodyPr wrap="square">
            <a:spAutoFit/>
          </a:bodyPr>
          <a:lstStyle/>
          <a:p>
            <a:pPr algn="just"/>
            <a:r>
              <a:rPr lang="es-PE" sz="1800" dirty="0">
                <a:effectLst/>
                <a:latin typeface="Calibri" panose="020F0502020204030204" pitchFamily="34" charset="0"/>
                <a:ea typeface="Calibri" panose="020F0502020204030204" pitchFamily="34" charset="0"/>
                <a:cs typeface="Times New Roman" panose="02020603050405020304" pitchFamily="18" charset="0"/>
              </a:rPr>
              <a:t>Promover la difusión del concurso, mediante los medios audiovisuales y digitales para garantizar la participación de las y los estudiantes y docentes en las diferentes categorías y disciplinas. </a:t>
            </a:r>
          </a:p>
        </p:txBody>
      </p:sp>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graphicFrame>
        <p:nvGraphicFramePr>
          <p:cNvPr id="17" name="Tabla 16"/>
          <p:cNvGraphicFramePr>
            <a:graphicFrameLocks noGrp="1"/>
          </p:cNvGraphicFramePr>
          <p:nvPr>
            <p:extLst/>
          </p:nvPr>
        </p:nvGraphicFramePr>
        <p:xfrm>
          <a:off x="512202" y="2069588"/>
          <a:ext cx="11210542" cy="3733003"/>
        </p:xfrm>
        <a:graphic>
          <a:graphicData uri="http://schemas.openxmlformats.org/drawingml/2006/table">
            <a:tbl>
              <a:tblPr firstRow="1" firstCol="1" lastRow="1" lastCol="1" bandRow="1" bandCol="1">
                <a:tableStyleId>{5C22544A-7EE6-4342-B048-85BDC9FD1C3A}</a:tableStyleId>
              </a:tblPr>
              <a:tblGrid>
                <a:gridCol w="1482005"/>
                <a:gridCol w="2046645"/>
                <a:gridCol w="3160589"/>
                <a:gridCol w="4521303"/>
              </a:tblGrid>
              <a:tr h="523044">
                <a:tc>
                  <a:txBody>
                    <a:bodyPr/>
                    <a:lstStyle/>
                    <a:p>
                      <a:pPr>
                        <a:spcBef>
                          <a:spcPts val="15"/>
                        </a:spcBef>
                        <a:spcAft>
                          <a:spcPts val="0"/>
                        </a:spcAft>
                      </a:pPr>
                      <a:r>
                        <a:rPr lang="es-ES" sz="2000" dirty="0">
                          <a:solidFill>
                            <a:schemeClr val="bg1"/>
                          </a:solidFill>
                          <a:effectLst/>
                        </a:rPr>
                        <a:t> </a:t>
                      </a:r>
                      <a:endParaRPr lang="es-PE" sz="2000" dirty="0">
                        <a:solidFill>
                          <a:schemeClr val="bg1"/>
                        </a:solidFill>
                        <a:effectLst/>
                      </a:endParaRPr>
                    </a:p>
                    <a:p>
                      <a:pPr marL="44450" marR="41275" algn="ctr">
                        <a:spcBef>
                          <a:spcPts val="5"/>
                        </a:spcBef>
                        <a:spcAft>
                          <a:spcPts val="0"/>
                        </a:spcAft>
                      </a:pPr>
                      <a:r>
                        <a:rPr lang="es-ES" sz="2000" dirty="0">
                          <a:solidFill>
                            <a:schemeClr val="bg1"/>
                          </a:solidFill>
                          <a:effectLst/>
                        </a:rPr>
                        <a:t>Etapas</a:t>
                      </a:r>
                      <a:endParaRPr lang="es-PE" sz="2000" dirty="0">
                        <a:solidFill>
                          <a:schemeClr val="bg1"/>
                        </a:solidFill>
                        <a:effectLst/>
                        <a:latin typeface="Arial MT"/>
                        <a:ea typeface="Arial MT"/>
                        <a:cs typeface="Arial MT"/>
                      </a:endParaRPr>
                    </a:p>
                  </a:txBody>
                  <a:tcPr marL="0" marR="0" marT="0" marB="0"/>
                </a:tc>
                <a:tc>
                  <a:txBody>
                    <a:bodyPr/>
                    <a:lstStyle/>
                    <a:p>
                      <a:pPr>
                        <a:spcBef>
                          <a:spcPts val="15"/>
                        </a:spcBef>
                        <a:spcAft>
                          <a:spcPts val="0"/>
                        </a:spcAft>
                      </a:pPr>
                      <a:r>
                        <a:rPr lang="es-ES" sz="2000" dirty="0">
                          <a:solidFill>
                            <a:schemeClr val="bg1"/>
                          </a:solidFill>
                          <a:effectLst/>
                        </a:rPr>
                        <a:t> </a:t>
                      </a:r>
                      <a:endParaRPr lang="es-PE" sz="2000" dirty="0">
                        <a:solidFill>
                          <a:schemeClr val="bg1"/>
                        </a:solidFill>
                        <a:effectLst/>
                      </a:endParaRPr>
                    </a:p>
                    <a:p>
                      <a:pPr marL="40640" marR="36830" algn="ctr">
                        <a:spcBef>
                          <a:spcPts val="5"/>
                        </a:spcBef>
                        <a:spcAft>
                          <a:spcPts val="0"/>
                        </a:spcAft>
                      </a:pPr>
                      <a:r>
                        <a:rPr lang="es-ES" sz="2000" dirty="0">
                          <a:solidFill>
                            <a:schemeClr val="bg1"/>
                          </a:solidFill>
                          <a:effectLst/>
                        </a:rPr>
                        <a:t>Instituciones</a:t>
                      </a:r>
                      <a:endParaRPr lang="es-PE" sz="2000" dirty="0">
                        <a:solidFill>
                          <a:schemeClr val="bg1"/>
                        </a:solidFill>
                        <a:effectLst/>
                        <a:latin typeface="Arial MT"/>
                        <a:ea typeface="Arial MT"/>
                        <a:cs typeface="Arial MT"/>
                      </a:endParaRPr>
                    </a:p>
                  </a:txBody>
                  <a:tcPr marL="0" marR="0" marT="0" marB="0"/>
                </a:tc>
                <a:tc>
                  <a:txBody>
                    <a:bodyPr/>
                    <a:lstStyle/>
                    <a:p>
                      <a:pPr marL="104775" marR="101600" algn="ctr">
                        <a:spcBef>
                          <a:spcPts val="90"/>
                        </a:spcBef>
                        <a:spcAft>
                          <a:spcPts val="0"/>
                        </a:spcAft>
                      </a:pPr>
                      <a:r>
                        <a:rPr lang="es-ES" sz="2000" dirty="0">
                          <a:solidFill>
                            <a:schemeClr val="bg1"/>
                          </a:solidFill>
                          <a:effectLst/>
                        </a:rPr>
                        <a:t>Presidente</a:t>
                      </a:r>
                      <a:r>
                        <a:rPr lang="es-ES" sz="2000" spc="-60" dirty="0">
                          <a:solidFill>
                            <a:schemeClr val="bg1"/>
                          </a:solidFill>
                          <a:effectLst/>
                        </a:rPr>
                        <a:t> </a:t>
                      </a:r>
                      <a:r>
                        <a:rPr lang="es-ES" sz="2000" dirty="0">
                          <a:solidFill>
                            <a:schemeClr val="bg1"/>
                          </a:solidFill>
                          <a:effectLst/>
                        </a:rPr>
                        <a:t>de</a:t>
                      </a:r>
                      <a:r>
                        <a:rPr lang="es-ES" sz="2000" spc="-55" dirty="0">
                          <a:solidFill>
                            <a:schemeClr val="bg1"/>
                          </a:solidFill>
                          <a:effectLst/>
                        </a:rPr>
                        <a:t> </a:t>
                      </a:r>
                      <a:r>
                        <a:rPr lang="es-ES" sz="2000" dirty="0">
                          <a:solidFill>
                            <a:schemeClr val="bg1"/>
                          </a:solidFill>
                          <a:effectLst/>
                        </a:rPr>
                        <a:t>cada</a:t>
                      </a:r>
                      <a:endParaRPr lang="es-PE" sz="2000" dirty="0">
                        <a:solidFill>
                          <a:schemeClr val="bg1"/>
                        </a:solidFill>
                        <a:effectLst/>
                      </a:endParaRPr>
                    </a:p>
                    <a:p>
                      <a:pPr marL="104775" marR="100330" algn="ctr">
                        <a:lnSpc>
                          <a:spcPts val="1150"/>
                        </a:lnSpc>
                        <a:spcAft>
                          <a:spcPts val="0"/>
                        </a:spcAft>
                      </a:pPr>
                      <a:r>
                        <a:rPr lang="es-ES" sz="2000" dirty="0">
                          <a:solidFill>
                            <a:schemeClr val="bg1"/>
                          </a:solidFill>
                          <a:effectLst/>
                        </a:rPr>
                        <a:t>Comisión</a:t>
                      </a:r>
                      <a:r>
                        <a:rPr lang="es-ES" sz="2000" spc="5" dirty="0">
                          <a:solidFill>
                            <a:schemeClr val="bg1"/>
                          </a:solidFill>
                          <a:effectLst/>
                        </a:rPr>
                        <a:t> </a:t>
                      </a:r>
                      <a:r>
                        <a:rPr lang="es-ES" sz="2000" dirty="0">
                          <a:solidFill>
                            <a:schemeClr val="bg1"/>
                          </a:solidFill>
                          <a:effectLst/>
                        </a:rPr>
                        <a:t>organizadora</a:t>
                      </a:r>
                      <a:endParaRPr lang="es-PE" sz="2000" dirty="0">
                        <a:solidFill>
                          <a:schemeClr val="bg1"/>
                        </a:solidFill>
                        <a:effectLst/>
                        <a:latin typeface="Arial MT"/>
                        <a:ea typeface="Arial MT"/>
                        <a:cs typeface="Arial MT"/>
                      </a:endParaRPr>
                    </a:p>
                  </a:txBody>
                  <a:tcPr marL="0" marR="0" marT="0" marB="0"/>
                </a:tc>
                <a:tc>
                  <a:txBody>
                    <a:bodyPr/>
                    <a:lstStyle/>
                    <a:p>
                      <a:pPr marL="615950" marR="219710" indent="-383540">
                        <a:lnSpc>
                          <a:spcPct val="103000"/>
                        </a:lnSpc>
                        <a:spcBef>
                          <a:spcPts val="690"/>
                        </a:spcBef>
                        <a:spcAft>
                          <a:spcPts val="0"/>
                        </a:spcAft>
                      </a:pPr>
                      <a:r>
                        <a:rPr lang="es-ES" sz="2000" dirty="0">
                          <a:solidFill>
                            <a:schemeClr val="bg1"/>
                          </a:solidFill>
                          <a:effectLst/>
                        </a:rPr>
                        <a:t>Miembros</a:t>
                      </a:r>
                      <a:r>
                        <a:rPr lang="es-ES" sz="2000" spc="-70" dirty="0">
                          <a:solidFill>
                            <a:schemeClr val="bg1"/>
                          </a:solidFill>
                          <a:effectLst/>
                        </a:rPr>
                        <a:t> </a:t>
                      </a:r>
                      <a:r>
                        <a:rPr lang="es-ES" sz="2000" dirty="0">
                          <a:solidFill>
                            <a:schemeClr val="bg1"/>
                          </a:solidFill>
                          <a:effectLst/>
                        </a:rPr>
                        <a:t>de</a:t>
                      </a:r>
                      <a:r>
                        <a:rPr lang="es-ES" sz="2000" spc="-75" dirty="0">
                          <a:solidFill>
                            <a:schemeClr val="bg1"/>
                          </a:solidFill>
                          <a:effectLst/>
                        </a:rPr>
                        <a:t> </a:t>
                      </a:r>
                      <a:r>
                        <a:rPr lang="es-ES" sz="2000" dirty="0">
                          <a:solidFill>
                            <a:schemeClr val="bg1"/>
                          </a:solidFill>
                          <a:effectLst/>
                        </a:rPr>
                        <a:t>la</a:t>
                      </a:r>
                      <a:r>
                        <a:rPr lang="es-ES" sz="2000" spc="-70" dirty="0">
                          <a:solidFill>
                            <a:schemeClr val="bg1"/>
                          </a:solidFill>
                          <a:effectLst/>
                        </a:rPr>
                        <a:t> </a:t>
                      </a:r>
                      <a:r>
                        <a:rPr lang="es-ES" sz="2000" dirty="0">
                          <a:solidFill>
                            <a:schemeClr val="bg1"/>
                          </a:solidFill>
                          <a:effectLst/>
                        </a:rPr>
                        <a:t>Comisión</a:t>
                      </a:r>
                      <a:r>
                        <a:rPr lang="es-ES" sz="2000" spc="-275" dirty="0">
                          <a:solidFill>
                            <a:schemeClr val="bg1"/>
                          </a:solidFill>
                          <a:effectLst/>
                        </a:rPr>
                        <a:t> </a:t>
                      </a:r>
                      <a:r>
                        <a:rPr lang="es-ES" sz="2000" dirty="0">
                          <a:solidFill>
                            <a:schemeClr val="bg1"/>
                          </a:solidFill>
                          <a:effectLst/>
                        </a:rPr>
                        <a:t>organizadora</a:t>
                      </a:r>
                      <a:endParaRPr lang="es-PE" sz="2000" dirty="0">
                        <a:solidFill>
                          <a:schemeClr val="bg1"/>
                        </a:solidFill>
                        <a:effectLst/>
                        <a:latin typeface="Arial MT"/>
                        <a:ea typeface="Arial MT"/>
                        <a:cs typeface="Arial MT"/>
                      </a:endParaRPr>
                    </a:p>
                  </a:txBody>
                  <a:tcPr marL="0" marR="0" marT="0" marB="0"/>
                </a:tc>
              </a:tr>
              <a:tr h="997934">
                <a:tc>
                  <a:txBody>
                    <a:bodyPr/>
                    <a:lstStyle/>
                    <a:p>
                      <a:pPr>
                        <a:spcAft>
                          <a:spcPts val="0"/>
                        </a:spcAft>
                      </a:pPr>
                      <a:r>
                        <a:rPr lang="es-ES" sz="1800">
                          <a:solidFill>
                            <a:schemeClr val="tx1"/>
                          </a:solidFill>
                          <a:effectLst/>
                        </a:rPr>
                        <a:t> </a:t>
                      </a:r>
                      <a:endParaRPr lang="es-PE" sz="1800">
                        <a:solidFill>
                          <a:schemeClr val="tx1"/>
                        </a:solidFill>
                        <a:effectLst/>
                      </a:endParaRPr>
                    </a:p>
                    <a:p>
                      <a:pPr>
                        <a:spcBef>
                          <a:spcPts val="45"/>
                        </a:spcBef>
                        <a:spcAft>
                          <a:spcPts val="0"/>
                        </a:spcAft>
                      </a:pPr>
                      <a:r>
                        <a:rPr lang="es-ES" sz="1800">
                          <a:solidFill>
                            <a:schemeClr val="tx1"/>
                          </a:solidFill>
                          <a:effectLst/>
                        </a:rPr>
                        <a:t> </a:t>
                      </a:r>
                      <a:endParaRPr lang="es-PE" sz="1800">
                        <a:solidFill>
                          <a:schemeClr val="tx1"/>
                        </a:solidFill>
                        <a:effectLst/>
                      </a:endParaRPr>
                    </a:p>
                    <a:p>
                      <a:pPr marL="45085" marR="41275" algn="ctr">
                        <a:spcAft>
                          <a:spcPts val="0"/>
                        </a:spcAft>
                      </a:pPr>
                      <a:r>
                        <a:rPr lang="es-ES" sz="1800">
                          <a:solidFill>
                            <a:schemeClr val="tx1"/>
                          </a:solidFill>
                          <a:effectLst/>
                        </a:rPr>
                        <a:t>IE</a:t>
                      </a:r>
                      <a:endParaRPr lang="es-PE" sz="1800">
                        <a:solidFill>
                          <a:schemeClr val="tx1"/>
                        </a:solidFill>
                        <a:effectLst/>
                        <a:latin typeface="Arial MT"/>
                        <a:ea typeface="Arial MT"/>
                        <a:cs typeface="Arial MT"/>
                      </a:endParaRPr>
                    </a:p>
                  </a:txBody>
                  <a:tcPr marL="0" marR="0" marT="0" marB="0"/>
                </a:tc>
                <a:tc>
                  <a:txBody>
                    <a:bodyPr/>
                    <a:lstStyle/>
                    <a:p>
                      <a:pPr>
                        <a:spcAft>
                          <a:spcPts val="0"/>
                        </a:spcAft>
                      </a:pPr>
                      <a:r>
                        <a:rPr lang="es-ES" sz="1800" dirty="0">
                          <a:solidFill>
                            <a:schemeClr val="tx1"/>
                          </a:solidFill>
                          <a:effectLst/>
                        </a:rPr>
                        <a:t> </a:t>
                      </a:r>
                      <a:endParaRPr lang="es-PE" sz="1800" dirty="0">
                        <a:solidFill>
                          <a:schemeClr val="tx1"/>
                        </a:solidFill>
                        <a:effectLst/>
                      </a:endParaRPr>
                    </a:p>
                    <a:p>
                      <a:pPr marL="33020" marR="635" indent="-24765">
                        <a:lnSpc>
                          <a:spcPct val="103000"/>
                        </a:lnSpc>
                        <a:spcBef>
                          <a:spcPts val="885"/>
                        </a:spcBef>
                        <a:spcAft>
                          <a:spcPts val="0"/>
                        </a:spcAft>
                      </a:pPr>
                      <a:r>
                        <a:rPr lang="es-ES" sz="1800" dirty="0">
                          <a:solidFill>
                            <a:schemeClr val="tx1"/>
                          </a:solidFill>
                          <a:effectLst/>
                        </a:rPr>
                        <a:t>IIEE</a:t>
                      </a:r>
                      <a:r>
                        <a:rPr lang="es-ES" sz="1800" spc="-60" dirty="0">
                          <a:solidFill>
                            <a:schemeClr val="tx1"/>
                          </a:solidFill>
                          <a:effectLst/>
                        </a:rPr>
                        <a:t> </a:t>
                      </a:r>
                      <a:r>
                        <a:rPr lang="es-ES" sz="1800" dirty="0">
                          <a:solidFill>
                            <a:schemeClr val="tx1"/>
                          </a:solidFill>
                          <a:effectLst/>
                        </a:rPr>
                        <a:t>de</a:t>
                      </a:r>
                      <a:r>
                        <a:rPr lang="es-ES" sz="1800" spc="-55" dirty="0">
                          <a:solidFill>
                            <a:schemeClr val="tx1"/>
                          </a:solidFill>
                          <a:effectLst/>
                        </a:rPr>
                        <a:t> </a:t>
                      </a:r>
                      <a:r>
                        <a:rPr lang="es-ES" sz="1800" dirty="0">
                          <a:solidFill>
                            <a:schemeClr val="tx1"/>
                          </a:solidFill>
                          <a:effectLst/>
                        </a:rPr>
                        <a:t>la</a:t>
                      </a:r>
                      <a:r>
                        <a:rPr lang="es-ES" sz="1800" spc="-65" dirty="0">
                          <a:solidFill>
                            <a:schemeClr val="tx1"/>
                          </a:solidFill>
                          <a:effectLst/>
                        </a:rPr>
                        <a:t> </a:t>
                      </a:r>
                      <a:r>
                        <a:rPr lang="es-ES" sz="1800" dirty="0">
                          <a:solidFill>
                            <a:schemeClr val="tx1"/>
                          </a:solidFill>
                          <a:effectLst/>
                        </a:rPr>
                        <a:t>EBR,</a:t>
                      </a:r>
                      <a:r>
                        <a:rPr lang="es-ES" sz="1800" spc="-275" dirty="0">
                          <a:solidFill>
                            <a:schemeClr val="tx1"/>
                          </a:solidFill>
                          <a:effectLst/>
                        </a:rPr>
                        <a:t> </a:t>
                      </a:r>
                      <a:r>
                        <a:rPr lang="es-ES" sz="1800" dirty="0">
                          <a:solidFill>
                            <a:schemeClr val="tx1"/>
                          </a:solidFill>
                          <a:effectLst/>
                        </a:rPr>
                        <a:t>CEBA</a:t>
                      </a:r>
                      <a:r>
                        <a:rPr lang="es-ES" sz="1800" spc="-45" dirty="0">
                          <a:solidFill>
                            <a:schemeClr val="tx1"/>
                          </a:solidFill>
                          <a:effectLst/>
                        </a:rPr>
                        <a:t> </a:t>
                      </a:r>
                      <a:r>
                        <a:rPr lang="es-ES" sz="1800" dirty="0">
                          <a:solidFill>
                            <a:schemeClr val="tx1"/>
                          </a:solidFill>
                          <a:effectLst/>
                        </a:rPr>
                        <a:t>o</a:t>
                      </a:r>
                      <a:r>
                        <a:rPr lang="es-ES" sz="1800" spc="-45" dirty="0">
                          <a:solidFill>
                            <a:schemeClr val="tx1"/>
                          </a:solidFill>
                          <a:effectLst/>
                        </a:rPr>
                        <a:t> </a:t>
                      </a:r>
                      <a:r>
                        <a:rPr lang="es-ES" sz="1800" dirty="0">
                          <a:solidFill>
                            <a:schemeClr val="tx1"/>
                          </a:solidFill>
                          <a:effectLst/>
                        </a:rPr>
                        <a:t>CEBE</a:t>
                      </a:r>
                      <a:endParaRPr lang="es-PE" sz="180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c>
                  <a:txBody>
                    <a:bodyPr/>
                    <a:lstStyle/>
                    <a:p>
                      <a:pPr marL="64135" marR="31115" algn="just">
                        <a:lnSpc>
                          <a:spcPct val="102000"/>
                        </a:lnSpc>
                        <a:spcBef>
                          <a:spcPts val="370"/>
                        </a:spcBef>
                        <a:spcAft>
                          <a:spcPts val="0"/>
                        </a:spcAft>
                      </a:pPr>
                      <a:r>
                        <a:rPr lang="es-ES" sz="1800" dirty="0">
                          <a:solidFill>
                            <a:schemeClr val="tx1"/>
                          </a:solidFill>
                          <a:effectLst/>
                        </a:rPr>
                        <a:t>Director</a:t>
                      </a:r>
                      <a:r>
                        <a:rPr lang="es-ES" sz="1800" spc="-25" dirty="0">
                          <a:solidFill>
                            <a:schemeClr val="tx1"/>
                          </a:solidFill>
                          <a:effectLst/>
                        </a:rPr>
                        <a:t> </a:t>
                      </a:r>
                      <a:r>
                        <a:rPr lang="es-ES" sz="1800" dirty="0">
                          <a:solidFill>
                            <a:schemeClr val="tx1"/>
                          </a:solidFill>
                          <a:effectLst/>
                        </a:rPr>
                        <a:t>(a)</a:t>
                      </a:r>
                      <a:r>
                        <a:rPr lang="es-ES" sz="1800" spc="-25" dirty="0">
                          <a:solidFill>
                            <a:schemeClr val="tx1"/>
                          </a:solidFill>
                          <a:effectLst/>
                        </a:rPr>
                        <a:t> </a:t>
                      </a:r>
                      <a:r>
                        <a:rPr lang="es-ES" sz="1800" dirty="0">
                          <a:solidFill>
                            <a:schemeClr val="tx1"/>
                          </a:solidFill>
                          <a:effectLst/>
                        </a:rPr>
                        <a:t>de</a:t>
                      </a:r>
                      <a:r>
                        <a:rPr lang="es-ES" sz="1800" spc="-20" dirty="0">
                          <a:solidFill>
                            <a:schemeClr val="tx1"/>
                          </a:solidFill>
                          <a:effectLst/>
                        </a:rPr>
                        <a:t> </a:t>
                      </a:r>
                      <a:r>
                        <a:rPr lang="es-ES" sz="1800" dirty="0">
                          <a:solidFill>
                            <a:schemeClr val="tx1"/>
                          </a:solidFill>
                          <a:effectLst/>
                        </a:rPr>
                        <a:t>la</a:t>
                      </a:r>
                      <a:r>
                        <a:rPr lang="es-ES" sz="1800" spc="-25" dirty="0">
                          <a:solidFill>
                            <a:schemeClr val="tx1"/>
                          </a:solidFill>
                          <a:effectLst/>
                        </a:rPr>
                        <a:t> </a:t>
                      </a:r>
                      <a:r>
                        <a:rPr lang="es-ES" sz="1800" dirty="0">
                          <a:solidFill>
                            <a:schemeClr val="tx1"/>
                          </a:solidFill>
                          <a:effectLst/>
                        </a:rPr>
                        <a:t>IE</a:t>
                      </a:r>
                      <a:r>
                        <a:rPr lang="es-ES" sz="1800" spc="-20" dirty="0">
                          <a:solidFill>
                            <a:schemeClr val="tx1"/>
                          </a:solidFill>
                          <a:effectLst/>
                        </a:rPr>
                        <a:t> </a:t>
                      </a:r>
                      <a:r>
                        <a:rPr lang="es-ES" sz="1800" dirty="0">
                          <a:solidFill>
                            <a:schemeClr val="tx1"/>
                          </a:solidFill>
                          <a:effectLst/>
                        </a:rPr>
                        <a:t>de</a:t>
                      </a:r>
                      <a:r>
                        <a:rPr lang="es-ES" sz="1800" spc="-280" dirty="0">
                          <a:solidFill>
                            <a:schemeClr val="tx1"/>
                          </a:solidFill>
                          <a:effectLst/>
                        </a:rPr>
                        <a:t> </a:t>
                      </a:r>
                      <a:r>
                        <a:rPr lang="es-ES" sz="1800" dirty="0">
                          <a:solidFill>
                            <a:schemeClr val="tx1"/>
                          </a:solidFill>
                          <a:effectLst/>
                        </a:rPr>
                        <a:t>la EBR y/o del CEBE</a:t>
                      </a:r>
                      <a:r>
                        <a:rPr lang="es-ES" sz="1800" spc="5" dirty="0">
                          <a:solidFill>
                            <a:schemeClr val="tx1"/>
                          </a:solidFill>
                          <a:effectLst/>
                        </a:rPr>
                        <a:t> </a:t>
                      </a:r>
                      <a:r>
                        <a:rPr lang="es-ES" sz="1800" dirty="0">
                          <a:solidFill>
                            <a:schemeClr val="tx1"/>
                          </a:solidFill>
                          <a:effectLst/>
                        </a:rPr>
                        <a:t>y/o del CEBA, o un (a)</a:t>
                      </a:r>
                      <a:r>
                        <a:rPr lang="es-ES" sz="1800" spc="-280" dirty="0">
                          <a:solidFill>
                            <a:schemeClr val="tx1"/>
                          </a:solidFill>
                          <a:effectLst/>
                        </a:rPr>
                        <a:t> </a:t>
                      </a:r>
                      <a:r>
                        <a:rPr lang="es-ES" sz="1800" dirty="0">
                          <a:solidFill>
                            <a:schemeClr val="tx1"/>
                          </a:solidFill>
                          <a:effectLst/>
                        </a:rPr>
                        <a:t>representante</a:t>
                      </a:r>
                      <a:r>
                        <a:rPr lang="es-ES" sz="1800" spc="5" dirty="0">
                          <a:solidFill>
                            <a:schemeClr val="tx1"/>
                          </a:solidFill>
                          <a:effectLst/>
                        </a:rPr>
                        <a:t> </a:t>
                      </a:r>
                      <a:r>
                        <a:rPr lang="es-ES" sz="1800" dirty="0">
                          <a:solidFill>
                            <a:schemeClr val="tx1"/>
                          </a:solidFill>
                          <a:effectLst/>
                        </a:rPr>
                        <a:t>que</a:t>
                      </a:r>
                      <a:r>
                        <a:rPr lang="es-ES" sz="1800" spc="-280" dirty="0">
                          <a:solidFill>
                            <a:schemeClr val="tx1"/>
                          </a:solidFill>
                          <a:effectLst/>
                        </a:rPr>
                        <a:t> </a:t>
                      </a:r>
                      <a:r>
                        <a:rPr lang="es-ES" sz="1800" dirty="0">
                          <a:solidFill>
                            <a:schemeClr val="tx1"/>
                          </a:solidFill>
                          <a:effectLst/>
                        </a:rPr>
                        <a:t>designe.</a:t>
                      </a:r>
                      <a:endParaRPr lang="es-PE" sz="180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c>
                  <a:txBody>
                    <a:bodyPr/>
                    <a:lstStyle/>
                    <a:p>
                      <a:pPr>
                        <a:spcAft>
                          <a:spcPts val="0"/>
                        </a:spcAft>
                      </a:pPr>
                      <a:r>
                        <a:rPr lang="es-ES" sz="1800" b="0" dirty="0">
                          <a:solidFill>
                            <a:schemeClr val="tx1"/>
                          </a:solidFill>
                          <a:effectLst/>
                        </a:rPr>
                        <a:t> </a:t>
                      </a:r>
                      <a:endParaRPr lang="es-PE" sz="1800" b="0" dirty="0">
                        <a:solidFill>
                          <a:schemeClr val="tx1"/>
                        </a:solidFill>
                        <a:effectLst/>
                      </a:endParaRPr>
                    </a:p>
                    <a:p>
                      <a:pPr>
                        <a:spcBef>
                          <a:spcPts val="45"/>
                        </a:spcBef>
                        <a:spcAft>
                          <a:spcPts val="0"/>
                        </a:spcAft>
                      </a:pPr>
                      <a:r>
                        <a:rPr lang="es-ES" sz="1800" b="0" dirty="0">
                          <a:solidFill>
                            <a:schemeClr val="tx1"/>
                          </a:solidFill>
                          <a:effectLst/>
                        </a:rPr>
                        <a:t> </a:t>
                      </a:r>
                      <a:endParaRPr lang="es-PE" sz="1800" b="0" dirty="0">
                        <a:solidFill>
                          <a:schemeClr val="tx1"/>
                        </a:solidFill>
                        <a:effectLst/>
                      </a:endParaRPr>
                    </a:p>
                    <a:p>
                      <a:pPr marL="132715">
                        <a:spcAft>
                          <a:spcPts val="0"/>
                        </a:spcAft>
                      </a:pPr>
                      <a:r>
                        <a:rPr lang="es-ES" sz="1800" b="0" dirty="0">
                          <a:solidFill>
                            <a:schemeClr val="tx1"/>
                          </a:solidFill>
                          <a:effectLst/>
                        </a:rPr>
                        <a:t>Comité</a:t>
                      </a:r>
                      <a:r>
                        <a:rPr lang="es-ES" sz="1800" b="0" spc="-70" dirty="0">
                          <a:solidFill>
                            <a:schemeClr val="tx1"/>
                          </a:solidFill>
                          <a:effectLst/>
                        </a:rPr>
                        <a:t> </a:t>
                      </a:r>
                      <a:r>
                        <a:rPr lang="es-ES" sz="1800" b="0" dirty="0">
                          <a:solidFill>
                            <a:schemeClr val="tx1"/>
                          </a:solidFill>
                          <a:effectLst/>
                        </a:rPr>
                        <a:t>de</a:t>
                      </a:r>
                      <a:r>
                        <a:rPr lang="es-ES" sz="1800" b="0" spc="-65" dirty="0">
                          <a:solidFill>
                            <a:schemeClr val="tx1"/>
                          </a:solidFill>
                          <a:effectLst/>
                        </a:rPr>
                        <a:t> </a:t>
                      </a:r>
                      <a:r>
                        <a:rPr lang="es-ES" sz="1800" b="0" dirty="0">
                          <a:solidFill>
                            <a:schemeClr val="tx1"/>
                          </a:solidFill>
                          <a:effectLst/>
                        </a:rPr>
                        <a:t>Gestión</a:t>
                      </a:r>
                      <a:r>
                        <a:rPr lang="es-ES" sz="1800" b="0" spc="-70" dirty="0">
                          <a:solidFill>
                            <a:schemeClr val="tx1"/>
                          </a:solidFill>
                          <a:effectLst/>
                        </a:rPr>
                        <a:t> </a:t>
                      </a:r>
                      <a:r>
                        <a:rPr lang="es-ES" sz="1800" b="0" dirty="0">
                          <a:solidFill>
                            <a:schemeClr val="tx1"/>
                          </a:solidFill>
                          <a:effectLst/>
                        </a:rPr>
                        <a:t>Pedagógica</a:t>
                      </a:r>
                      <a:endParaRPr lang="es-PE" sz="1800" b="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r>
              <a:tr h="1106822">
                <a:tc>
                  <a:txBody>
                    <a:bodyPr/>
                    <a:lstStyle/>
                    <a:p>
                      <a:pPr>
                        <a:spcAft>
                          <a:spcPts val="0"/>
                        </a:spcAft>
                      </a:pPr>
                      <a:r>
                        <a:rPr lang="es-ES" sz="1800">
                          <a:solidFill>
                            <a:schemeClr val="tx1"/>
                          </a:solidFill>
                          <a:effectLst/>
                        </a:rPr>
                        <a:t> </a:t>
                      </a:r>
                      <a:endParaRPr lang="es-PE" sz="1800">
                        <a:solidFill>
                          <a:schemeClr val="tx1"/>
                        </a:solidFill>
                        <a:effectLst/>
                      </a:endParaRPr>
                    </a:p>
                    <a:p>
                      <a:pPr>
                        <a:spcBef>
                          <a:spcPts val="55"/>
                        </a:spcBef>
                        <a:spcAft>
                          <a:spcPts val="0"/>
                        </a:spcAft>
                      </a:pPr>
                      <a:r>
                        <a:rPr lang="es-ES" sz="1800">
                          <a:solidFill>
                            <a:schemeClr val="tx1"/>
                          </a:solidFill>
                          <a:effectLst/>
                        </a:rPr>
                        <a:t> </a:t>
                      </a:r>
                      <a:endParaRPr lang="es-PE" sz="1800">
                        <a:solidFill>
                          <a:schemeClr val="tx1"/>
                        </a:solidFill>
                        <a:effectLst/>
                      </a:endParaRPr>
                    </a:p>
                    <a:p>
                      <a:pPr marL="44450" marR="41275" algn="ctr">
                        <a:spcAft>
                          <a:spcPts val="0"/>
                        </a:spcAft>
                      </a:pPr>
                      <a:r>
                        <a:rPr lang="es-ES" sz="1800">
                          <a:solidFill>
                            <a:schemeClr val="tx1"/>
                          </a:solidFill>
                          <a:effectLst/>
                        </a:rPr>
                        <a:t>UGEL</a:t>
                      </a:r>
                      <a:endParaRPr lang="es-PE" sz="1800">
                        <a:solidFill>
                          <a:schemeClr val="tx1"/>
                        </a:solidFill>
                        <a:effectLst/>
                        <a:latin typeface="Arial MT"/>
                        <a:ea typeface="Arial MT"/>
                        <a:cs typeface="Arial MT"/>
                      </a:endParaRPr>
                    </a:p>
                  </a:txBody>
                  <a:tcPr marL="0" marR="0" marT="0" marB="0"/>
                </a:tc>
                <a:tc>
                  <a:txBody>
                    <a:bodyPr/>
                    <a:lstStyle/>
                    <a:p>
                      <a:pPr>
                        <a:spcAft>
                          <a:spcPts val="0"/>
                        </a:spcAft>
                      </a:pPr>
                      <a:r>
                        <a:rPr lang="es-ES" sz="1800" dirty="0">
                          <a:solidFill>
                            <a:schemeClr val="tx1"/>
                          </a:solidFill>
                          <a:effectLst/>
                        </a:rPr>
                        <a:t> </a:t>
                      </a:r>
                      <a:endParaRPr lang="es-PE" sz="1800" dirty="0">
                        <a:solidFill>
                          <a:schemeClr val="tx1"/>
                        </a:solidFill>
                        <a:effectLst/>
                      </a:endParaRPr>
                    </a:p>
                    <a:p>
                      <a:pPr>
                        <a:spcBef>
                          <a:spcPts val="55"/>
                        </a:spcBef>
                        <a:spcAft>
                          <a:spcPts val="0"/>
                        </a:spcAft>
                      </a:pPr>
                      <a:r>
                        <a:rPr lang="es-ES" sz="1800" dirty="0">
                          <a:solidFill>
                            <a:schemeClr val="tx1"/>
                          </a:solidFill>
                          <a:effectLst/>
                        </a:rPr>
                        <a:t> </a:t>
                      </a:r>
                      <a:endParaRPr lang="es-PE" sz="1800" dirty="0">
                        <a:solidFill>
                          <a:schemeClr val="tx1"/>
                        </a:solidFill>
                        <a:effectLst/>
                      </a:endParaRPr>
                    </a:p>
                    <a:p>
                      <a:pPr marL="40640" marR="1270" algn="ctr">
                        <a:spcAft>
                          <a:spcPts val="0"/>
                        </a:spcAft>
                      </a:pPr>
                      <a:r>
                        <a:rPr lang="es-ES" sz="1800" dirty="0">
                          <a:solidFill>
                            <a:schemeClr val="tx1"/>
                          </a:solidFill>
                          <a:effectLst/>
                        </a:rPr>
                        <a:t>UGEL</a:t>
                      </a:r>
                      <a:endParaRPr lang="es-PE" sz="180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c>
                  <a:txBody>
                    <a:bodyPr/>
                    <a:lstStyle/>
                    <a:p>
                      <a:pPr marL="64135" marR="31115" algn="just">
                        <a:lnSpc>
                          <a:spcPct val="102000"/>
                        </a:lnSpc>
                        <a:spcBef>
                          <a:spcPts val="690"/>
                        </a:spcBef>
                        <a:spcAft>
                          <a:spcPts val="0"/>
                        </a:spcAft>
                      </a:pPr>
                      <a:r>
                        <a:rPr lang="es-ES" sz="1800" dirty="0">
                          <a:solidFill>
                            <a:schemeClr val="tx1"/>
                          </a:solidFill>
                          <a:effectLst/>
                        </a:rPr>
                        <a:t>Director</a:t>
                      </a:r>
                      <a:r>
                        <a:rPr lang="es-ES" sz="1800" spc="5" dirty="0">
                          <a:solidFill>
                            <a:schemeClr val="tx1"/>
                          </a:solidFill>
                          <a:effectLst/>
                        </a:rPr>
                        <a:t> </a:t>
                      </a:r>
                      <a:r>
                        <a:rPr lang="es-ES" sz="1800" dirty="0">
                          <a:solidFill>
                            <a:schemeClr val="tx1"/>
                          </a:solidFill>
                          <a:effectLst/>
                        </a:rPr>
                        <a:t>(a)</a:t>
                      </a:r>
                      <a:r>
                        <a:rPr lang="es-ES" sz="1800" spc="5" dirty="0">
                          <a:solidFill>
                            <a:schemeClr val="tx1"/>
                          </a:solidFill>
                          <a:effectLst/>
                        </a:rPr>
                        <a:t> </a:t>
                      </a:r>
                      <a:r>
                        <a:rPr lang="es-ES" sz="1800" dirty="0">
                          <a:solidFill>
                            <a:schemeClr val="tx1"/>
                          </a:solidFill>
                          <a:effectLst/>
                        </a:rPr>
                        <a:t>de</a:t>
                      </a:r>
                      <a:r>
                        <a:rPr lang="es-ES" sz="1800" spc="5" dirty="0">
                          <a:solidFill>
                            <a:schemeClr val="tx1"/>
                          </a:solidFill>
                          <a:effectLst/>
                        </a:rPr>
                        <a:t> </a:t>
                      </a:r>
                      <a:r>
                        <a:rPr lang="es-ES" sz="1800" dirty="0">
                          <a:solidFill>
                            <a:schemeClr val="tx1"/>
                          </a:solidFill>
                          <a:effectLst/>
                        </a:rPr>
                        <a:t>la</a:t>
                      </a:r>
                      <a:r>
                        <a:rPr lang="es-ES" sz="1800" spc="-280" dirty="0">
                          <a:solidFill>
                            <a:schemeClr val="tx1"/>
                          </a:solidFill>
                          <a:effectLst/>
                        </a:rPr>
                        <a:t> </a:t>
                      </a:r>
                      <a:r>
                        <a:rPr lang="es-ES" sz="1800" dirty="0">
                          <a:solidFill>
                            <a:schemeClr val="tx1"/>
                          </a:solidFill>
                          <a:effectLst/>
                        </a:rPr>
                        <a:t>UGEL</a:t>
                      </a:r>
                      <a:r>
                        <a:rPr lang="es-ES" sz="1800" spc="5" dirty="0">
                          <a:solidFill>
                            <a:schemeClr val="tx1"/>
                          </a:solidFill>
                          <a:effectLst/>
                        </a:rPr>
                        <a:t> </a:t>
                      </a:r>
                      <a:r>
                        <a:rPr lang="es-ES" sz="1800" dirty="0">
                          <a:solidFill>
                            <a:schemeClr val="tx1"/>
                          </a:solidFill>
                          <a:effectLst/>
                        </a:rPr>
                        <a:t>o</a:t>
                      </a:r>
                      <a:r>
                        <a:rPr lang="es-ES" sz="1800" spc="5" dirty="0">
                          <a:solidFill>
                            <a:schemeClr val="tx1"/>
                          </a:solidFill>
                          <a:effectLst/>
                        </a:rPr>
                        <a:t> </a:t>
                      </a:r>
                      <a:r>
                        <a:rPr lang="es-ES" sz="1800" dirty="0">
                          <a:solidFill>
                            <a:schemeClr val="tx1"/>
                          </a:solidFill>
                          <a:effectLst/>
                        </a:rPr>
                        <a:t>un</a:t>
                      </a:r>
                      <a:r>
                        <a:rPr lang="es-ES" sz="1800" spc="5" dirty="0">
                          <a:solidFill>
                            <a:schemeClr val="tx1"/>
                          </a:solidFill>
                          <a:effectLst/>
                        </a:rPr>
                        <a:t> </a:t>
                      </a:r>
                      <a:r>
                        <a:rPr lang="es-ES" sz="1800" dirty="0">
                          <a:solidFill>
                            <a:schemeClr val="tx1"/>
                          </a:solidFill>
                          <a:effectLst/>
                        </a:rPr>
                        <a:t>(a)</a:t>
                      </a:r>
                      <a:r>
                        <a:rPr lang="es-ES" sz="1800" spc="-280" dirty="0">
                          <a:solidFill>
                            <a:schemeClr val="tx1"/>
                          </a:solidFill>
                          <a:effectLst/>
                        </a:rPr>
                        <a:t> </a:t>
                      </a:r>
                      <a:r>
                        <a:rPr lang="es-ES" sz="1800" dirty="0">
                          <a:solidFill>
                            <a:schemeClr val="tx1"/>
                          </a:solidFill>
                          <a:effectLst/>
                        </a:rPr>
                        <a:t>representante</a:t>
                      </a:r>
                      <a:r>
                        <a:rPr lang="es-ES" sz="1800" spc="5" dirty="0">
                          <a:solidFill>
                            <a:schemeClr val="tx1"/>
                          </a:solidFill>
                          <a:effectLst/>
                        </a:rPr>
                        <a:t> </a:t>
                      </a:r>
                      <a:r>
                        <a:rPr lang="es-ES" sz="1800" dirty="0">
                          <a:solidFill>
                            <a:schemeClr val="tx1"/>
                          </a:solidFill>
                          <a:effectLst/>
                        </a:rPr>
                        <a:t>que</a:t>
                      </a:r>
                      <a:r>
                        <a:rPr lang="es-ES" sz="1800" spc="-280" dirty="0">
                          <a:solidFill>
                            <a:schemeClr val="tx1"/>
                          </a:solidFill>
                          <a:effectLst/>
                        </a:rPr>
                        <a:t> </a:t>
                      </a:r>
                      <a:r>
                        <a:rPr lang="es-ES" sz="1800" dirty="0">
                          <a:solidFill>
                            <a:schemeClr val="tx1"/>
                          </a:solidFill>
                          <a:effectLst/>
                        </a:rPr>
                        <a:t>designe.</a:t>
                      </a:r>
                      <a:endParaRPr lang="es-PE" sz="180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c>
                  <a:txBody>
                    <a:bodyPr/>
                    <a:lstStyle/>
                    <a:p>
                      <a:pPr marL="64135" marR="31115" algn="just">
                        <a:lnSpc>
                          <a:spcPct val="103000"/>
                        </a:lnSpc>
                        <a:spcBef>
                          <a:spcPts val="90"/>
                        </a:spcBef>
                        <a:spcAft>
                          <a:spcPts val="0"/>
                        </a:spcAft>
                      </a:pPr>
                      <a:r>
                        <a:rPr lang="es-ES" sz="1800" b="0" dirty="0">
                          <a:solidFill>
                            <a:schemeClr val="tx1"/>
                          </a:solidFill>
                          <a:effectLst/>
                        </a:rPr>
                        <a:t>El Jefe de Gestión Pedagógica,</a:t>
                      </a:r>
                      <a:r>
                        <a:rPr lang="es-ES" sz="1800" b="0" spc="5" dirty="0">
                          <a:solidFill>
                            <a:schemeClr val="tx1"/>
                          </a:solidFill>
                          <a:effectLst/>
                        </a:rPr>
                        <a:t> </a:t>
                      </a:r>
                      <a:r>
                        <a:rPr lang="es-ES" sz="1800" b="0" dirty="0">
                          <a:solidFill>
                            <a:schemeClr val="tx1"/>
                          </a:solidFill>
                          <a:effectLst/>
                        </a:rPr>
                        <a:t>un (a) especialista o responsable</a:t>
                      </a:r>
                      <a:r>
                        <a:rPr lang="es-ES" sz="1800" b="0" spc="-285" dirty="0">
                          <a:solidFill>
                            <a:schemeClr val="tx1"/>
                          </a:solidFill>
                          <a:effectLst/>
                        </a:rPr>
                        <a:t> </a:t>
                      </a:r>
                      <a:r>
                        <a:rPr lang="es-ES" sz="1800" b="0" dirty="0">
                          <a:solidFill>
                            <a:schemeClr val="tx1"/>
                          </a:solidFill>
                          <a:effectLst/>
                        </a:rPr>
                        <a:t>de los JFEN, un (a) especialista</a:t>
                      </a:r>
                      <a:r>
                        <a:rPr lang="es-ES" sz="1800" b="0" spc="5" dirty="0">
                          <a:solidFill>
                            <a:schemeClr val="tx1"/>
                          </a:solidFill>
                          <a:effectLst/>
                        </a:rPr>
                        <a:t> </a:t>
                      </a:r>
                      <a:r>
                        <a:rPr lang="es-ES" sz="1800" b="0" dirty="0">
                          <a:solidFill>
                            <a:schemeClr val="tx1"/>
                          </a:solidFill>
                          <a:effectLst/>
                        </a:rPr>
                        <a:t>de</a:t>
                      </a:r>
                      <a:r>
                        <a:rPr lang="es-ES" sz="1800" b="0" spc="115" dirty="0">
                          <a:solidFill>
                            <a:schemeClr val="tx1"/>
                          </a:solidFill>
                          <a:effectLst/>
                        </a:rPr>
                        <a:t> </a:t>
                      </a:r>
                      <a:r>
                        <a:rPr lang="es-ES" sz="1800" b="0" dirty="0">
                          <a:solidFill>
                            <a:schemeClr val="tx1"/>
                          </a:solidFill>
                          <a:effectLst/>
                        </a:rPr>
                        <a:t>EBA</a:t>
                      </a:r>
                      <a:r>
                        <a:rPr lang="es-ES" sz="1800" b="0" spc="120" dirty="0">
                          <a:solidFill>
                            <a:schemeClr val="tx1"/>
                          </a:solidFill>
                          <a:effectLst/>
                        </a:rPr>
                        <a:t> </a:t>
                      </a:r>
                      <a:r>
                        <a:rPr lang="es-ES" sz="1800" b="0" dirty="0">
                          <a:solidFill>
                            <a:schemeClr val="tx1"/>
                          </a:solidFill>
                          <a:effectLst/>
                        </a:rPr>
                        <a:t>y</a:t>
                      </a:r>
                      <a:r>
                        <a:rPr lang="es-ES" sz="1800" b="0" spc="115" dirty="0">
                          <a:solidFill>
                            <a:schemeClr val="tx1"/>
                          </a:solidFill>
                          <a:effectLst/>
                        </a:rPr>
                        <a:t> </a:t>
                      </a:r>
                      <a:r>
                        <a:rPr lang="es-ES" sz="1800" b="0" dirty="0">
                          <a:solidFill>
                            <a:schemeClr val="tx1"/>
                          </a:solidFill>
                          <a:effectLst/>
                        </a:rPr>
                        <a:t>un</a:t>
                      </a:r>
                      <a:r>
                        <a:rPr lang="es-ES" sz="1800" b="0" spc="120" dirty="0">
                          <a:solidFill>
                            <a:schemeClr val="tx1"/>
                          </a:solidFill>
                          <a:effectLst/>
                        </a:rPr>
                        <a:t> </a:t>
                      </a:r>
                      <a:r>
                        <a:rPr lang="es-ES" sz="1800" b="0" dirty="0">
                          <a:solidFill>
                            <a:schemeClr val="tx1"/>
                          </a:solidFill>
                          <a:effectLst/>
                        </a:rPr>
                        <a:t>(a)</a:t>
                      </a:r>
                      <a:r>
                        <a:rPr lang="es-ES" sz="1800" b="0" spc="115" dirty="0">
                          <a:solidFill>
                            <a:schemeClr val="tx1"/>
                          </a:solidFill>
                          <a:effectLst/>
                        </a:rPr>
                        <a:t> </a:t>
                      </a:r>
                      <a:r>
                        <a:rPr lang="es-ES" sz="1800" b="0" dirty="0">
                          <a:solidFill>
                            <a:schemeClr val="tx1"/>
                          </a:solidFill>
                          <a:effectLst/>
                        </a:rPr>
                        <a:t>especialista</a:t>
                      </a:r>
                      <a:r>
                        <a:rPr lang="es-ES" sz="1800" b="0" spc="120" dirty="0">
                          <a:solidFill>
                            <a:schemeClr val="tx1"/>
                          </a:solidFill>
                          <a:effectLst/>
                        </a:rPr>
                        <a:t> </a:t>
                      </a:r>
                      <a:r>
                        <a:rPr lang="es-ES" sz="1800" b="0" dirty="0">
                          <a:solidFill>
                            <a:schemeClr val="tx1"/>
                          </a:solidFill>
                          <a:effectLst/>
                        </a:rPr>
                        <a:t>de</a:t>
                      </a:r>
                      <a:endParaRPr lang="es-PE" sz="1800" b="0" dirty="0">
                        <a:solidFill>
                          <a:schemeClr val="tx1"/>
                        </a:solidFill>
                        <a:effectLst/>
                      </a:endParaRPr>
                    </a:p>
                    <a:p>
                      <a:pPr marL="64135" algn="just">
                        <a:lnSpc>
                          <a:spcPts val="1040"/>
                        </a:lnSpc>
                        <a:spcAft>
                          <a:spcPts val="0"/>
                        </a:spcAft>
                      </a:pPr>
                      <a:r>
                        <a:rPr lang="es-ES" sz="1800" b="0" dirty="0">
                          <a:solidFill>
                            <a:schemeClr val="tx1"/>
                          </a:solidFill>
                          <a:effectLst/>
                        </a:rPr>
                        <a:t>EBE</a:t>
                      </a:r>
                      <a:r>
                        <a:rPr lang="es-ES" sz="1800" b="0" spc="-45" dirty="0">
                          <a:solidFill>
                            <a:schemeClr val="tx1"/>
                          </a:solidFill>
                          <a:effectLst/>
                        </a:rPr>
                        <a:t> </a:t>
                      </a:r>
                      <a:r>
                        <a:rPr lang="es-ES" sz="1800" b="0" dirty="0">
                          <a:solidFill>
                            <a:schemeClr val="tx1"/>
                          </a:solidFill>
                          <a:effectLst/>
                        </a:rPr>
                        <a:t>de</a:t>
                      </a:r>
                      <a:r>
                        <a:rPr lang="es-ES" sz="1800" b="0" spc="-35" dirty="0">
                          <a:solidFill>
                            <a:schemeClr val="tx1"/>
                          </a:solidFill>
                          <a:effectLst/>
                        </a:rPr>
                        <a:t> </a:t>
                      </a:r>
                      <a:r>
                        <a:rPr lang="es-ES" sz="1800" b="0" dirty="0">
                          <a:solidFill>
                            <a:schemeClr val="tx1"/>
                          </a:solidFill>
                          <a:effectLst/>
                        </a:rPr>
                        <a:t>la</a:t>
                      </a:r>
                      <a:r>
                        <a:rPr lang="es-ES" sz="1800" b="0" spc="-35" dirty="0">
                          <a:solidFill>
                            <a:schemeClr val="tx1"/>
                          </a:solidFill>
                          <a:effectLst/>
                        </a:rPr>
                        <a:t> </a:t>
                      </a:r>
                      <a:r>
                        <a:rPr lang="es-ES" sz="1800" b="0" dirty="0">
                          <a:solidFill>
                            <a:schemeClr val="tx1"/>
                          </a:solidFill>
                          <a:effectLst/>
                        </a:rPr>
                        <a:t>UGEL.</a:t>
                      </a:r>
                      <a:endParaRPr lang="es-PE" sz="1800" b="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r>
              <a:tr h="1018647">
                <a:tc>
                  <a:txBody>
                    <a:bodyPr/>
                    <a:lstStyle/>
                    <a:p>
                      <a:pPr>
                        <a:spcAft>
                          <a:spcPts val="0"/>
                        </a:spcAft>
                      </a:pPr>
                      <a:r>
                        <a:rPr lang="es-ES" sz="1800">
                          <a:solidFill>
                            <a:schemeClr val="tx1"/>
                          </a:solidFill>
                          <a:effectLst/>
                        </a:rPr>
                        <a:t> </a:t>
                      </a:r>
                      <a:endParaRPr lang="es-PE" sz="1800">
                        <a:solidFill>
                          <a:schemeClr val="tx1"/>
                        </a:solidFill>
                        <a:effectLst/>
                      </a:endParaRPr>
                    </a:p>
                    <a:p>
                      <a:pPr>
                        <a:spcBef>
                          <a:spcPts val="5"/>
                        </a:spcBef>
                        <a:spcAft>
                          <a:spcPts val="0"/>
                        </a:spcAft>
                      </a:pPr>
                      <a:r>
                        <a:rPr lang="es-ES" sz="1800">
                          <a:solidFill>
                            <a:schemeClr val="tx1"/>
                          </a:solidFill>
                          <a:effectLst/>
                        </a:rPr>
                        <a:t> </a:t>
                      </a:r>
                      <a:endParaRPr lang="es-PE" sz="1800">
                        <a:solidFill>
                          <a:schemeClr val="tx1"/>
                        </a:solidFill>
                        <a:effectLst/>
                      </a:endParaRPr>
                    </a:p>
                    <a:p>
                      <a:pPr marL="44450" marR="41275" algn="ctr">
                        <a:spcAft>
                          <a:spcPts val="0"/>
                        </a:spcAft>
                      </a:pPr>
                      <a:r>
                        <a:rPr lang="es-ES" sz="1800">
                          <a:solidFill>
                            <a:schemeClr val="tx1"/>
                          </a:solidFill>
                          <a:effectLst/>
                        </a:rPr>
                        <a:t>DRE</a:t>
                      </a:r>
                      <a:endParaRPr lang="es-PE" sz="1800">
                        <a:solidFill>
                          <a:schemeClr val="tx1"/>
                        </a:solidFill>
                        <a:effectLst/>
                        <a:latin typeface="Arial MT"/>
                        <a:ea typeface="Arial MT"/>
                        <a:cs typeface="Arial MT"/>
                      </a:endParaRPr>
                    </a:p>
                  </a:txBody>
                  <a:tcPr marL="0" marR="0" marT="0" marB="0"/>
                </a:tc>
                <a:tc>
                  <a:txBody>
                    <a:bodyPr/>
                    <a:lstStyle/>
                    <a:p>
                      <a:pPr>
                        <a:spcAft>
                          <a:spcPts val="0"/>
                        </a:spcAft>
                      </a:pPr>
                      <a:r>
                        <a:rPr lang="es-ES" sz="1800" b="0">
                          <a:solidFill>
                            <a:schemeClr val="tx1"/>
                          </a:solidFill>
                          <a:effectLst/>
                        </a:rPr>
                        <a:t> </a:t>
                      </a:r>
                      <a:endParaRPr lang="es-PE" sz="1800" b="0">
                        <a:solidFill>
                          <a:schemeClr val="tx1"/>
                        </a:solidFill>
                        <a:effectLst/>
                      </a:endParaRPr>
                    </a:p>
                    <a:p>
                      <a:pPr>
                        <a:spcBef>
                          <a:spcPts val="5"/>
                        </a:spcBef>
                        <a:spcAft>
                          <a:spcPts val="0"/>
                        </a:spcAft>
                      </a:pPr>
                      <a:r>
                        <a:rPr lang="es-ES" sz="1800" b="0">
                          <a:solidFill>
                            <a:schemeClr val="tx1"/>
                          </a:solidFill>
                          <a:effectLst/>
                        </a:rPr>
                        <a:t> </a:t>
                      </a:r>
                      <a:endParaRPr lang="es-PE" sz="1800" b="0">
                        <a:solidFill>
                          <a:schemeClr val="tx1"/>
                        </a:solidFill>
                        <a:effectLst/>
                      </a:endParaRPr>
                    </a:p>
                    <a:p>
                      <a:pPr marL="40005" marR="36830" algn="ctr">
                        <a:spcAft>
                          <a:spcPts val="0"/>
                        </a:spcAft>
                      </a:pPr>
                      <a:r>
                        <a:rPr lang="es-ES" sz="1800" b="0">
                          <a:solidFill>
                            <a:schemeClr val="tx1"/>
                          </a:solidFill>
                          <a:effectLst/>
                        </a:rPr>
                        <a:t>DRE</a:t>
                      </a:r>
                      <a:endParaRPr lang="es-PE" sz="1800" b="0">
                        <a:solidFill>
                          <a:schemeClr val="tx1"/>
                        </a:solidFill>
                        <a:effectLst/>
                        <a:latin typeface="Arial MT"/>
                        <a:ea typeface="Arial MT"/>
                        <a:cs typeface="Arial MT"/>
                      </a:endParaRPr>
                    </a:p>
                  </a:txBody>
                  <a:tcPr marL="0" marR="0" marT="0" marB="0">
                    <a:solidFill>
                      <a:schemeClr val="accent1">
                        <a:lumMod val="40000"/>
                        <a:lumOff val="60000"/>
                      </a:schemeClr>
                    </a:solidFill>
                  </a:tcPr>
                </a:tc>
                <a:tc>
                  <a:txBody>
                    <a:bodyPr/>
                    <a:lstStyle/>
                    <a:p>
                      <a:pPr>
                        <a:spcBef>
                          <a:spcPts val="15"/>
                        </a:spcBef>
                        <a:spcAft>
                          <a:spcPts val="0"/>
                        </a:spcAft>
                      </a:pPr>
                      <a:r>
                        <a:rPr lang="es-ES" sz="1800" b="0">
                          <a:solidFill>
                            <a:schemeClr val="tx1"/>
                          </a:solidFill>
                          <a:effectLst/>
                        </a:rPr>
                        <a:t> </a:t>
                      </a:r>
                      <a:endParaRPr lang="es-PE" sz="1800" b="0">
                        <a:solidFill>
                          <a:schemeClr val="tx1"/>
                        </a:solidFill>
                        <a:effectLst/>
                      </a:endParaRPr>
                    </a:p>
                    <a:p>
                      <a:pPr marL="64135" marR="31115" algn="just">
                        <a:lnSpc>
                          <a:spcPct val="103000"/>
                        </a:lnSpc>
                        <a:spcBef>
                          <a:spcPts val="5"/>
                        </a:spcBef>
                        <a:spcAft>
                          <a:spcPts val="0"/>
                        </a:spcAft>
                      </a:pPr>
                      <a:r>
                        <a:rPr lang="es-ES" sz="1800" b="0">
                          <a:solidFill>
                            <a:schemeClr val="tx1"/>
                          </a:solidFill>
                          <a:effectLst/>
                        </a:rPr>
                        <a:t>Director (a) de la DRE</a:t>
                      </a:r>
                      <a:r>
                        <a:rPr lang="es-ES" sz="1800" b="0" spc="-280">
                          <a:solidFill>
                            <a:schemeClr val="tx1"/>
                          </a:solidFill>
                          <a:effectLst/>
                        </a:rPr>
                        <a:t> </a:t>
                      </a:r>
                      <a:r>
                        <a:rPr lang="es-ES" sz="1800" b="0">
                          <a:solidFill>
                            <a:schemeClr val="tx1"/>
                          </a:solidFill>
                          <a:effectLst/>
                        </a:rPr>
                        <a:t>o un (a) representante</a:t>
                      </a:r>
                      <a:r>
                        <a:rPr lang="es-ES" sz="1800" b="0" spc="-280">
                          <a:solidFill>
                            <a:schemeClr val="tx1"/>
                          </a:solidFill>
                          <a:effectLst/>
                        </a:rPr>
                        <a:t> </a:t>
                      </a:r>
                      <a:r>
                        <a:rPr lang="es-ES" sz="1800" b="0">
                          <a:solidFill>
                            <a:schemeClr val="tx1"/>
                          </a:solidFill>
                          <a:effectLst/>
                        </a:rPr>
                        <a:t>que</a:t>
                      </a:r>
                      <a:r>
                        <a:rPr lang="es-ES" sz="1800" b="0" spc="-15">
                          <a:solidFill>
                            <a:schemeClr val="tx1"/>
                          </a:solidFill>
                          <a:effectLst/>
                        </a:rPr>
                        <a:t> </a:t>
                      </a:r>
                      <a:r>
                        <a:rPr lang="es-ES" sz="1800" b="0">
                          <a:solidFill>
                            <a:schemeClr val="tx1"/>
                          </a:solidFill>
                          <a:effectLst/>
                        </a:rPr>
                        <a:t>designe.</a:t>
                      </a:r>
                      <a:endParaRPr lang="es-PE" sz="1800" b="0">
                        <a:solidFill>
                          <a:schemeClr val="tx1"/>
                        </a:solidFill>
                        <a:effectLst/>
                        <a:latin typeface="Arial MT"/>
                        <a:ea typeface="Arial MT"/>
                        <a:cs typeface="Arial MT"/>
                      </a:endParaRPr>
                    </a:p>
                  </a:txBody>
                  <a:tcPr marL="0" marR="0" marT="0" marB="0">
                    <a:solidFill>
                      <a:schemeClr val="accent1">
                        <a:lumMod val="40000"/>
                        <a:lumOff val="60000"/>
                      </a:schemeClr>
                    </a:solidFill>
                  </a:tcPr>
                </a:tc>
                <a:tc>
                  <a:txBody>
                    <a:bodyPr/>
                    <a:lstStyle/>
                    <a:p>
                      <a:pPr marL="64135" marR="29210" algn="just">
                        <a:lnSpc>
                          <a:spcPct val="102000"/>
                        </a:lnSpc>
                        <a:spcBef>
                          <a:spcPts val="95"/>
                        </a:spcBef>
                        <a:spcAft>
                          <a:spcPts val="0"/>
                        </a:spcAft>
                      </a:pPr>
                      <a:r>
                        <a:rPr lang="es-ES" sz="1800" b="0" dirty="0">
                          <a:solidFill>
                            <a:schemeClr val="tx1"/>
                          </a:solidFill>
                          <a:effectLst/>
                        </a:rPr>
                        <a:t>El Jefe de Gestión Pedagógica,</a:t>
                      </a:r>
                      <a:r>
                        <a:rPr lang="es-ES" sz="1800" b="0" spc="5" dirty="0">
                          <a:solidFill>
                            <a:schemeClr val="tx1"/>
                          </a:solidFill>
                          <a:effectLst/>
                        </a:rPr>
                        <a:t> </a:t>
                      </a:r>
                      <a:r>
                        <a:rPr lang="es-ES" sz="1800" b="0" dirty="0">
                          <a:solidFill>
                            <a:schemeClr val="tx1"/>
                          </a:solidFill>
                          <a:effectLst/>
                        </a:rPr>
                        <a:t>un (a) especialista o responsable</a:t>
                      </a:r>
                      <a:r>
                        <a:rPr lang="es-ES" sz="1800" b="0" spc="-280" dirty="0">
                          <a:solidFill>
                            <a:schemeClr val="tx1"/>
                          </a:solidFill>
                          <a:effectLst/>
                        </a:rPr>
                        <a:t> </a:t>
                      </a:r>
                      <a:r>
                        <a:rPr lang="es-ES" sz="1800" b="0" dirty="0">
                          <a:solidFill>
                            <a:schemeClr val="tx1"/>
                          </a:solidFill>
                          <a:effectLst/>
                        </a:rPr>
                        <a:t>de</a:t>
                      </a:r>
                      <a:r>
                        <a:rPr lang="es-ES" sz="1800" b="0" spc="5" dirty="0">
                          <a:solidFill>
                            <a:schemeClr val="tx1"/>
                          </a:solidFill>
                          <a:effectLst/>
                        </a:rPr>
                        <a:t> </a:t>
                      </a:r>
                      <a:r>
                        <a:rPr lang="es-ES" sz="1800" b="0" dirty="0">
                          <a:solidFill>
                            <a:schemeClr val="tx1"/>
                          </a:solidFill>
                          <a:effectLst/>
                        </a:rPr>
                        <a:t>los</a:t>
                      </a:r>
                      <a:r>
                        <a:rPr lang="es-ES" sz="1800" b="0" spc="5" dirty="0">
                          <a:solidFill>
                            <a:schemeClr val="tx1"/>
                          </a:solidFill>
                          <a:effectLst/>
                        </a:rPr>
                        <a:t> </a:t>
                      </a:r>
                      <a:r>
                        <a:rPr lang="es-ES" sz="1800" b="0" dirty="0">
                          <a:solidFill>
                            <a:schemeClr val="tx1"/>
                          </a:solidFill>
                          <a:effectLst/>
                        </a:rPr>
                        <a:t>JFEN</a:t>
                      </a:r>
                      <a:r>
                        <a:rPr lang="es-ES" sz="1800" b="0" spc="5" dirty="0">
                          <a:solidFill>
                            <a:schemeClr val="tx1"/>
                          </a:solidFill>
                          <a:effectLst/>
                        </a:rPr>
                        <a:t> </a:t>
                      </a:r>
                      <a:r>
                        <a:rPr lang="es-ES" sz="1800" b="0" dirty="0">
                          <a:solidFill>
                            <a:schemeClr val="tx1"/>
                          </a:solidFill>
                          <a:effectLst/>
                        </a:rPr>
                        <a:t>de</a:t>
                      </a:r>
                      <a:r>
                        <a:rPr lang="es-ES" sz="1800" b="0" spc="5" dirty="0">
                          <a:solidFill>
                            <a:schemeClr val="tx1"/>
                          </a:solidFill>
                          <a:effectLst/>
                        </a:rPr>
                        <a:t> </a:t>
                      </a:r>
                      <a:r>
                        <a:rPr lang="es-ES" sz="1800" b="0" dirty="0">
                          <a:solidFill>
                            <a:schemeClr val="tx1"/>
                          </a:solidFill>
                          <a:effectLst/>
                        </a:rPr>
                        <a:t>EBR,</a:t>
                      </a:r>
                      <a:r>
                        <a:rPr lang="es-ES" sz="1800" b="0" spc="5" dirty="0">
                          <a:solidFill>
                            <a:schemeClr val="tx1"/>
                          </a:solidFill>
                          <a:effectLst/>
                        </a:rPr>
                        <a:t> </a:t>
                      </a:r>
                      <a:r>
                        <a:rPr lang="es-ES" sz="1800" b="0" dirty="0">
                          <a:solidFill>
                            <a:schemeClr val="tx1"/>
                          </a:solidFill>
                          <a:effectLst/>
                        </a:rPr>
                        <a:t>un</a:t>
                      </a:r>
                      <a:r>
                        <a:rPr lang="es-ES" sz="1800" b="0" spc="5" dirty="0">
                          <a:solidFill>
                            <a:schemeClr val="tx1"/>
                          </a:solidFill>
                          <a:effectLst/>
                        </a:rPr>
                        <a:t> </a:t>
                      </a:r>
                      <a:r>
                        <a:rPr lang="es-ES" sz="1800" b="0" dirty="0">
                          <a:solidFill>
                            <a:schemeClr val="tx1"/>
                          </a:solidFill>
                          <a:effectLst/>
                        </a:rPr>
                        <a:t>(a)</a:t>
                      </a:r>
                      <a:r>
                        <a:rPr lang="es-ES" sz="1800" b="0" spc="5" dirty="0">
                          <a:solidFill>
                            <a:schemeClr val="tx1"/>
                          </a:solidFill>
                          <a:effectLst/>
                        </a:rPr>
                        <a:t> </a:t>
                      </a:r>
                      <a:r>
                        <a:rPr lang="es-ES" sz="1800" b="0" dirty="0">
                          <a:solidFill>
                            <a:schemeClr val="tx1"/>
                          </a:solidFill>
                          <a:effectLst/>
                        </a:rPr>
                        <a:t>especialista</a:t>
                      </a:r>
                      <a:r>
                        <a:rPr lang="es-ES" sz="1800" b="0" spc="145" dirty="0">
                          <a:solidFill>
                            <a:schemeClr val="tx1"/>
                          </a:solidFill>
                          <a:effectLst/>
                        </a:rPr>
                        <a:t> </a:t>
                      </a:r>
                      <a:r>
                        <a:rPr lang="es-ES" sz="1800" b="0" dirty="0">
                          <a:solidFill>
                            <a:schemeClr val="tx1"/>
                          </a:solidFill>
                          <a:effectLst/>
                        </a:rPr>
                        <a:t>de</a:t>
                      </a:r>
                      <a:r>
                        <a:rPr lang="es-ES" sz="1800" b="0" spc="140" dirty="0">
                          <a:solidFill>
                            <a:schemeClr val="tx1"/>
                          </a:solidFill>
                          <a:effectLst/>
                        </a:rPr>
                        <a:t> </a:t>
                      </a:r>
                      <a:r>
                        <a:rPr lang="es-ES" sz="1800" b="0" dirty="0">
                          <a:solidFill>
                            <a:schemeClr val="tx1"/>
                          </a:solidFill>
                          <a:effectLst/>
                        </a:rPr>
                        <a:t>EBA</a:t>
                      </a:r>
                      <a:r>
                        <a:rPr lang="es-ES" sz="1800" b="0" spc="140" dirty="0">
                          <a:solidFill>
                            <a:schemeClr val="tx1"/>
                          </a:solidFill>
                          <a:effectLst/>
                        </a:rPr>
                        <a:t> </a:t>
                      </a:r>
                      <a:r>
                        <a:rPr lang="es-ES" sz="1800" b="0" dirty="0">
                          <a:solidFill>
                            <a:schemeClr val="tx1"/>
                          </a:solidFill>
                          <a:effectLst/>
                        </a:rPr>
                        <a:t>y</a:t>
                      </a:r>
                      <a:r>
                        <a:rPr lang="es-ES" sz="1800" b="0" spc="140" dirty="0">
                          <a:solidFill>
                            <a:schemeClr val="tx1"/>
                          </a:solidFill>
                          <a:effectLst/>
                        </a:rPr>
                        <a:t> </a:t>
                      </a:r>
                      <a:r>
                        <a:rPr lang="es-ES" sz="1800" b="0" dirty="0">
                          <a:solidFill>
                            <a:schemeClr val="tx1"/>
                          </a:solidFill>
                          <a:effectLst/>
                        </a:rPr>
                        <a:t>un</a:t>
                      </a:r>
                      <a:r>
                        <a:rPr lang="es-ES" sz="1800" b="0" spc="140" dirty="0">
                          <a:solidFill>
                            <a:schemeClr val="tx1"/>
                          </a:solidFill>
                          <a:effectLst/>
                        </a:rPr>
                        <a:t> </a:t>
                      </a:r>
                      <a:r>
                        <a:rPr lang="es-ES" sz="1800" b="0" dirty="0">
                          <a:solidFill>
                            <a:schemeClr val="tx1"/>
                          </a:solidFill>
                          <a:effectLst/>
                        </a:rPr>
                        <a:t>(a)</a:t>
                      </a:r>
                      <a:endParaRPr lang="es-PE" sz="1800" b="0" dirty="0">
                        <a:solidFill>
                          <a:schemeClr val="tx1"/>
                        </a:solidFill>
                        <a:effectLst/>
                      </a:endParaRPr>
                    </a:p>
                    <a:p>
                      <a:pPr marL="64135" algn="just">
                        <a:lnSpc>
                          <a:spcPts val="1055"/>
                        </a:lnSpc>
                        <a:spcBef>
                          <a:spcPts val="25"/>
                        </a:spcBef>
                        <a:spcAft>
                          <a:spcPts val="0"/>
                        </a:spcAft>
                      </a:pPr>
                      <a:r>
                        <a:rPr lang="es-ES" sz="1800" b="0" dirty="0">
                          <a:solidFill>
                            <a:schemeClr val="tx1"/>
                          </a:solidFill>
                          <a:effectLst/>
                        </a:rPr>
                        <a:t>especialista</a:t>
                      </a:r>
                      <a:r>
                        <a:rPr lang="es-ES" sz="1800" b="0" spc="-50" dirty="0">
                          <a:solidFill>
                            <a:schemeClr val="tx1"/>
                          </a:solidFill>
                          <a:effectLst/>
                        </a:rPr>
                        <a:t> </a:t>
                      </a:r>
                      <a:r>
                        <a:rPr lang="es-ES" sz="1800" b="0" dirty="0">
                          <a:solidFill>
                            <a:schemeClr val="tx1"/>
                          </a:solidFill>
                          <a:effectLst/>
                        </a:rPr>
                        <a:t>de</a:t>
                      </a:r>
                      <a:r>
                        <a:rPr lang="es-ES" sz="1800" b="0" spc="-45" dirty="0">
                          <a:solidFill>
                            <a:schemeClr val="tx1"/>
                          </a:solidFill>
                          <a:effectLst/>
                        </a:rPr>
                        <a:t> </a:t>
                      </a:r>
                      <a:r>
                        <a:rPr lang="es-ES" sz="1800" b="0" dirty="0">
                          <a:solidFill>
                            <a:schemeClr val="tx1"/>
                          </a:solidFill>
                          <a:effectLst/>
                        </a:rPr>
                        <a:t>EBE</a:t>
                      </a:r>
                      <a:r>
                        <a:rPr lang="es-ES" sz="1800" b="0" spc="-50" dirty="0">
                          <a:solidFill>
                            <a:schemeClr val="tx1"/>
                          </a:solidFill>
                          <a:effectLst/>
                        </a:rPr>
                        <a:t> </a:t>
                      </a:r>
                      <a:r>
                        <a:rPr lang="es-ES" sz="1800" b="0" dirty="0">
                          <a:solidFill>
                            <a:schemeClr val="tx1"/>
                          </a:solidFill>
                          <a:effectLst/>
                        </a:rPr>
                        <a:t>de</a:t>
                      </a:r>
                      <a:r>
                        <a:rPr lang="es-ES" sz="1800" b="0" spc="-45" dirty="0">
                          <a:solidFill>
                            <a:schemeClr val="tx1"/>
                          </a:solidFill>
                          <a:effectLst/>
                        </a:rPr>
                        <a:t> </a:t>
                      </a:r>
                      <a:r>
                        <a:rPr lang="es-ES" sz="1800" b="0" dirty="0">
                          <a:solidFill>
                            <a:schemeClr val="tx1"/>
                          </a:solidFill>
                          <a:effectLst/>
                        </a:rPr>
                        <a:t>la</a:t>
                      </a:r>
                      <a:r>
                        <a:rPr lang="es-ES" sz="1800" b="0" spc="-50" dirty="0">
                          <a:solidFill>
                            <a:schemeClr val="tx1"/>
                          </a:solidFill>
                          <a:effectLst/>
                        </a:rPr>
                        <a:t> </a:t>
                      </a:r>
                      <a:r>
                        <a:rPr lang="es-ES" sz="1800" b="0" dirty="0">
                          <a:solidFill>
                            <a:schemeClr val="tx1"/>
                          </a:solidFill>
                          <a:effectLst/>
                        </a:rPr>
                        <a:t>DRE.</a:t>
                      </a:r>
                      <a:endParaRPr lang="es-PE" sz="1800" b="0" dirty="0">
                        <a:solidFill>
                          <a:schemeClr val="tx1"/>
                        </a:solidFill>
                        <a:effectLst/>
                        <a:latin typeface="Arial MT"/>
                        <a:ea typeface="Arial MT"/>
                        <a:cs typeface="Arial MT"/>
                      </a:endParaRPr>
                    </a:p>
                  </a:txBody>
                  <a:tcPr marL="0" marR="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4109804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86C6284-1D42-444D-B210-8ADFE884D2A2}"/>
              </a:ext>
            </a:extLst>
          </p:cNvPr>
          <p:cNvSpPr/>
          <p:nvPr/>
        </p:nvSpPr>
        <p:spPr>
          <a:xfrm>
            <a:off x="0" y="102306"/>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 name="Rectángulo 5">
            <a:extLst>
              <a:ext uri="{FF2B5EF4-FFF2-40B4-BE49-F238E27FC236}">
                <a16:creationId xmlns="" xmlns:a16="http://schemas.microsoft.com/office/drawing/2014/main" id="{68408048-1051-5946-A0E6-74065EF80AFF}"/>
              </a:ext>
            </a:extLst>
          </p:cNvPr>
          <p:cNvSpPr/>
          <p:nvPr/>
        </p:nvSpPr>
        <p:spPr>
          <a:xfrm>
            <a:off x="512202" y="1180242"/>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7" name="CuadroTexto 4">
            <a:extLst>
              <a:ext uri="{FF2B5EF4-FFF2-40B4-BE49-F238E27FC236}">
                <a16:creationId xmlns="" xmlns:a16="http://schemas.microsoft.com/office/drawing/2014/main" id="{A3A4AF3A-E638-B54D-A91B-46B20954BDCA}"/>
              </a:ext>
            </a:extLst>
          </p:cNvPr>
          <p:cNvSpPr txBox="1"/>
          <p:nvPr/>
        </p:nvSpPr>
        <p:spPr>
          <a:xfrm>
            <a:off x="423645" y="494820"/>
            <a:ext cx="8280106" cy="584775"/>
          </a:xfrm>
          <a:prstGeom prst="rect">
            <a:avLst/>
          </a:prstGeom>
          <a:noFill/>
        </p:spPr>
        <p:txBody>
          <a:bodyPr wrap="square" rtlCol="0">
            <a:spAutoFit/>
          </a:bodyPr>
          <a:lstStyle/>
          <a:p>
            <a:r>
              <a:rPr lang="es-MX" sz="3200" b="1" dirty="0">
                <a:solidFill>
                  <a:srgbClr val="254F91"/>
                </a:solidFill>
                <a:latin typeface="Gotham Rounded Medium"/>
              </a:rPr>
              <a:t>JUEGOS FLORALES ESCOLARES NACIONALES </a:t>
            </a:r>
            <a:endParaRPr lang="en-US" sz="3200" b="1" dirty="0">
              <a:solidFill>
                <a:srgbClr val="254F91"/>
              </a:solidFill>
              <a:latin typeface="Gotham Rounded Medium"/>
            </a:endParaRPr>
          </a:p>
        </p:txBody>
      </p:sp>
      <p:sp>
        <p:nvSpPr>
          <p:cNvPr id="12" name="Triángulo rectángulo 11"/>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angle 1">
            <a:extLst>
              <a:ext uri="{FF2B5EF4-FFF2-40B4-BE49-F238E27FC236}">
                <a16:creationId xmlns="" xmlns:a16="http://schemas.microsoft.com/office/drawing/2014/main" id="{97593C88-82CC-4EBE-8796-77897CB65A2A}"/>
              </a:ext>
            </a:extLst>
          </p:cNvPr>
          <p:cNvSpPr>
            <a:spLocks noChangeArrowheads="1"/>
          </p:cNvSpPr>
          <p:nvPr/>
        </p:nvSpPr>
        <p:spPr bwMode="auto">
          <a:xfrm>
            <a:off x="903923" y="4397998"/>
            <a:ext cx="126527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sp>
        <p:nvSpPr>
          <p:cNvPr id="19" name="Rectangle 2">
            <a:extLst>
              <a:ext uri="{FF2B5EF4-FFF2-40B4-BE49-F238E27FC236}">
                <a16:creationId xmlns="" xmlns:a16="http://schemas.microsoft.com/office/drawing/2014/main" id="{97161CCC-B301-4AC3-BF02-52F16C6B7CC0}"/>
              </a:ext>
            </a:extLst>
          </p:cNvPr>
          <p:cNvSpPr>
            <a:spLocks noChangeArrowheads="1"/>
          </p:cNvSpPr>
          <p:nvPr/>
        </p:nvSpPr>
        <p:spPr bwMode="auto">
          <a:xfrm>
            <a:off x="766811" y="1444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21" name="Rectangle 3">
            <a:extLst>
              <a:ext uri="{FF2B5EF4-FFF2-40B4-BE49-F238E27FC236}">
                <a16:creationId xmlns="" xmlns:a16="http://schemas.microsoft.com/office/drawing/2014/main" id="{6D3D6D68-35FC-4C3B-981A-336B3D6461B7}"/>
              </a:ext>
            </a:extLst>
          </p:cNvPr>
          <p:cNvSpPr>
            <a:spLocks noChangeArrowheads="1"/>
          </p:cNvSpPr>
          <p:nvPr/>
        </p:nvSpPr>
        <p:spPr bwMode="auto">
          <a:xfrm>
            <a:off x="766810" y="1804215"/>
            <a:ext cx="105168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pic>
        <p:nvPicPr>
          <p:cNvPr id="14" name="Picture 6" descr="Iniciar Sesion | DRE PUNO">
            <a:extLst>
              <a:ext uri="{FF2B5EF4-FFF2-40B4-BE49-F238E27FC236}">
                <a16:creationId xmlns="" xmlns:a16="http://schemas.microsoft.com/office/drawing/2014/main" id="{09485D1D-E38B-4FB4-886C-301F1BD94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4">
            <a:extLst>
              <a:ext uri="{FF2B5EF4-FFF2-40B4-BE49-F238E27FC236}">
                <a16:creationId xmlns="" xmlns:a16="http://schemas.microsoft.com/office/drawing/2014/main" id="{FDD53F66-77DB-4B93-A88F-FE9897ACE639}"/>
              </a:ext>
            </a:extLst>
          </p:cNvPr>
          <p:cNvSpPr txBox="1"/>
          <p:nvPr/>
        </p:nvSpPr>
        <p:spPr>
          <a:xfrm>
            <a:off x="766811" y="1746547"/>
            <a:ext cx="8280106" cy="584775"/>
          </a:xfrm>
          <a:prstGeom prst="rect">
            <a:avLst/>
          </a:prstGeom>
          <a:noFill/>
        </p:spPr>
        <p:txBody>
          <a:bodyPr wrap="square" rtlCol="0">
            <a:spAutoFit/>
          </a:bodyPr>
          <a:lstStyle/>
          <a:p>
            <a:r>
              <a:rPr lang="es-MX" sz="3200" b="1" dirty="0">
                <a:solidFill>
                  <a:srgbClr val="254F91"/>
                </a:solidFill>
                <a:latin typeface="Gotham Rounded Medium"/>
              </a:rPr>
              <a:t>DOCENTE ASESOR</a:t>
            </a:r>
            <a:endParaRPr lang="en-US" sz="3200" b="1" dirty="0">
              <a:solidFill>
                <a:srgbClr val="254F91"/>
              </a:solidFill>
              <a:latin typeface="Gotham Rounded Medium"/>
            </a:endParaRPr>
          </a:p>
        </p:txBody>
      </p:sp>
      <p:sp>
        <p:nvSpPr>
          <p:cNvPr id="17" name="CuadroTexto 16">
            <a:extLst>
              <a:ext uri="{FF2B5EF4-FFF2-40B4-BE49-F238E27FC236}">
                <a16:creationId xmlns="" xmlns:a16="http://schemas.microsoft.com/office/drawing/2014/main" id="{06723953-A6DC-42C0-9A97-72E5C793F61C}"/>
              </a:ext>
            </a:extLst>
          </p:cNvPr>
          <p:cNvSpPr txBox="1"/>
          <p:nvPr/>
        </p:nvSpPr>
        <p:spPr>
          <a:xfrm>
            <a:off x="903923" y="2403286"/>
            <a:ext cx="10379756" cy="923330"/>
          </a:xfrm>
          <a:prstGeom prst="rect">
            <a:avLst/>
          </a:prstGeom>
          <a:solidFill>
            <a:schemeClr val="accent4">
              <a:lumMod val="20000"/>
              <a:lumOff val="80000"/>
            </a:schemeClr>
          </a:solidFill>
        </p:spPr>
        <p:txBody>
          <a:bodyPr wrap="square">
            <a:spAutoFit/>
          </a:bodyPr>
          <a:lstStyle/>
          <a:p>
            <a:pPr algn="just"/>
            <a:r>
              <a:rPr lang="es-PE" sz="1800" dirty="0">
                <a:effectLst/>
                <a:latin typeface="Calibri" panose="020F0502020204030204" pitchFamily="34" charset="0"/>
                <a:ea typeface="Calibri" panose="020F0502020204030204" pitchFamily="34" charset="0"/>
                <a:cs typeface="Times New Roman" panose="02020603050405020304" pitchFamily="18" charset="0"/>
              </a:rPr>
              <a:t>El docente asesor es el docente de aula nombrado y/o contratado bajo cualquier condición laboral, que acompaña y asesora en el proceso creativo y de ejecución a las y los estudiantes participantes en las diferentes etapas de los Concursos Educativos Virtuales 2021.</a:t>
            </a:r>
          </a:p>
        </p:txBody>
      </p:sp>
      <p:sp>
        <p:nvSpPr>
          <p:cNvPr id="18" name="CuadroTexto 17">
            <a:extLst>
              <a:ext uri="{FF2B5EF4-FFF2-40B4-BE49-F238E27FC236}">
                <a16:creationId xmlns="" xmlns:a16="http://schemas.microsoft.com/office/drawing/2014/main" id="{CFBB1A54-0386-46D8-9E14-B0BD31D29859}"/>
              </a:ext>
            </a:extLst>
          </p:cNvPr>
          <p:cNvSpPr txBox="1"/>
          <p:nvPr/>
        </p:nvSpPr>
        <p:spPr>
          <a:xfrm>
            <a:off x="903921" y="3446647"/>
            <a:ext cx="10379757" cy="2970044"/>
          </a:xfrm>
          <a:prstGeom prst="rect">
            <a:avLst/>
          </a:prstGeom>
          <a:noFill/>
        </p:spPr>
        <p:txBody>
          <a:bodyPr wrap="square">
            <a:spAutoFit/>
          </a:bodyPr>
          <a:lstStyle/>
          <a:p>
            <a:pPr algn="just"/>
            <a:r>
              <a:rPr lang="es-PE" sz="17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Requisitos del docente asesor.</a:t>
            </a:r>
          </a:p>
          <a:p>
            <a:pPr algn="just"/>
            <a:r>
              <a:rPr lang="es-PE" sz="1700" dirty="0">
                <a:effectLst/>
                <a:latin typeface="Calibri" panose="020F0502020204030204" pitchFamily="34" charset="0"/>
                <a:ea typeface="Calibri" panose="020F0502020204030204" pitchFamily="34" charset="0"/>
                <a:cs typeface="Times New Roman" panose="02020603050405020304" pitchFamily="18" charset="0"/>
              </a:rPr>
              <a:t>a. Debe contar con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título en educación y/o título profesional</a:t>
            </a:r>
            <a:r>
              <a:rPr lang="es-PE" sz="1700" dirty="0">
                <a:effectLst/>
                <a:latin typeface="Calibri" panose="020F0502020204030204" pitchFamily="34" charset="0"/>
                <a:ea typeface="Calibri" panose="020F0502020204030204" pitchFamily="34" charset="0"/>
                <a:cs typeface="Times New Roman" panose="02020603050405020304" pitchFamily="18" charset="0"/>
              </a:rPr>
              <a:t> en una especialidad vinculada a la materia asesorada, y que cumpla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función docente en la IE</a:t>
            </a:r>
            <a:r>
              <a:rPr lang="es-PE" sz="17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es-PE" sz="1700" dirty="0">
                <a:effectLst/>
                <a:latin typeface="Calibri" panose="020F0502020204030204" pitchFamily="34" charset="0"/>
                <a:ea typeface="Calibri" panose="020F0502020204030204" pitchFamily="34" charset="0"/>
                <a:cs typeface="Times New Roman" panose="02020603050405020304" pitchFamily="18" charset="0"/>
              </a:rPr>
              <a:t>b.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Ser reconocido como docente de aula acreditado</a:t>
            </a:r>
            <a:r>
              <a:rPr lang="es-PE" sz="1700" dirty="0">
                <a:effectLst/>
                <a:latin typeface="Calibri" panose="020F0502020204030204" pitchFamily="34" charset="0"/>
                <a:ea typeface="Calibri" panose="020F0502020204030204" pitchFamily="34" charset="0"/>
                <a:cs typeface="Times New Roman" panose="02020603050405020304" pitchFamily="18" charset="0"/>
              </a:rPr>
              <a:t> mediante el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documento emitido por el/la director/a de la IE </a:t>
            </a:r>
            <a:r>
              <a:rPr lang="es-PE" sz="1700" dirty="0">
                <a:effectLst/>
                <a:latin typeface="Calibri" panose="020F0502020204030204" pitchFamily="34" charset="0"/>
                <a:ea typeface="Calibri" panose="020F0502020204030204" pitchFamily="34" charset="0"/>
                <a:cs typeface="Times New Roman" panose="02020603050405020304" pitchFamily="18" charset="0"/>
              </a:rPr>
              <a:t>considerado para cada concurso.  </a:t>
            </a:r>
          </a:p>
          <a:p>
            <a:pPr algn="just"/>
            <a:r>
              <a:rPr lang="es-PE" sz="1700" dirty="0">
                <a:effectLst/>
                <a:latin typeface="Calibri" panose="020F0502020204030204" pitchFamily="34" charset="0"/>
                <a:ea typeface="Calibri" panose="020F0502020204030204" pitchFamily="34" charset="0"/>
                <a:cs typeface="Times New Roman" panose="02020603050405020304" pitchFamily="18" charset="0"/>
              </a:rPr>
              <a:t>c. Si el/la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director/a y/o subdirector/a con horas pedagógicas sea el docente asesor</a:t>
            </a:r>
            <a:r>
              <a:rPr lang="es-PE" sz="1700" dirty="0">
                <a:effectLst/>
                <a:latin typeface="Calibri" panose="020F0502020204030204" pitchFamily="34" charset="0"/>
                <a:ea typeface="Calibri" panose="020F0502020204030204" pitchFamily="34" charset="0"/>
                <a:cs typeface="Times New Roman" panose="02020603050405020304" pitchFamily="18" charset="0"/>
              </a:rPr>
              <a:t>, debe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acreditar</a:t>
            </a:r>
            <a:r>
              <a:rPr lang="es-PE" sz="1700" dirty="0">
                <a:effectLst/>
                <a:latin typeface="Calibri" panose="020F0502020204030204" pitchFamily="34" charset="0"/>
                <a:ea typeface="Calibri" panose="020F0502020204030204" pitchFamily="34" charset="0"/>
                <a:cs typeface="Times New Roman" panose="02020603050405020304" pitchFamily="18" charset="0"/>
              </a:rPr>
              <a:t> dicha función mediante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 cuadro de horas de la IE</a:t>
            </a:r>
            <a:r>
              <a:rPr lang="es-PE" sz="1700" dirty="0">
                <a:effectLst/>
                <a:latin typeface="Calibri" panose="020F0502020204030204" pitchFamily="34" charset="0"/>
                <a:ea typeface="Calibri" panose="020F0502020204030204" pitchFamily="34" charset="0"/>
                <a:cs typeface="Times New Roman" panose="02020603050405020304" pitchFamily="18" charset="0"/>
              </a:rPr>
              <a:t>, previa verificación y refrendado por la UGEL correspondiente. </a:t>
            </a:r>
          </a:p>
          <a:p>
            <a:pPr algn="just"/>
            <a:r>
              <a:rPr lang="es-PE" sz="1700" dirty="0">
                <a:effectLst/>
                <a:latin typeface="Calibri" panose="020F0502020204030204" pitchFamily="34" charset="0"/>
                <a:ea typeface="Calibri" panose="020F0502020204030204" pitchFamily="34" charset="0"/>
                <a:cs typeface="Times New Roman" panose="02020603050405020304" pitchFamily="18" charset="0"/>
              </a:rPr>
              <a:t>d. Durante el proceso de participación,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solo se puede efectuar un cambio de docente asesor</a:t>
            </a:r>
            <a:r>
              <a:rPr lang="es-PE" sz="1700" dirty="0">
                <a:effectLst/>
                <a:latin typeface="Calibri" panose="020F0502020204030204" pitchFamily="34" charset="0"/>
                <a:ea typeface="Calibri" panose="020F0502020204030204" pitchFamily="34" charset="0"/>
                <a:cs typeface="Times New Roman" panose="02020603050405020304" pitchFamily="18" charset="0"/>
              </a:rPr>
              <a:t>, que puede realizarse hasta la etapa DRE.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Dicho cambio solo se acepta por los siguientes motivos</a:t>
            </a:r>
            <a:r>
              <a:rPr lang="es-PE" sz="1700" dirty="0">
                <a:effectLst/>
                <a:latin typeface="Calibri" panose="020F0502020204030204" pitchFamily="34" charset="0"/>
                <a:ea typeface="Calibri" panose="020F0502020204030204" pitchFamily="34" charset="0"/>
                <a:cs typeface="Times New Roman" panose="02020603050405020304" pitchFamily="18" charset="0"/>
              </a:rPr>
              <a:t>: i) enfermedad del docente o familiar directo, </a:t>
            </a:r>
            <a:r>
              <a:rPr lang="es-PE" sz="1700" dirty="0" err="1">
                <a:effectLst/>
                <a:latin typeface="Calibri" panose="020F0502020204030204" pitchFamily="34" charset="0"/>
                <a:ea typeface="Calibri" panose="020F0502020204030204" pitchFamily="34" charset="0"/>
                <a:cs typeface="Times New Roman" panose="02020603050405020304" pitchFamily="18" charset="0"/>
              </a:rPr>
              <a:t>ii</a:t>
            </a:r>
            <a:r>
              <a:rPr lang="es-PE" sz="1700" dirty="0">
                <a:effectLst/>
                <a:latin typeface="Calibri" panose="020F0502020204030204" pitchFamily="34" charset="0"/>
                <a:ea typeface="Calibri" panose="020F0502020204030204" pitchFamily="34" charset="0"/>
                <a:cs typeface="Times New Roman" panose="02020603050405020304" pitchFamily="18" charset="0"/>
              </a:rPr>
              <a:t>) cambio de IE, </a:t>
            </a:r>
            <a:r>
              <a:rPr lang="es-PE" sz="1700" dirty="0" err="1">
                <a:effectLst/>
                <a:latin typeface="Calibri" panose="020F0502020204030204" pitchFamily="34" charset="0"/>
                <a:ea typeface="Calibri" panose="020F0502020204030204" pitchFamily="34" charset="0"/>
                <a:cs typeface="Times New Roman" panose="02020603050405020304" pitchFamily="18" charset="0"/>
              </a:rPr>
              <a:t>iii</a:t>
            </a:r>
            <a:r>
              <a:rPr lang="es-PE" sz="1700" dirty="0">
                <a:effectLst/>
                <a:latin typeface="Calibri" panose="020F0502020204030204" pitchFamily="34" charset="0"/>
                <a:ea typeface="Calibri" panose="020F0502020204030204" pitchFamily="34" charset="0"/>
                <a:cs typeface="Times New Roman" panose="02020603050405020304" pitchFamily="18" charset="0"/>
              </a:rPr>
              <a:t>) por fallecimiento de un familiar directo. Asimismo, </a:t>
            </a:r>
            <a:r>
              <a:rPr lang="es-PE" sz="1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esta modificación debe ser debidamente sustentada, ante la comisión organizadora de la etapa que participa.</a:t>
            </a:r>
          </a:p>
        </p:txBody>
      </p:sp>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38915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86C6284-1D42-444D-B210-8ADFE884D2A2}"/>
              </a:ext>
            </a:extLst>
          </p:cNvPr>
          <p:cNvSpPr/>
          <p:nvPr/>
        </p:nvSpPr>
        <p:spPr>
          <a:xfrm>
            <a:off x="0" y="102306"/>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 name="Rectángulo 5">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7" name="CuadroTexto 4">
            <a:extLst>
              <a:ext uri="{FF2B5EF4-FFF2-40B4-BE49-F238E27FC236}">
                <a16:creationId xmlns="" xmlns:a16="http://schemas.microsoft.com/office/drawing/2014/main" id="{A3A4AF3A-E638-B54D-A91B-46B20954BDCA}"/>
              </a:ext>
            </a:extLst>
          </p:cNvPr>
          <p:cNvSpPr txBox="1"/>
          <p:nvPr/>
        </p:nvSpPr>
        <p:spPr>
          <a:xfrm>
            <a:off x="512202" y="174660"/>
            <a:ext cx="6642404" cy="1077218"/>
          </a:xfrm>
          <a:prstGeom prst="rect">
            <a:avLst/>
          </a:prstGeom>
          <a:noFill/>
        </p:spPr>
        <p:txBody>
          <a:bodyPr wrap="square" rtlCol="0">
            <a:spAutoFit/>
          </a:bodyPr>
          <a:lstStyle/>
          <a:p>
            <a:r>
              <a:rPr lang="es-MX" sz="3200" b="1" dirty="0">
                <a:solidFill>
                  <a:srgbClr val="254F91"/>
                </a:solidFill>
                <a:latin typeface="Gotham Rounded Medium"/>
              </a:rPr>
              <a:t>JUEGOS FLORALES ESCOLARES NACIONALES </a:t>
            </a:r>
            <a:endParaRPr lang="en-US" sz="3200" b="1" dirty="0">
              <a:solidFill>
                <a:srgbClr val="254F91"/>
              </a:solidFill>
              <a:latin typeface="Gotham Rounded Medium"/>
            </a:endParaRPr>
          </a:p>
        </p:txBody>
      </p:sp>
      <p:pic>
        <p:nvPicPr>
          <p:cNvPr id="10" name="Google Shape;221;gd2f9ebf8b5_5_109">
            <a:extLst>
              <a:ext uri="{FF2B5EF4-FFF2-40B4-BE49-F238E27FC236}">
                <a16:creationId xmlns="" xmlns:a16="http://schemas.microsoft.com/office/drawing/2014/main" id="{B60F86F4-889A-459B-BDAD-457EBD1E05D6}"/>
              </a:ext>
            </a:extLst>
          </p:cNvPr>
          <p:cNvPicPr preferRelativeResize="0"/>
          <p:nvPr/>
        </p:nvPicPr>
        <p:blipFill rotWithShape="1">
          <a:blip r:embed="rId3">
            <a:alphaModFix/>
          </a:blip>
          <a:srcRect/>
          <a:stretch/>
        </p:blipFill>
        <p:spPr>
          <a:xfrm>
            <a:off x="4217159" y="1372211"/>
            <a:ext cx="2937448" cy="2056789"/>
          </a:xfrm>
          <a:prstGeom prst="rect">
            <a:avLst/>
          </a:prstGeom>
          <a:noFill/>
          <a:ln>
            <a:noFill/>
          </a:ln>
        </p:spPr>
      </p:pic>
      <p:sp>
        <p:nvSpPr>
          <p:cNvPr id="12" name="Triángulo rectángulo 11"/>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angle 1">
            <a:extLst>
              <a:ext uri="{FF2B5EF4-FFF2-40B4-BE49-F238E27FC236}">
                <a16:creationId xmlns="" xmlns:a16="http://schemas.microsoft.com/office/drawing/2014/main" id="{97593C88-82CC-4EBE-8796-77897CB65A2A}"/>
              </a:ext>
            </a:extLst>
          </p:cNvPr>
          <p:cNvSpPr>
            <a:spLocks noChangeArrowheads="1"/>
          </p:cNvSpPr>
          <p:nvPr/>
        </p:nvSpPr>
        <p:spPr bwMode="auto">
          <a:xfrm>
            <a:off x="903923" y="4397998"/>
            <a:ext cx="126527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sp>
        <p:nvSpPr>
          <p:cNvPr id="19" name="Rectangle 2">
            <a:extLst>
              <a:ext uri="{FF2B5EF4-FFF2-40B4-BE49-F238E27FC236}">
                <a16:creationId xmlns="" xmlns:a16="http://schemas.microsoft.com/office/drawing/2014/main" id="{97161CCC-B301-4AC3-BF02-52F16C6B7CC0}"/>
              </a:ext>
            </a:extLst>
          </p:cNvPr>
          <p:cNvSpPr>
            <a:spLocks noChangeArrowheads="1"/>
          </p:cNvSpPr>
          <p:nvPr/>
        </p:nvSpPr>
        <p:spPr bwMode="auto">
          <a:xfrm>
            <a:off x="766811" y="1444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21" name="Rectangle 3">
            <a:extLst>
              <a:ext uri="{FF2B5EF4-FFF2-40B4-BE49-F238E27FC236}">
                <a16:creationId xmlns="" xmlns:a16="http://schemas.microsoft.com/office/drawing/2014/main" id="{6D3D6D68-35FC-4C3B-981A-336B3D6461B7}"/>
              </a:ext>
            </a:extLst>
          </p:cNvPr>
          <p:cNvSpPr>
            <a:spLocks noChangeArrowheads="1"/>
          </p:cNvSpPr>
          <p:nvPr/>
        </p:nvSpPr>
        <p:spPr bwMode="auto">
          <a:xfrm>
            <a:off x="512202" y="1804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14" name="Picture 6" descr="Iniciar Sesion | DRE PUNO">
            <a:extLst>
              <a:ext uri="{FF2B5EF4-FFF2-40B4-BE49-F238E27FC236}">
                <a16:creationId xmlns="" xmlns:a16="http://schemas.microsoft.com/office/drawing/2014/main" id="{09485D1D-E38B-4FB4-886C-301F1BD94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1400630095"/>
              </p:ext>
            </p:extLst>
          </p:nvPr>
        </p:nvGraphicFramePr>
        <p:xfrm>
          <a:off x="903923" y="3327705"/>
          <a:ext cx="10569619" cy="3203725"/>
        </p:xfrm>
        <a:graphic>
          <a:graphicData uri="http://schemas.openxmlformats.org/drawingml/2006/table">
            <a:tbl>
              <a:tblPr firstRow="1" firstCol="1" bandRow="1">
                <a:tableStyleId>{5C22544A-7EE6-4342-B048-85BDC9FD1C3A}</a:tableStyleId>
              </a:tblPr>
              <a:tblGrid>
                <a:gridCol w="1173468"/>
                <a:gridCol w="1173468"/>
                <a:gridCol w="1174669"/>
                <a:gridCol w="1174669"/>
                <a:gridCol w="1174669"/>
                <a:gridCol w="1174669"/>
                <a:gridCol w="1174669"/>
                <a:gridCol w="1174669"/>
                <a:gridCol w="1174669"/>
              </a:tblGrid>
              <a:tr h="535063">
                <a:tc gridSpan="2">
                  <a:txBody>
                    <a:bodyPr/>
                    <a:lstStyle/>
                    <a:p>
                      <a:pPr>
                        <a:spcAft>
                          <a:spcPts val="0"/>
                        </a:spcAft>
                      </a:pPr>
                      <a:r>
                        <a:rPr lang="es-PE" sz="1600" dirty="0">
                          <a:effectLst/>
                        </a:rPr>
                        <a:t>ETAPA IIEE</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gridSpan="2">
                  <a:txBody>
                    <a:bodyPr/>
                    <a:lstStyle/>
                    <a:p>
                      <a:pPr>
                        <a:spcAft>
                          <a:spcPts val="0"/>
                        </a:spcAft>
                      </a:pPr>
                      <a:r>
                        <a:rPr lang="es-PE" sz="1600">
                          <a:effectLst/>
                        </a:rPr>
                        <a:t>ETAPA UGEL</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gridSpan="3">
                  <a:txBody>
                    <a:bodyPr/>
                    <a:lstStyle/>
                    <a:p>
                      <a:pPr>
                        <a:spcAft>
                          <a:spcPts val="0"/>
                        </a:spcAft>
                      </a:pPr>
                      <a:r>
                        <a:rPr lang="es-PE" sz="1600">
                          <a:effectLst/>
                        </a:rPr>
                        <a:t>ETAPA DRE</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hMerge="1">
                  <a:txBody>
                    <a:bodyPr/>
                    <a:lstStyle/>
                    <a:p>
                      <a:endParaRPr lang="es-PE"/>
                    </a:p>
                  </a:txBody>
                  <a:tcPr/>
                </a:tc>
                <a:tc gridSpan="2">
                  <a:txBody>
                    <a:bodyPr/>
                    <a:lstStyle/>
                    <a:p>
                      <a:pPr>
                        <a:spcAft>
                          <a:spcPts val="0"/>
                        </a:spcAft>
                      </a:pPr>
                      <a:r>
                        <a:rPr lang="es-PE" sz="1600">
                          <a:effectLst/>
                        </a:rPr>
                        <a:t>ETAPA NACIONAL</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r>
              <a:tr h="1231690">
                <a:tc>
                  <a:txBody>
                    <a:bodyPr/>
                    <a:lstStyle/>
                    <a:p>
                      <a:pPr>
                        <a:spcAft>
                          <a:spcPts val="0"/>
                        </a:spcAft>
                      </a:pPr>
                      <a:r>
                        <a:rPr lang="es-PE" sz="1600">
                          <a:effectLst/>
                        </a:rPr>
                        <a:t>Desarrollo del concurso</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Ficha de inscripción en el SICE para la etapa UGEL</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Desarrollo del concurso</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Fecha de inscripción en el SICE para etapa DRE</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Desarrollo del concurso</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Fecha de inscripción en el SICE para etapa nacional</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Envió de Resoluciones Directorales</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Desarrollo del concurso</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Publicación de resultados</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36972">
                <a:tc>
                  <a:txBody>
                    <a:bodyPr/>
                    <a:lstStyle/>
                    <a:p>
                      <a:pPr>
                        <a:spcAft>
                          <a:spcPts val="0"/>
                        </a:spcAft>
                      </a:pPr>
                      <a:r>
                        <a:rPr lang="es-PE" sz="1600">
                          <a:effectLst/>
                        </a:rPr>
                        <a:t>Desde la aprobación de las bases hasta el 13 setiembre</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Hasta el 20 de setiembre</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dirty="0">
                          <a:effectLst/>
                        </a:rPr>
                        <a:t>Del 21 de setiembre al 11 de octubre</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Hasta el 17 de octubre</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Del 18 de octubre al 8 de noviembre</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Hasta el 14 de noviembre</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a:effectLst/>
                        </a:rPr>
                        <a:t>Hasta el 14 de noviembre</a:t>
                      </a:r>
                      <a:endParaRPr lang="es-PE"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dirty="0">
                          <a:effectLst/>
                        </a:rPr>
                        <a:t>15 de noviembre al 7 de diciembre</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600" b="1" dirty="0">
                          <a:effectLst/>
                        </a:rPr>
                        <a:t>11 de diciembre</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367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86C9A2C-F1CF-CA4F-AE5F-87EB29FDC3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4687" y="2854386"/>
            <a:ext cx="2606159" cy="2678933"/>
          </a:xfrm>
          <a:prstGeom prst="rect">
            <a:avLst/>
          </a:prstGeom>
        </p:spPr>
      </p:pic>
      <p:sp>
        <p:nvSpPr>
          <p:cNvPr id="7" name="CuadroTexto 6">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8" name="Rectángulo 7">
            <a:extLst>
              <a:ext uri="{FF2B5EF4-FFF2-40B4-BE49-F238E27FC236}">
                <a16:creationId xmlns="" xmlns:a16="http://schemas.microsoft.com/office/drawing/2014/main" id="{50D2EBC4-8782-384F-9479-B08753FDCF6C}"/>
              </a:ext>
            </a:extLst>
          </p:cNvPr>
          <p:cNvSpPr/>
          <p:nvPr/>
        </p:nvSpPr>
        <p:spPr>
          <a:xfrm>
            <a:off x="3166281" y="2709604"/>
            <a:ext cx="8557145" cy="3471720"/>
          </a:xfrm>
          <a:prstGeom prst="rect">
            <a:avLst/>
          </a:prstGeom>
        </p:spPr>
        <p:txBody>
          <a:bodyPr wrap="square">
            <a:spAutoFit/>
          </a:bodyPr>
          <a:lstStyle/>
          <a:p>
            <a:pPr fontAlgn="t">
              <a:lnSpc>
                <a:spcPct val="80000"/>
              </a:lnSpc>
              <a:spcBef>
                <a:spcPct val="20000"/>
              </a:spcBef>
              <a:buFont typeface="Arial" pitchFamily="34" charset="0"/>
            </a:pPr>
            <a:r>
              <a:rPr lang="es-PE" sz="3200" b="1" dirty="0">
                <a:solidFill>
                  <a:srgbClr val="254F91"/>
                </a:solidFill>
                <a:latin typeface="Gotham Rounded Medium" panose="02000000000000000000" pitchFamily="2" charset="0"/>
              </a:rPr>
              <a:t>¿QUIÉNES PARTICIPAN?</a:t>
            </a:r>
          </a:p>
          <a:p>
            <a:pPr fontAlgn="t">
              <a:lnSpc>
                <a:spcPct val="80000"/>
              </a:lnSpc>
              <a:spcBef>
                <a:spcPct val="20000"/>
              </a:spcBef>
              <a:buFont typeface="Arial" pitchFamily="34" charset="0"/>
            </a:pPr>
            <a:endParaRPr lang="es-PE" sz="1600" dirty="0">
              <a:latin typeface="Gotham Rounded Book" pitchFamily="2" charset="0"/>
            </a:endParaRPr>
          </a:p>
          <a:p>
            <a:pPr fontAlgn="t">
              <a:lnSpc>
                <a:spcPct val="80000"/>
              </a:lnSpc>
              <a:spcBef>
                <a:spcPts val="600"/>
              </a:spcBef>
              <a:spcAft>
                <a:spcPts val="600"/>
              </a:spcAft>
              <a:tabLst>
                <a:tab pos="1422400" algn="l"/>
                <a:tab pos="1552575" algn="l"/>
              </a:tabLst>
            </a:pPr>
            <a:r>
              <a:rPr lang="es-PE" sz="2000" b="1" dirty="0">
                <a:solidFill>
                  <a:srgbClr val="254F91"/>
                </a:solidFill>
                <a:latin typeface="Gotham Rounded Medium" panose="02000000000000000000" pitchFamily="2" charset="0"/>
              </a:rPr>
              <a:t>CATEGORÍA I</a:t>
            </a:r>
            <a:r>
              <a:rPr lang="es-PE" sz="2000" dirty="0">
                <a:solidFill>
                  <a:srgbClr val="254F91"/>
                </a:solidFill>
                <a:latin typeface="Gotham Rounded Medium" panose="02000000000000000000" pitchFamily="2" charset="0"/>
              </a:rPr>
              <a:t>	:	</a:t>
            </a:r>
            <a:r>
              <a:rPr lang="es-PE" sz="2000" dirty="0">
                <a:solidFill>
                  <a:schemeClr val="tx1">
                    <a:lumMod val="75000"/>
                    <a:lumOff val="25000"/>
                  </a:schemeClr>
                </a:solidFill>
                <a:latin typeface="Gotham Rounded Book" pitchFamily="2" charset="0"/>
              </a:rPr>
              <a:t>Estudiantes de 3 a 5 años de Educación Inicial</a:t>
            </a:r>
          </a:p>
          <a:p>
            <a:pPr fontAlgn="t">
              <a:lnSpc>
                <a:spcPct val="80000"/>
              </a:lnSpc>
              <a:spcBef>
                <a:spcPts val="600"/>
              </a:spcBef>
              <a:spcAft>
                <a:spcPts val="600"/>
              </a:spcAft>
              <a:buFont typeface="Arial" pitchFamily="34" charset="0"/>
              <a:tabLst>
                <a:tab pos="1422400" algn="l"/>
                <a:tab pos="1552575" algn="l"/>
              </a:tabLst>
            </a:pPr>
            <a:r>
              <a:rPr lang="es-PE" sz="2000" b="1" dirty="0">
                <a:solidFill>
                  <a:srgbClr val="254F91"/>
                </a:solidFill>
                <a:latin typeface="Gotham Rounded Medium" panose="02000000000000000000" pitchFamily="2" charset="0"/>
              </a:rPr>
              <a:t>CATEGORÍA O	</a:t>
            </a:r>
            <a:r>
              <a:rPr lang="es-PE" sz="2000" dirty="0">
                <a:solidFill>
                  <a:srgbClr val="254F91"/>
                </a:solidFill>
                <a:latin typeface="Gotham Rounded Medium" panose="02000000000000000000" pitchFamily="2" charset="0"/>
              </a:rPr>
              <a:t>: 	</a:t>
            </a:r>
            <a:r>
              <a:rPr lang="es-PE" sz="2000" dirty="0">
                <a:solidFill>
                  <a:schemeClr val="tx1">
                    <a:lumMod val="75000"/>
                    <a:lumOff val="25000"/>
                  </a:schemeClr>
                </a:solidFill>
                <a:latin typeface="Gotham Rounded Book" pitchFamily="2" charset="0"/>
              </a:rPr>
              <a:t>Estudiantes de 1°,2°, 3° y 4° grado de Primaria.</a:t>
            </a:r>
          </a:p>
          <a:p>
            <a:pPr fontAlgn="t">
              <a:lnSpc>
                <a:spcPct val="80000"/>
              </a:lnSpc>
              <a:spcBef>
                <a:spcPts val="600"/>
              </a:spcBef>
              <a:spcAft>
                <a:spcPts val="600"/>
              </a:spcAft>
              <a:buFont typeface="Arial" pitchFamily="34" charset="0"/>
              <a:tabLst>
                <a:tab pos="1422400" algn="l"/>
                <a:tab pos="1552575" algn="l"/>
              </a:tabLst>
            </a:pPr>
            <a:r>
              <a:rPr lang="es-PE" sz="2000" b="1" dirty="0">
                <a:solidFill>
                  <a:srgbClr val="254F91"/>
                </a:solidFill>
                <a:latin typeface="Gotham Rounded Medium" panose="02000000000000000000" pitchFamily="2" charset="0"/>
              </a:rPr>
              <a:t>CATEGORÍA A</a:t>
            </a:r>
            <a:r>
              <a:rPr lang="es-PE" sz="2000" dirty="0">
                <a:solidFill>
                  <a:srgbClr val="254F91"/>
                </a:solidFill>
                <a:latin typeface="Gotham Rounded Medium" panose="02000000000000000000" pitchFamily="2" charset="0"/>
              </a:rPr>
              <a:t>	: 	</a:t>
            </a:r>
            <a:r>
              <a:rPr lang="es-PE" sz="2000" dirty="0">
                <a:solidFill>
                  <a:schemeClr val="tx1">
                    <a:lumMod val="75000"/>
                    <a:lumOff val="25000"/>
                  </a:schemeClr>
                </a:solidFill>
                <a:latin typeface="Gotham Rounded Book" pitchFamily="2" charset="0"/>
              </a:rPr>
              <a:t>Estudiantes de 5° y 6° grado de Primaria.</a:t>
            </a:r>
          </a:p>
          <a:p>
            <a:pPr fontAlgn="t">
              <a:lnSpc>
                <a:spcPct val="80000"/>
              </a:lnSpc>
              <a:spcBef>
                <a:spcPts val="600"/>
              </a:spcBef>
              <a:spcAft>
                <a:spcPts val="600"/>
              </a:spcAft>
              <a:buFont typeface="Arial" pitchFamily="34" charset="0"/>
              <a:tabLst>
                <a:tab pos="1422400" algn="l"/>
                <a:tab pos="1552575" algn="l"/>
              </a:tabLst>
            </a:pPr>
            <a:r>
              <a:rPr lang="es-PE" sz="2000" b="1" dirty="0">
                <a:solidFill>
                  <a:srgbClr val="254F91"/>
                </a:solidFill>
                <a:latin typeface="Gotham Rounded Medium" panose="02000000000000000000" pitchFamily="2" charset="0"/>
              </a:rPr>
              <a:t>CATEGORÍA B</a:t>
            </a:r>
            <a:r>
              <a:rPr lang="es-PE" sz="2000" dirty="0">
                <a:solidFill>
                  <a:srgbClr val="254F91"/>
                </a:solidFill>
                <a:latin typeface="Gotham Rounded Medium" panose="02000000000000000000" pitchFamily="2" charset="0"/>
              </a:rPr>
              <a:t>	: 	</a:t>
            </a:r>
            <a:r>
              <a:rPr lang="es-PE" sz="2000" dirty="0">
                <a:solidFill>
                  <a:schemeClr val="tx1">
                    <a:lumMod val="75000"/>
                    <a:lumOff val="25000"/>
                  </a:schemeClr>
                </a:solidFill>
                <a:latin typeface="Gotham Rounded Book" pitchFamily="2" charset="0"/>
              </a:rPr>
              <a:t>Estudiantes de 1° y 2° de Secundaria.</a:t>
            </a:r>
          </a:p>
          <a:p>
            <a:pPr fontAlgn="t">
              <a:lnSpc>
                <a:spcPct val="80000"/>
              </a:lnSpc>
              <a:spcBef>
                <a:spcPts val="600"/>
              </a:spcBef>
              <a:spcAft>
                <a:spcPts val="600"/>
              </a:spcAft>
              <a:buFont typeface="Arial" pitchFamily="34" charset="0"/>
              <a:tabLst>
                <a:tab pos="1422400" algn="l"/>
                <a:tab pos="1552575" algn="l"/>
              </a:tabLst>
            </a:pPr>
            <a:r>
              <a:rPr lang="es-PE" sz="2000" b="1" dirty="0">
                <a:solidFill>
                  <a:srgbClr val="254F91"/>
                </a:solidFill>
                <a:latin typeface="Gotham Rounded Medium" panose="02000000000000000000" pitchFamily="2" charset="0"/>
              </a:rPr>
              <a:t>CATEGORÍA C</a:t>
            </a:r>
            <a:r>
              <a:rPr lang="es-PE" sz="2000" dirty="0">
                <a:solidFill>
                  <a:srgbClr val="254F91"/>
                </a:solidFill>
                <a:latin typeface="Gotham Rounded Medium" panose="02000000000000000000" pitchFamily="2" charset="0"/>
              </a:rPr>
              <a:t>	: 	</a:t>
            </a:r>
            <a:r>
              <a:rPr lang="es-PE" sz="2000" dirty="0">
                <a:solidFill>
                  <a:schemeClr val="tx1">
                    <a:lumMod val="75000"/>
                    <a:lumOff val="25000"/>
                  </a:schemeClr>
                </a:solidFill>
                <a:latin typeface="Gotham Rounded Book" pitchFamily="2" charset="0"/>
              </a:rPr>
              <a:t>Estudiantes de 3°, 4° y 5° de Secundaria.</a:t>
            </a:r>
          </a:p>
          <a:p>
            <a:pPr fontAlgn="t">
              <a:lnSpc>
                <a:spcPct val="80000"/>
              </a:lnSpc>
              <a:spcBef>
                <a:spcPts val="600"/>
              </a:spcBef>
              <a:spcAft>
                <a:spcPts val="600"/>
              </a:spcAft>
              <a:buFont typeface="Arial" pitchFamily="34" charset="0"/>
              <a:tabLst>
                <a:tab pos="1422400" algn="l"/>
                <a:tab pos="1552575" algn="l"/>
              </a:tabLst>
            </a:pPr>
            <a:r>
              <a:rPr lang="es-PE" sz="2000" b="1" dirty="0">
                <a:solidFill>
                  <a:srgbClr val="254F91"/>
                </a:solidFill>
                <a:latin typeface="Gotham Rounded Medium" panose="02000000000000000000" pitchFamily="2" charset="0"/>
              </a:rPr>
              <a:t>CATEGORÍA D</a:t>
            </a:r>
            <a:r>
              <a:rPr lang="es-PE" sz="2000" dirty="0">
                <a:solidFill>
                  <a:srgbClr val="254F91"/>
                </a:solidFill>
                <a:latin typeface="Gotham Rounded Medium" panose="02000000000000000000" pitchFamily="2" charset="0"/>
              </a:rPr>
              <a:t>	: 	</a:t>
            </a:r>
            <a:r>
              <a:rPr lang="es-PE" sz="2000" dirty="0">
                <a:solidFill>
                  <a:schemeClr val="tx1">
                    <a:lumMod val="75000"/>
                    <a:lumOff val="25000"/>
                  </a:schemeClr>
                </a:solidFill>
                <a:latin typeface="Gotham Rounded Book" pitchFamily="2" charset="0"/>
              </a:rPr>
              <a:t>Estudiantes del ciclo avanzado en Educación Básica Alternativa.</a:t>
            </a:r>
          </a:p>
          <a:p>
            <a:pPr fontAlgn="t">
              <a:lnSpc>
                <a:spcPct val="80000"/>
              </a:lnSpc>
              <a:spcBef>
                <a:spcPts val="600"/>
              </a:spcBef>
              <a:spcAft>
                <a:spcPts val="600"/>
              </a:spcAft>
              <a:buFont typeface="Arial" pitchFamily="34" charset="0"/>
              <a:tabLst>
                <a:tab pos="1422400" algn="l"/>
                <a:tab pos="1552575" algn="l"/>
              </a:tabLst>
            </a:pPr>
            <a:r>
              <a:rPr lang="es-PE" sz="2000" b="1" dirty="0">
                <a:solidFill>
                  <a:srgbClr val="254F91"/>
                </a:solidFill>
                <a:latin typeface="Gotham Rounded Medium" panose="02000000000000000000" pitchFamily="2" charset="0"/>
              </a:rPr>
              <a:t>CATEGORÍA E</a:t>
            </a:r>
            <a:r>
              <a:rPr lang="es-PE" sz="2000" dirty="0">
                <a:solidFill>
                  <a:srgbClr val="254F91"/>
                </a:solidFill>
                <a:latin typeface="Gotham Rounded Medium" panose="02000000000000000000" pitchFamily="2" charset="0"/>
              </a:rPr>
              <a:t>	: 	</a:t>
            </a:r>
            <a:r>
              <a:rPr lang="es-PE" sz="2000" dirty="0">
                <a:solidFill>
                  <a:schemeClr val="tx1">
                    <a:lumMod val="75000"/>
                    <a:lumOff val="25000"/>
                  </a:schemeClr>
                </a:solidFill>
                <a:latin typeface="Gotham Rounded Book" pitchFamily="2" charset="0"/>
              </a:rPr>
              <a:t>Estudiantes de Educación Básica Especial.</a:t>
            </a:r>
          </a:p>
        </p:txBody>
      </p:sp>
      <p:sp>
        <p:nvSpPr>
          <p:cNvPr id="13" name="Rectángulo 12">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4" name="Rectángulo 13">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15" name="Triángulo rectángulo 14"/>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CuadroTexto 3"/>
          <p:cNvSpPr txBox="1"/>
          <p:nvPr/>
        </p:nvSpPr>
        <p:spPr>
          <a:xfrm>
            <a:off x="494499" y="694483"/>
            <a:ext cx="6149440" cy="400110"/>
          </a:xfrm>
          <a:prstGeom prst="rect">
            <a:avLst/>
          </a:prstGeom>
          <a:noFill/>
        </p:spPr>
        <p:txBody>
          <a:bodyPr wrap="none" rtlCol="0">
            <a:spAutoFit/>
          </a:bodyPr>
          <a:lstStyle/>
          <a:p>
            <a:r>
              <a:rPr lang="es-MX" sz="2000" b="1" dirty="0">
                <a:solidFill>
                  <a:srgbClr val="254F91"/>
                </a:solidFill>
                <a:latin typeface="Gotham Rounded Medium"/>
              </a:rPr>
              <a:t>JUEGOS FLORALES ESCOLARES NACIONALES</a:t>
            </a:r>
            <a:endParaRPr lang="es-PE" sz="2000" dirty="0"/>
          </a:p>
        </p:txBody>
      </p:sp>
      <p:pic>
        <p:nvPicPr>
          <p:cNvPr id="10" name="Picture 6" descr="Iniciar Sesion | DRE PUNO">
            <a:extLst>
              <a:ext uri="{FF2B5EF4-FFF2-40B4-BE49-F238E27FC236}">
                <a16:creationId xmlns="" xmlns:a16="http://schemas.microsoft.com/office/drawing/2014/main" id="{8498D541-C014-4FEE-9BB9-8D86DCF8F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92395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 xmlns:a16="http://schemas.microsoft.com/office/drawing/2014/main" id="{D775E2FB-DE54-3043-BC2A-B143677913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36616" y="1759834"/>
            <a:ext cx="1530891" cy="2239635"/>
          </a:xfrm>
          <a:custGeom>
            <a:avLst/>
            <a:gdLst>
              <a:gd name="connsiteX0" fmla="*/ 0 w 1612081"/>
              <a:gd name="connsiteY0" fmla="*/ 0 h 1952367"/>
              <a:gd name="connsiteX1" fmla="*/ 1612081 w 1612081"/>
              <a:gd name="connsiteY1" fmla="*/ 0 h 1952367"/>
              <a:gd name="connsiteX2" fmla="*/ 1612081 w 1612081"/>
              <a:gd name="connsiteY2" fmla="*/ 1952367 h 1952367"/>
              <a:gd name="connsiteX3" fmla="*/ 0 w 1612081"/>
              <a:gd name="connsiteY3" fmla="*/ 1952367 h 1952367"/>
            </a:gdLst>
            <a:ahLst/>
            <a:cxnLst>
              <a:cxn ang="0">
                <a:pos x="connsiteX0" y="connsiteY0"/>
              </a:cxn>
              <a:cxn ang="0">
                <a:pos x="connsiteX1" y="connsiteY1"/>
              </a:cxn>
              <a:cxn ang="0">
                <a:pos x="connsiteX2" y="connsiteY2"/>
              </a:cxn>
              <a:cxn ang="0">
                <a:pos x="connsiteX3" y="connsiteY3"/>
              </a:cxn>
            </a:cxnLst>
            <a:rect l="l" t="t" r="r" b="b"/>
            <a:pathLst>
              <a:path w="1612081" h="1952367">
                <a:moveTo>
                  <a:pt x="0" y="0"/>
                </a:moveTo>
                <a:lnTo>
                  <a:pt x="1612081" y="0"/>
                </a:lnTo>
                <a:lnTo>
                  <a:pt x="1612081" y="1952367"/>
                </a:lnTo>
                <a:lnTo>
                  <a:pt x="0" y="1952367"/>
                </a:lnTo>
                <a:close/>
              </a:path>
            </a:pathLst>
          </a:custGeom>
        </p:spPr>
      </p:pic>
      <p:pic>
        <p:nvPicPr>
          <p:cNvPr id="15" name="Imagen 14">
            <a:extLst>
              <a:ext uri="{FF2B5EF4-FFF2-40B4-BE49-F238E27FC236}">
                <a16:creationId xmlns="" xmlns:a16="http://schemas.microsoft.com/office/drawing/2014/main" id="{55FB8FAB-4159-3242-8238-E05B6053AB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669915" y="4414671"/>
            <a:ext cx="2494925" cy="1790730"/>
          </a:xfrm>
          <a:custGeom>
            <a:avLst/>
            <a:gdLst>
              <a:gd name="connsiteX0" fmla="*/ 4534929 w 4534929"/>
              <a:gd name="connsiteY0" fmla="*/ 0 h 3113901"/>
              <a:gd name="connsiteX1" fmla="*/ 4534929 w 4534929"/>
              <a:gd name="connsiteY1" fmla="*/ 3113901 h 3113901"/>
              <a:gd name="connsiteX2" fmla="*/ 0 w 4534929"/>
              <a:gd name="connsiteY2" fmla="*/ 3113901 h 3113901"/>
              <a:gd name="connsiteX3" fmla="*/ 1 w 4534929"/>
              <a:gd name="connsiteY3" fmla="*/ 0 h 3113901"/>
            </a:gdLst>
            <a:ahLst/>
            <a:cxnLst>
              <a:cxn ang="0">
                <a:pos x="connsiteX0" y="connsiteY0"/>
              </a:cxn>
              <a:cxn ang="0">
                <a:pos x="connsiteX1" y="connsiteY1"/>
              </a:cxn>
              <a:cxn ang="0">
                <a:pos x="connsiteX2" y="connsiteY2"/>
              </a:cxn>
              <a:cxn ang="0">
                <a:pos x="connsiteX3" y="connsiteY3"/>
              </a:cxn>
            </a:cxnLst>
            <a:rect l="l" t="t" r="r" b="b"/>
            <a:pathLst>
              <a:path w="4534929" h="3113901">
                <a:moveTo>
                  <a:pt x="4534929" y="0"/>
                </a:moveTo>
                <a:lnTo>
                  <a:pt x="4534929" y="3113901"/>
                </a:lnTo>
                <a:lnTo>
                  <a:pt x="0" y="3113901"/>
                </a:lnTo>
                <a:lnTo>
                  <a:pt x="1" y="0"/>
                </a:lnTo>
                <a:close/>
              </a:path>
            </a:pathLst>
          </a:custGeom>
        </p:spPr>
      </p:pic>
      <p:pic>
        <p:nvPicPr>
          <p:cNvPr id="19" name="Imagen 18">
            <a:extLst>
              <a:ext uri="{FF2B5EF4-FFF2-40B4-BE49-F238E27FC236}">
                <a16:creationId xmlns="" xmlns:a16="http://schemas.microsoft.com/office/drawing/2014/main" id="{52AF7A63-FE97-1745-8EC1-E05F7B892F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r="-3350"/>
          <a:stretch/>
        </p:blipFill>
        <p:spPr>
          <a:xfrm>
            <a:off x="10053444" y="4062573"/>
            <a:ext cx="2043073" cy="1952367"/>
          </a:xfrm>
          <a:custGeom>
            <a:avLst/>
            <a:gdLst>
              <a:gd name="connsiteX0" fmla="*/ 0 w 1976863"/>
              <a:gd name="connsiteY0" fmla="*/ 0 h 1952367"/>
              <a:gd name="connsiteX1" fmla="*/ 1976863 w 1976863"/>
              <a:gd name="connsiteY1" fmla="*/ 0 h 1952367"/>
              <a:gd name="connsiteX2" fmla="*/ 1976863 w 1976863"/>
              <a:gd name="connsiteY2" fmla="*/ 1952367 h 1952367"/>
              <a:gd name="connsiteX3" fmla="*/ 0 w 1976863"/>
              <a:gd name="connsiteY3" fmla="*/ 1952367 h 1952367"/>
            </a:gdLst>
            <a:ahLst/>
            <a:cxnLst>
              <a:cxn ang="0">
                <a:pos x="connsiteX0" y="connsiteY0"/>
              </a:cxn>
              <a:cxn ang="0">
                <a:pos x="connsiteX1" y="connsiteY1"/>
              </a:cxn>
              <a:cxn ang="0">
                <a:pos x="connsiteX2" y="connsiteY2"/>
              </a:cxn>
              <a:cxn ang="0">
                <a:pos x="connsiteX3" y="connsiteY3"/>
              </a:cxn>
            </a:cxnLst>
            <a:rect l="l" t="t" r="r" b="b"/>
            <a:pathLst>
              <a:path w="1976863" h="1952367">
                <a:moveTo>
                  <a:pt x="0" y="0"/>
                </a:moveTo>
                <a:lnTo>
                  <a:pt x="1976863" y="0"/>
                </a:lnTo>
                <a:lnTo>
                  <a:pt x="1976863" y="1952367"/>
                </a:lnTo>
                <a:lnTo>
                  <a:pt x="0" y="1952367"/>
                </a:lnTo>
                <a:close/>
              </a:path>
            </a:pathLst>
          </a:custGeom>
        </p:spPr>
      </p:pic>
      <p:pic>
        <p:nvPicPr>
          <p:cNvPr id="23" name="Imagen 22">
            <a:extLst>
              <a:ext uri="{FF2B5EF4-FFF2-40B4-BE49-F238E27FC236}">
                <a16:creationId xmlns="" xmlns:a16="http://schemas.microsoft.com/office/drawing/2014/main" id="{C7BAE98F-DBDF-E445-A772-F04B4817A0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183" r="22230"/>
          <a:stretch/>
        </p:blipFill>
        <p:spPr>
          <a:xfrm>
            <a:off x="8022012" y="2208099"/>
            <a:ext cx="2333767" cy="1805739"/>
          </a:xfrm>
          <a:custGeom>
            <a:avLst/>
            <a:gdLst>
              <a:gd name="connsiteX0" fmla="*/ 0 w 3706810"/>
              <a:gd name="connsiteY0" fmla="*/ 0 h 2452816"/>
              <a:gd name="connsiteX1" fmla="*/ 3706810 w 3706810"/>
              <a:gd name="connsiteY1" fmla="*/ 0 h 2452816"/>
              <a:gd name="connsiteX2" fmla="*/ 3706810 w 3706810"/>
              <a:gd name="connsiteY2" fmla="*/ 2452816 h 2452816"/>
              <a:gd name="connsiteX3" fmla="*/ 0 w 3706810"/>
              <a:gd name="connsiteY3" fmla="*/ 2452816 h 2452816"/>
            </a:gdLst>
            <a:ahLst/>
            <a:cxnLst>
              <a:cxn ang="0">
                <a:pos x="connsiteX0" y="connsiteY0"/>
              </a:cxn>
              <a:cxn ang="0">
                <a:pos x="connsiteX1" y="connsiteY1"/>
              </a:cxn>
              <a:cxn ang="0">
                <a:pos x="connsiteX2" y="connsiteY2"/>
              </a:cxn>
              <a:cxn ang="0">
                <a:pos x="connsiteX3" y="connsiteY3"/>
              </a:cxn>
            </a:cxnLst>
            <a:rect l="l" t="t" r="r" b="b"/>
            <a:pathLst>
              <a:path w="3706810" h="2452816">
                <a:moveTo>
                  <a:pt x="0" y="0"/>
                </a:moveTo>
                <a:lnTo>
                  <a:pt x="3706810" y="0"/>
                </a:lnTo>
                <a:lnTo>
                  <a:pt x="3706810" y="2452816"/>
                </a:lnTo>
                <a:lnTo>
                  <a:pt x="0" y="2452816"/>
                </a:lnTo>
                <a:close/>
              </a:path>
            </a:pathLst>
          </a:custGeom>
        </p:spPr>
      </p:pic>
      <p:graphicFrame>
        <p:nvGraphicFramePr>
          <p:cNvPr id="24" name="Tabla 23">
            <a:extLst>
              <a:ext uri="{FF2B5EF4-FFF2-40B4-BE49-F238E27FC236}">
                <a16:creationId xmlns="" xmlns:a16="http://schemas.microsoft.com/office/drawing/2014/main" id="{A0CB0617-60E8-D248-BF47-9C1F62F7E8E8}"/>
              </a:ext>
            </a:extLst>
          </p:cNvPr>
          <p:cNvGraphicFramePr>
            <a:graphicFrameLocks noGrp="1"/>
          </p:cNvGraphicFramePr>
          <p:nvPr>
            <p:extLst>
              <p:ext uri="{D42A27DB-BD31-4B8C-83A1-F6EECF244321}">
                <p14:modId xmlns:p14="http://schemas.microsoft.com/office/powerpoint/2010/main" val="391525999"/>
              </p:ext>
            </p:extLst>
          </p:nvPr>
        </p:nvGraphicFramePr>
        <p:xfrm>
          <a:off x="2379257" y="1896311"/>
          <a:ext cx="5642755" cy="4855832"/>
        </p:xfrm>
        <a:graphic>
          <a:graphicData uri="http://schemas.openxmlformats.org/drawingml/2006/table">
            <a:tbl>
              <a:tblPr firstRow="1" firstCol="1" bandRow="1">
                <a:tableStyleId>{5C22544A-7EE6-4342-B048-85BDC9FD1C3A}</a:tableStyleId>
              </a:tblPr>
              <a:tblGrid>
                <a:gridCol w="1746914">
                  <a:extLst>
                    <a:ext uri="{9D8B030D-6E8A-4147-A177-3AD203B41FA5}">
                      <a16:colId xmlns="" xmlns:a16="http://schemas.microsoft.com/office/drawing/2014/main" val="1171071365"/>
                    </a:ext>
                  </a:extLst>
                </a:gridCol>
                <a:gridCol w="3895841">
                  <a:extLst>
                    <a:ext uri="{9D8B030D-6E8A-4147-A177-3AD203B41FA5}">
                      <a16:colId xmlns="" xmlns:a16="http://schemas.microsoft.com/office/drawing/2014/main" val="2249515427"/>
                    </a:ext>
                  </a:extLst>
                </a:gridCol>
              </a:tblGrid>
              <a:tr h="333742">
                <a:tc gridSpan="2">
                  <a:txBody>
                    <a:bodyPr/>
                    <a:lstStyle/>
                    <a:p>
                      <a:pPr marL="0" algn="ctr" defTabSz="914400" rtl="0" eaLnBrk="1" latinLnBrk="0" hangingPunct="1">
                        <a:lnSpc>
                          <a:spcPct val="107000"/>
                        </a:lnSpc>
                        <a:spcAft>
                          <a:spcPts val="0"/>
                        </a:spcAft>
                      </a:pPr>
                      <a:r>
                        <a:rPr lang="en-US" sz="1600" b="1" i="0" kern="1200" dirty="0">
                          <a:solidFill>
                            <a:schemeClr val="lt1"/>
                          </a:solidFill>
                          <a:effectLst/>
                          <a:latin typeface="Gotham Rounded Medium" panose="02000000000000000000" pitchFamily="2" charset="0"/>
                          <a:ea typeface="+mn-ea"/>
                          <a:cs typeface="+mn-cs"/>
                        </a:rPr>
                        <a:t>EDICIÓN 2021</a:t>
                      </a: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4F91"/>
                    </a:solidFill>
                  </a:tcPr>
                </a:tc>
                <a:tc hMerge="1">
                  <a:txBody>
                    <a:bodyPr/>
                    <a:lstStyle/>
                    <a:p>
                      <a:endParaRPr lang="en-US"/>
                    </a:p>
                  </a:txBody>
                  <a:tcPr/>
                </a:tc>
                <a:extLst>
                  <a:ext uri="{0D108BD9-81ED-4DB2-BD59-A6C34878D82A}">
                    <a16:rowId xmlns="" xmlns:a16="http://schemas.microsoft.com/office/drawing/2014/main" val="2814581524"/>
                  </a:ext>
                </a:extLst>
              </a:tr>
              <a:tr h="333742">
                <a:tc gridSpan="2">
                  <a:txBody>
                    <a:bodyPr/>
                    <a:lstStyle/>
                    <a:p>
                      <a:pPr algn="ctr">
                        <a:lnSpc>
                          <a:spcPct val="107000"/>
                        </a:lnSpc>
                        <a:spcAft>
                          <a:spcPts val="0"/>
                        </a:spcAft>
                      </a:pPr>
                      <a:r>
                        <a:rPr lang="es-PE" sz="1600" b="1" i="0" dirty="0">
                          <a:effectLst/>
                          <a:latin typeface="Gotham Rounded Medium" panose="02000000000000000000" pitchFamily="2" charset="0"/>
                        </a:rPr>
                        <a:t>DISCIPLINAS </a:t>
                      </a:r>
                      <a:endParaRPr lang="en-US" sz="2800" b="1" i="0" dirty="0">
                        <a:effectLst/>
                        <a:latin typeface="Gotham Rounded Medium"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4F91"/>
                    </a:solidFill>
                  </a:tcPr>
                </a:tc>
                <a:tc hMerge="1">
                  <a:txBody>
                    <a:bodyPr/>
                    <a:lstStyle/>
                    <a:p>
                      <a:endParaRPr lang="en-US"/>
                    </a:p>
                  </a:txBody>
                  <a:tcPr/>
                </a:tc>
                <a:extLst>
                  <a:ext uri="{0D108BD9-81ED-4DB2-BD59-A6C34878D82A}">
                    <a16:rowId xmlns="" xmlns:a16="http://schemas.microsoft.com/office/drawing/2014/main" val="1949875807"/>
                  </a:ext>
                </a:extLst>
              </a:tr>
              <a:tr h="292025">
                <a:tc rowSpan="4">
                  <a:txBody>
                    <a:bodyPr/>
                    <a:lstStyle/>
                    <a:p>
                      <a:pPr algn="ctr">
                        <a:lnSpc>
                          <a:spcPct val="107000"/>
                        </a:lnSpc>
                        <a:spcAft>
                          <a:spcPts val="0"/>
                        </a:spcAft>
                      </a:pPr>
                      <a:r>
                        <a:rPr lang="es-PE" sz="1200" b="1" i="0" dirty="0">
                          <a:effectLst/>
                          <a:latin typeface="Gotham Rounded Medium" panose="02000000000000000000" pitchFamily="2" charset="0"/>
                        </a:rPr>
                        <a:t>ARTES ESCÉNICAS</a:t>
                      </a:r>
                      <a:endParaRPr lang="en-US" sz="2000" b="1" i="0" dirty="0">
                        <a:effectLst/>
                        <a:latin typeface="Gotham Rounded Medium"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4F91"/>
                    </a:solidFill>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Teatro en familia</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3083719093"/>
                  </a:ext>
                </a:extLst>
              </a:tr>
              <a:tr h="292025">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rPr>
                        <a:t>Monólogo</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3811612080"/>
                  </a:ext>
                </a:extLst>
              </a:tr>
              <a:tr h="292025">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Baile urbano individual</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1287103940"/>
                  </a:ext>
                </a:extLst>
              </a:tr>
              <a:tr h="292025">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Baile tradicional en familia</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621538736"/>
                  </a:ext>
                </a:extLst>
              </a:tr>
              <a:tr h="292025">
                <a:tc rowSpan="2">
                  <a:txBody>
                    <a:bodyPr/>
                    <a:lstStyle/>
                    <a:p>
                      <a:pPr algn="ctr">
                        <a:lnSpc>
                          <a:spcPct val="107000"/>
                        </a:lnSpc>
                        <a:spcAft>
                          <a:spcPts val="0"/>
                        </a:spcAft>
                      </a:pPr>
                      <a:r>
                        <a:rPr lang="es-PE" sz="1200" b="1" i="0" dirty="0">
                          <a:effectLst/>
                          <a:latin typeface="Gotham Rounded Medium" panose="02000000000000000000" pitchFamily="2" charset="0"/>
                        </a:rPr>
                        <a:t>ARTES MUSICALES</a:t>
                      </a:r>
                      <a:endParaRPr lang="en-US" sz="2000" b="1" i="0" dirty="0">
                        <a:effectLst/>
                        <a:latin typeface="Gotham Rounded Medium"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4F91"/>
                    </a:solidFill>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Canto solista </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715555275"/>
                  </a:ext>
                </a:extLst>
              </a:tr>
              <a:tr h="292025">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Interpretación instrumental individual</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1383378786"/>
                  </a:ext>
                </a:extLst>
              </a:tr>
              <a:tr h="292025">
                <a:tc rowSpan="4">
                  <a:txBody>
                    <a:bodyPr/>
                    <a:lstStyle/>
                    <a:p>
                      <a:pPr algn="ctr">
                        <a:lnSpc>
                          <a:spcPct val="107000"/>
                        </a:lnSpc>
                        <a:spcAft>
                          <a:spcPts val="0"/>
                        </a:spcAft>
                      </a:pPr>
                      <a:r>
                        <a:rPr lang="es-PE" sz="1200" b="1" i="0" dirty="0">
                          <a:effectLst/>
                          <a:latin typeface="Gotham Rounded Medium" panose="02000000000000000000" pitchFamily="2" charset="0"/>
                        </a:rPr>
                        <a:t>ARTES VISUALES</a:t>
                      </a:r>
                      <a:endParaRPr lang="en-US" sz="2000" b="1" i="0" dirty="0">
                        <a:effectLst/>
                        <a:latin typeface="Gotham Rounded Medium"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4F91"/>
                    </a:solidFill>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Pintura</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1597385659"/>
                  </a:ext>
                </a:extLst>
              </a:tr>
              <a:tr h="292025">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Arte Tradicional</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1410372298"/>
                  </a:ext>
                </a:extLst>
              </a:tr>
              <a:tr h="292025">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Escultura</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3358483196"/>
                  </a:ext>
                </a:extLst>
              </a:tr>
              <a:tr h="292025">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Fotografía</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2247813667"/>
                  </a:ext>
                </a:extLst>
              </a:tr>
              <a:tr h="372887">
                <a:tc>
                  <a:txBody>
                    <a:bodyPr/>
                    <a:lstStyle/>
                    <a:p>
                      <a:pPr algn="ctr">
                        <a:lnSpc>
                          <a:spcPct val="107000"/>
                        </a:lnSpc>
                        <a:spcAft>
                          <a:spcPts val="0"/>
                        </a:spcAft>
                      </a:pPr>
                      <a:r>
                        <a:rPr lang="es-PE" sz="1200" b="1" i="0" dirty="0">
                          <a:effectLst/>
                          <a:latin typeface="Gotham Rounded Medium" panose="02000000000000000000" pitchFamily="2" charset="0"/>
                        </a:rPr>
                        <a:t>ARTES LITERARIAS</a:t>
                      </a:r>
                      <a:endParaRPr lang="en-US" sz="2000" b="1" i="0" dirty="0">
                        <a:effectLst/>
                        <a:latin typeface="Gotham Rounded Medium"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4F91"/>
                    </a:solidFill>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Poesía</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3531371722"/>
                  </a:ext>
                </a:extLst>
              </a:tr>
              <a:tr h="292025">
                <a:tc rowSpan="2">
                  <a:txBody>
                    <a:bodyPr/>
                    <a:lstStyle/>
                    <a:p>
                      <a:pPr algn="ctr">
                        <a:lnSpc>
                          <a:spcPct val="107000"/>
                        </a:lnSpc>
                        <a:spcAft>
                          <a:spcPts val="0"/>
                        </a:spcAft>
                      </a:pPr>
                      <a:r>
                        <a:rPr lang="es-PE" sz="1200" b="1" i="0" dirty="0">
                          <a:effectLst/>
                          <a:latin typeface="Gotham Rounded Medium" panose="02000000000000000000" pitchFamily="2" charset="0"/>
                        </a:rPr>
                        <a:t>ARTE, DISEÑO Y TECNOLOGÍA</a:t>
                      </a:r>
                      <a:endParaRPr lang="en-US" sz="2000" b="1" i="0" dirty="0">
                        <a:effectLst/>
                        <a:latin typeface="Gotham Rounded Medium"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54F91"/>
                      </a:solidFill>
                      <a:prstDash val="solid"/>
                      <a:round/>
                      <a:headEnd type="none" w="med" len="med"/>
                      <a:tailEnd type="none" w="med" len="med"/>
                    </a:lnB>
                    <a:solidFill>
                      <a:srgbClr val="254F91"/>
                    </a:solidFill>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Audiovisual</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750990554"/>
                  </a:ext>
                </a:extLst>
              </a:tr>
              <a:tr h="428297">
                <a:tc vMerge="1">
                  <a:txBody>
                    <a:bodyPr/>
                    <a:lstStyle/>
                    <a:p>
                      <a:endParaRPr lang="en-US"/>
                    </a:p>
                  </a:txBody>
                  <a:tcPr/>
                </a:tc>
                <a:tc>
                  <a:txBody>
                    <a:bodyPr/>
                    <a:lstStyle/>
                    <a:p>
                      <a:pPr>
                        <a:lnSpc>
                          <a:spcPct val="107000"/>
                        </a:lnSpc>
                        <a:spcAft>
                          <a:spcPts val="0"/>
                        </a:spcAft>
                      </a:pPr>
                      <a:r>
                        <a:rPr lang="es-PE" sz="1800" b="0" i="0" dirty="0">
                          <a:solidFill>
                            <a:schemeClr val="tx1">
                              <a:lumMod val="75000"/>
                              <a:lumOff val="25000"/>
                            </a:schemeClr>
                          </a:solidFill>
                          <a:effectLst/>
                          <a:latin typeface="Gotham Rounded Book" pitchFamily="2" charset="0"/>
                        </a:rPr>
                        <a:t>Historietas interactivas con lenguaje de programación</a:t>
                      </a:r>
                      <a:endParaRPr lang="en-US" sz="3200" b="0" i="0" dirty="0">
                        <a:solidFill>
                          <a:schemeClr val="tx1">
                            <a:lumMod val="75000"/>
                            <a:lumOff val="25000"/>
                          </a:schemeClr>
                        </a:solidFill>
                        <a:effectLst/>
                        <a:latin typeface="Gotham Rounded Book"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54F91"/>
                      </a:solidFill>
                      <a:prstDash val="solid"/>
                      <a:round/>
                      <a:headEnd type="none" w="med" len="med"/>
                      <a:tailEnd type="none" w="med" len="med"/>
                    </a:lnL>
                    <a:lnR w="12700" cap="flat" cmpd="sng" algn="ctr">
                      <a:solidFill>
                        <a:srgbClr val="254F91"/>
                      </a:solidFill>
                      <a:prstDash val="solid"/>
                      <a:round/>
                      <a:headEnd type="none" w="med" len="med"/>
                      <a:tailEnd type="none" w="med" len="med"/>
                    </a:lnR>
                    <a:lnT w="12700" cap="flat" cmpd="sng" algn="ctr">
                      <a:solidFill>
                        <a:srgbClr val="254F91"/>
                      </a:solidFill>
                      <a:prstDash val="solid"/>
                      <a:round/>
                      <a:headEnd type="none" w="med" len="med"/>
                      <a:tailEnd type="none" w="med" len="med"/>
                    </a:lnT>
                    <a:lnB w="12700" cap="flat" cmpd="sng" algn="ctr">
                      <a:solidFill>
                        <a:srgbClr val="254F91"/>
                      </a:solidFill>
                      <a:prstDash val="solid"/>
                      <a:round/>
                      <a:headEnd type="none" w="med" len="med"/>
                      <a:tailEnd type="none" w="med" len="med"/>
                    </a:lnB>
                    <a:noFill/>
                  </a:tcPr>
                </a:tc>
                <a:extLst>
                  <a:ext uri="{0D108BD9-81ED-4DB2-BD59-A6C34878D82A}">
                    <a16:rowId xmlns="" xmlns:a16="http://schemas.microsoft.com/office/drawing/2014/main" val="971300026"/>
                  </a:ext>
                </a:extLst>
              </a:tr>
            </a:tbl>
          </a:graphicData>
        </a:graphic>
      </p:graphicFrame>
      <p:pic>
        <p:nvPicPr>
          <p:cNvPr id="8" name="Imagen 7">
            <a:extLst>
              <a:ext uri="{FF2B5EF4-FFF2-40B4-BE49-F238E27FC236}">
                <a16:creationId xmlns="" xmlns:a16="http://schemas.microsoft.com/office/drawing/2014/main" id="{A149E16C-BFB0-8E4B-B1BD-84A7DC479C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914" y="2208099"/>
            <a:ext cx="2268343" cy="2500379"/>
          </a:xfrm>
          <a:prstGeom prst="rect">
            <a:avLst/>
          </a:prstGeom>
        </p:spPr>
      </p:pic>
      <p:sp>
        <p:nvSpPr>
          <p:cNvPr id="13" name="Rectángulo 12">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4" name="Rectángulo 13">
            <a:extLst>
              <a:ext uri="{FF2B5EF4-FFF2-40B4-BE49-F238E27FC236}">
                <a16:creationId xmlns="" xmlns:a16="http://schemas.microsoft.com/office/drawing/2014/main" id="{68408048-1051-5946-A0E6-74065EF80AFF}"/>
              </a:ext>
            </a:extLst>
          </p:cNvPr>
          <p:cNvSpPr/>
          <p:nvPr/>
        </p:nvSpPr>
        <p:spPr>
          <a:xfrm flipV="1">
            <a:off x="512202" y="1201002"/>
            <a:ext cx="2340180" cy="95534"/>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17" name="Triángulo rectángulo 16"/>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Imagen 17"/>
          <p:cNvPicPr>
            <a:picLocks noChangeAspect="1"/>
          </p:cNvPicPr>
          <p:nvPr/>
        </p:nvPicPr>
        <p:blipFill rotWithShape="1">
          <a:blip r:embed="rId8"/>
          <a:srcRect t="34776" b="35851"/>
          <a:stretch/>
        </p:blipFill>
        <p:spPr>
          <a:xfrm>
            <a:off x="10093411" y="180200"/>
            <a:ext cx="1905000" cy="559559"/>
          </a:xfrm>
          <a:prstGeom prst="rect">
            <a:avLst/>
          </a:prstGeom>
        </p:spPr>
      </p:pic>
      <p:sp>
        <p:nvSpPr>
          <p:cNvPr id="20" name="CuadroTexto 19"/>
          <p:cNvSpPr txBox="1"/>
          <p:nvPr/>
        </p:nvSpPr>
        <p:spPr>
          <a:xfrm>
            <a:off x="494499" y="694483"/>
            <a:ext cx="1689886" cy="400110"/>
          </a:xfrm>
          <a:prstGeom prst="rect">
            <a:avLst/>
          </a:prstGeom>
          <a:noFill/>
        </p:spPr>
        <p:txBody>
          <a:bodyPr wrap="none" rtlCol="0">
            <a:spAutoFit/>
          </a:bodyPr>
          <a:lstStyle/>
          <a:p>
            <a:r>
              <a:rPr lang="es-MX" sz="2000" b="1" dirty="0">
                <a:solidFill>
                  <a:srgbClr val="254F91"/>
                </a:solidFill>
                <a:latin typeface="Gotham Rounded Medium"/>
              </a:rPr>
              <a:t>DISCIPLINAS</a:t>
            </a:r>
            <a:endParaRPr lang="es-PE" sz="2000" dirty="0"/>
          </a:p>
        </p:txBody>
      </p:sp>
      <p:pic>
        <p:nvPicPr>
          <p:cNvPr id="21" name="Imagen 2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42658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86C6284-1D42-444D-B210-8ADFE884D2A2}"/>
              </a:ext>
            </a:extLst>
          </p:cNvPr>
          <p:cNvSpPr/>
          <p:nvPr/>
        </p:nvSpPr>
        <p:spPr>
          <a:xfrm>
            <a:off x="0" y="8302"/>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 name="Rectángulo 5">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7" name="CuadroTexto 4">
            <a:extLst>
              <a:ext uri="{FF2B5EF4-FFF2-40B4-BE49-F238E27FC236}">
                <a16:creationId xmlns="" xmlns:a16="http://schemas.microsoft.com/office/drawing/2014/main" id="{A3A4AF3A-E638-B54D-A91B-46B20954BDCA}"/>
              </a:ext>
            </a:extLst>
          </p:cNvPr>
          <p:cNvSpPr txBox="1"/>
          <p:nvPr/>
        </p:nvSpPr>
        <p:spPr>
          <a:xfrm>
            <a:off x="512202" y="174660"/>
            <a:ext cx="6642404" cy="1077218"/>
          </a:xfrm>
          <a:prstGeom prst="rect">
            <a:avLst/>
          </a:prstGeom>
          <a:noFill/>
        </p:spPr>
        <p:txBody>
          <a:bodyPr wrap="square" rtlCol="0">
            <a:spAutoFit/>
          </a:bodyPr>
          <a:lstStyle/>
          <a:p>
            <a:r>
              <a:rPr lang="es-MX" sz="3200" b="1" dirty="0">
                <a:solidFill>
                  <a:srgbClr val="254F91"/>
                </a:solidFill>
                <a:latin typeface="Gotham Rounded Medium"/>
              </a:rPr>
              <a:t>JUEGOS FLORALES ESCOLARES NACIONALES </a:t>
            </a:r>
            <a:endParaRPr lang="en-US" sz="3200" b="1" dirty="0">
              <a:solidFill>
                <a:srgbClr val="254F91"/>
              </a:solidFill>
              <a:latin typeface="Gotham Rounded Medium"/>
            </a:endParaRPr>
          </a:p>
        </p:txBody>
      </p:sp>
      <p:sp>
        <p:nvSpPr>
          <p:cNvPr id="12" name="Triángulo rectángulo 11"/>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a:extLst>
              <a:ext uri="{FF2B5EF4-FFF2-40B4-BE49-F238E27FC236}">
                <a16:creationId xmlns="" xmlns:a16="http://schemas.microsoft.com/office/drawing/2014/main" id="{C9D16393-2EEE-4790-A57F-FDF12841A90C}"/>
              </a:ext>
            </a:extLst>
          </p:cNvPr>
          <p:cNvPicPr>
            <a:picLocks noChangeAspect="1"/>
          </p:cNvPicPr>
          <p:nvPr/>
        </p:nvPicPr>
        <p:blipFill>
          <a:blip r:embed="rId3"/>
          <a:stretch>
            <a:fillRect/>
          </a:stretch>
        </p:blipFill>
        <p:spPr>
          <a:xfrm>
            <a:off x="6279025" y="84682"/>
            <a:ext cx="3120130" cy="1334189"/>
          </a:xfrm>
          <a:prstGeom prst="rect">
            <a:avLst/>
          </a:prstGeom>
        </p:spPr>
      </p:pic>
      <p:pic>
        <p:nvPicPr>
          <p:cNvPr id="3" name="Imagen 2">
            <a:extLst>
              <a:ext uri="{FF2B5EF4-FFF2-40B4-BE49-F238E27FC236}">
                <a16:creationId xmlns="" xmlns:a16="http://schemas.microsoft.com/office/drawing/2014/main" id="{C9FCE06D-0782-4FEC-AD99-D1E666053A2C}"/>
              </a:ext>
            </a:extLst>
          </p:cNvPr>
          <p:cNvPicPr>
            <a:picLocks noChangeAspect="1"/>
          </p:cNvPicPr>
          <p:nvPr/>
        </p:nvPicPr>
        <p:blipFill>
          <a:blip r:embed="rId4"/>
          <a:stretch>
            <a:fillRect/>
          </a:stretch>
        </p:blipFill>
        <p:spPr>
          <a:xfrm>
            <a:off x="379828" y="1968056"/>
            <a:ext cx="11425485" cy="4764950"/>
          </a:xfrm>
          <a:prstGeom prst="rect">
            <a:avLst/>
          </a:prstGeom>
        </p:spPr>
      </p:pic>
      <p:pic>
        <p:nvPicPr>
          <p:cNvPr id="9" name="Picture 6" descr="Iniciar Sesion | DRE PUNO">
            <a:extLst>
              <a:ext uri="{FF2B5EF4-FFF2-40B4-BE49-F238E27FC236}">
                <a16:creationId xmlns="" xmlns:a16="http://schemas.microsoft.com/office/drawing/2014/main" id="{9DE9D5AD-EAB6-401B-833F-68DBEE0D3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271465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86C6284-1D42-444D-B210-8ADFE884D2A2}"/>
              </a:ext>
            </a:extLst>
          </p:cNvPr>
          <p:cNvSpPr/>
          <p:nvPr/>
        </p:nvSpPr>
        <p:spPr>
          <a:xfrm>
            <a:off x="0" y="102306"/>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 name="Rectángulo 5">
            <a:extLst>
              <a:ext uri="{FF2B5EF4-FFF2-40B4-BE49-F238E27FC236}">
                <a16:creationId xmlns="" xmlns:a16="http://schemas.microsoft.com/office/drawing/2014/main" id="{68408048-1051-5946-A0E6-74065EF80AFF}"/>
              </a:ext>
            </a:extLst>
          </p:cNvPr>
          <p:cNvSpPr/>
          <p:nvPr/>
        </p:nvSpPr>
        <p:spPr>
          <a:xfrm>
            <a:off x="512202" y="1180242"/>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7" name="CuadroTexto 4">
            <a:extLst>
              <a:ext uri="{FF2B5EF4-FFF2-40B4-BE49-F238E27FC236}">
                <a16:creationId xmlns="" xmlns:a16="http://schemas.microsoft.com/office/drawing/2014/main" id="{A3A4AF3A-E638-B54D-A91B-46B20954BDCA}"/>
              </a:ext>
            </a:extLst>
          </p:cNvPr>
          <p:cNvSpPr txBox="1"/>
          <p:nvPr/>
        </p:nvSpPr>
        <p:spPr>
          <a:xfrm>
            <a:off x="423645" y="494820"/>
            <a:ext cx="8280106" cy="584775"/>
          </a:xfrm>
          <a:prstGeom prst="rect">
            <a:avLst/>
          </a:prstGeom>
          <a:noFill/>
        </p:spPr>
        <p:txBody>
          <a:bodyPr wrap="square" rtlCol="0">
            <a:spAutoFit/>
          </a:bodyPr>
          <a:lstStyle/>
          <a:p>
            <a:r>
              <a:rPr lang="es-MX" sz="3200" b="1" dirty="0">
                <a:solidFill>
                  <a:srgbClr val="254F91"/>
                </a:solidFill>
                <a:latin typeface="Gotham Rounded Medium"/>
              </a:rPr>
              <a:t>JUEGOS FLORALES ESCOLARES NACIONALES </a:t>
            </a:r>
            <a:endParaRPr lang="en-US" sz="3200" b="1" dirty="0">
              <a:solidFill>
                <a:srgbClr val="254F91"/>
              </a:solidFill>
              <a:latin typeface="Gotham Rounded Medium"/>
            </a:endParaRPr>
          </a:p>
        </p:txBody>
      </p:sp>
      <p:sp>
        <p:nvSpPr>
          <p:cNvPr id="12" name="Triángulo rectángulo 11"/>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angle 1">
            <a:extLst>
              <a:ext uri="{FF2B5EF4-FFF2-40B4-BE49-F238E27FC236}">
                <a16:creationId xmlns="" xmlns:a16="http://schemas.microsoft.com/office/drawing/2014/main" id="{97593C88-82CC-4EBE-8796-77897CB65A2A}"/>
              </a:ext>
            </a:extLst>
          </p:cNvPr>
          <p:cNvSpPr>
            <a:spLocks noChangeArrowheads="1"/>
          </p:cNvSpPr>
          <p:nvPr/>
        </p:nvSpPr>
        <p:spPr bwMode="auto">
          <a:xfrm>
            <a:off x="903923" y="4397998"/>
            <a:ext cx="126527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sp>
        <p:nvSpPr>
          <p:cNvPr id="19" name="Rectangle 2">
            <a:extLst>
              <a:ext uri="{FF2B5EF4-FFF2-40B4-BE49-F238E27FC236}">
                <a16:creationId xmlns="" xmlns:a16="http://schemas.microsoft.com/office/drawing/2014/main" id="{97161CCC-B301-4AC3-BF02-52F16C6B7CC0}"/>
              </a:ext>
            </a:extLst>
          </p:cNvPr>
          <p:cNvSpPr>
            <a:spLocks noChangeArrowheads="1"/>
          </p:cNvSpPr>
          <p:nvPr/>
        </p:nvSpPr>
        <p:spPr bwMode="auto">
          <a:xfrm>
            <a:off x="766811" y="1444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21" name="Rectangle 3">
            <a:extLst>
              <a:ext uri="{FF2B5EF4-FFF2-40B4-BE49-F238E27FC236}">
                <a16:creationId xmlns="" xmlns:a16="http://schemas.microsoft.com/office/drawing/2014/main" id="{6D3D6D68-35FC-4C3B-981A-336B3D6461B7}"/>
              </a:ext>
            </a:extLst>
          </p:cNvPr>
          <p:cNvSpPr>
            <a:spLocks noChangeArrowheads="1"/>
          </p:cNvSpPr>
          <p:nvPr/>
        </p:nvSpPr>
        <p:spPr bwMode="auto">
          <a:xfrm>
            <a:off x="766810" y="1804215"/>
            <a:ext cx="105168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E"/>
          </a:p>
        </p:txBody>
      </p:sp>
      <p:pic>
        <p:nvPicPr>
          <p:cNvPr id="14" name="Picture 6" descr="Iniciar Sesion | DRE PUNO">
            <a:extLst>
              <a:ext uri="{FF2B5EF4-FFF2-40B4-BE49-F238E27FC236}">
                <a16:creationId xmlns="" xmlns:a16="http://schemas.microsoft.com/office/drawing/2014/main" id="{09485D1D-E38B-4FB4-886C-301F1BD94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4">
            <a:extLst>
              <a:ext uri="{FF2B5EF4-FFF2-40B4-BE49-F238E27FC236}">
                <a16:creationId xmlns="" xmlns:a16="http://schemas.microsoft.com/office/drawing/2014/main" id="{FDD53F66-77DB-4B93-A88F-FE9897ACE639}"/>
              </a:ext>
            </a:extLst>
          </p:cNvPr>
          <p:cNvSpPr txBox="1"/>
          <p:nvPr/>
        </p:nvSpPr>
        <p:spPr>
          <a:xfrm>
            <a:off x="766811" y="1746547"/>
            <a:ext cx="8280106" cy="584775"/>
          </a:xfrm>
          <a:prstGeom prst="rect">
            <a:avLst/>
          </a:prstGeom>
          <a:noFill/>
        </p:spPr>
        <p:txBody>
          <a:bodyPr wrap="square" rtlCol="0">
            <a:spAutoFit/>
          </a:bodyPr>
          <a:lstStyle/>
          <a:p>
            <a:r>
              <a:rPr lang="es-MX" sz="3200" b="1" dirty="0">
                <a:solidFill>
                  <a:srgbClr val="254F91"/>
                </a:solidFill>
                <a:latin typeface="Gotham Rounded Medium"/>
              </a:rPr>
              <a:t>CRITERIOS DE EVALUACIÓN Y CALIFICACIÓN</a:t>
            </a:r>
            <a:endParaRPr lang="en-US" sz="3200" b="1" dirty="0">
              <a:solidFill>
                <a:srgbClr val="254F91"/>
              </a:solidFill>
              <a:latin typeface="Gotham Rounded Medium"/>
            </a:endParaRPr>
          </a:p>
        </p:txBody>
      </p:sp>
      <p:graphicFrame>
        <p:nvGraphicFramePr>
          <p:cNvPr id="2" name="Tabla 1">
            <a:extLst>
              <a:ext uri="{FF2B5EF4-FFF2-40B4-BE49-F238E27FC236}">
                <a16:creationId xmlns="" xmlns:a16="http://schemas.microsoft.com/office/drawing/2014/main" id="{FA105E45-A4FE-4E42-BF71-29BCAA132695}"/>
              </a:ext>
            </a:extLst>
          </p:cNvPr>
          <p:cNvGraphicFramePr>
            <a:graphicFrameLocks noGrp="1"/>
          </p:cNvGraphicFramePr>
          <p:nvPr>
            <p:extLst>
              <p:ext uri="{D42A27DB-BD31-4B8C-83A1-F6EECF244321}">
                <p14:modId xmlns:p14="http://schemas.microsoft.com/office/powerpoint/2010/main" val="1506587919"/>
              </p:ext>
            </p:extLst>
          </p:nvPr>
        </p:nvGraphicFramePr>
        <p:xfrm>
          <a:off x="766810" y="2749415"/>
          <a:ext cx="10740562" cy="4008612"/>
        </p:xfrm>
        <a:graphic>
          <a:graphicData uri="http://schemas.openxmlformats.org/drawingml/2006/table">
            <a:tbl>
              <a:tblPr firstRow="1" firstCol="1" bandRow="1">
                <a:tableStyleId>{5C22544A-7EE6-4342-B048-85BDC9FD1C3A}</a:tableStyleId>
              </a:tblPr>
              <a:tblGrid>
                <a:gridCol w="2141546">
                  <a:extLst>
                    <a:ext uri="{9D8B030D-6E8A-4147-A177-3AD203B41FA5}">
                      <a16:colId xmlns="" xmlns:a16="http://schemas.microsoft.com/office/drawing/2014/main" val="2856642110"/>
                    </a:ext>
                  </a:extLst>
                </a:gridCol>
                <a:gridCol w="8599016">
                  <a:extLst>
                    <a:ext uri="{9D8B030D-6E8A-4147-A177-3AD203B41FA5}">
                      <a16:colId xmlns="" xmlns:a16="http://schemas.microsoft.com/office/drawing/2014/main" val="2159473619"/>
                    </a:ext>
                  </a:extLst>
                </a:gridCol>
              </a:tblGrid>
              <a:tr h="442452">
                <a:tc>
                  <a:txBody>
                    <a:bodyPr/>
                    <a:lstStyle/>
                    <a:p>
                      <a:pPr algn="ctr"/>
                      <a:r>
                        <a:rPr lang="es-PE" sz="2000" dirty="0">
                          <a:solidFill>
                            <a:schemeClr val="tx1"/>
                          </a:solidFill>
                          <a:effectLst/>
                        </a:rPr>
                        <a:t>PUNTAJES</a:t>
                      </a:r>
                      <a:endParaRPr lang="es-P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s-PE" sz="2000" dirty="0">
                          <a:solidFill>
                            <a:schemeClr val="tx1"/>
                          </a:solidFill>
                          <a:effectLst/>
                        </a:rPr>
                        <a:t>DESCRIPCIÓN</a:t>
                      </a:r>
                      <a:endParaRPr lang="es-P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458082937"/>
                  </a:ext>
                </a:extLst>
              </a:tr>
              <a:tr h="777152">
                <a:tc>
                  <a:txBody>
                    <a:bodyPr/>
                    <a:lstStyle/>
                    <a:p>
                      <a:pPr algn="ctr"/>
                      <a:r>
                        <a:rPr lang="es-PE" sz="1800" dirty="0">
                          <a:solidFill>
                            <a:schemeClr val="tx1"/>
                          </a:solidFill>
                          <a:effectLst/>
                        </a:rPr>
                        <a:t>4</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PE" sz="1800" b="1" dirty="0">
                          <a:solidFill>
                            <a:schemeClr val="accent1">
                              <a:lumMod val="50000"/>
                            </a:schemeClr>
                          </a:solidFill>
                          <a:effectLst/>
                        </a:rPr>
                        <a:t>Logro destacado </a:t>
                      </a:r>
                    </a:p>
                    <a:p>
                      <a:pPr algn="just"/>
                      <a:r>
                        <a:rPr lang="es-PE" sz="1800" dirty="0">
                          <a:solidFill>
                            <a:schemeClr val="tx1"/>
                          </a:solidFill>
                          <a:effectLst/>
                        </a:rPr>
                        <a:t>Evidencia un nivel superior a lo esperado respecto del criterio de evaluación. Esto quiere decir que demuestra un desempeño que va más allá de lo esperado.</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24282825"/>
                  </a:ext>
                </a:extLst>
              </a:tr>
              <a:tr h="777152">
                <a:tc>
                  <a:txBody>
                    <a:bodyPr/>
                    <a:lstStyle/>
                    <a:p>
                      <a:pPr algn="ctr"/>
                      <a:r>
                        <a:rPr lang="es-PE" sz="1800" dirty="0">
                          <a:solidFill>
                            <a:schemeClr val="tx1"/>
                          </a:solidFill>
                          <a:effectLst/>
                        </a:rPr>
                        <a:t>3</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PE" sz="1800" b="1" dirty="0">
                          <a:solidFill>
                            <a:schemeClr val="accent1">
                              <a:lumMod val="50000"/>
                            </a:schemeClr>
                          </a:solidFill>
                          <a:effectLst/>
                        </a:rPr>
                        <a:t>Logro esperado </a:t>
                      </a:r>
                    </a:p>
                    <a:p>
                      <a:pPr algn="just"/>
                      <a:r>
                        <a:rPr lang="es-PE" sz="1800" dirty="0">
                          <a:solidFill>
                            <a:schemeClr val="tx1"/>
                          </a:solidFill>
                          <a:effectLst/>
                        </a:rPr>
                        <a:t>Evidencia el nivel esperado respecto del criterio de evaluación, cumpliendo de manera satisfactoria con todos los aspectos descritos en el desempeño.</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40386891"/>
                  </a:ext>
                </a:extLst>
              </a:tr>
              <a:tr h="777152">
                <a:tc>
                  <a:txBody>
                    <a:bodyPr/>
                    <a:lstStyle/>
                    <a:p>
                      <a:pPr algn="ctr"/>
                      <a:r>
                        <a:rPr lang="es-PE" sz="1800" dirty="0">
                          <a:solidFill>
                            <a:schemeClr val="tx1"/>
                          </a:solidFill>
                          <a:effectLst/>
                        </a:rPr>
                        <a:t>2</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PE" sz="1800" b="1" dirty="0">
                          <a:solidFill>
                            <a:schemeClr val="accent1">
                              <a:lumMod val="50000"/>
                            </a:schemeClr>
                          </a:solidFill>
                          <a:effectLst/>
                        </a:rPr>
                        <a:t>En proceso </a:t>
                      </a:r>
                    </a:p>
                    <a:p>
                      <a:pPr algn="just"/>
                      <a:r>
                        <a:rPr lang="es-PE" sz="1800" dirty="0">
                          <a:solidFill>
                            <a:schemeClr val="tx1"/>
                          </a:solidFill>
                          <a:effectLst/>
                        </a:rPr>
                        <a:t>Está próximo o cerca al nivel esperado respecto del criterio de evaluación, pero no cumple con todos los aspectos descrito en el desempeño. </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61583100"/>
                  </a:ext>
                </a:extLst>
              </a:tr>
              <a:tr h="1036203">
                <a:tc>
                  <a:txBody>
                    <a:bodyPr/>
                    <a:lstStyle/>
                    <a:p>
                      <a:pPr algn="ctr"/>
                      <a:r>
                        <a:rPr lang="es-PE" sz="1800" dirty="0">
                          <a:solidFill>
                            <a:schemeClr val="tx1"/>
                          </a:solidFill>
                          <a:effectLst/>
                        </a:rPr>
                        <a:t>1</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PE" sz="1800" b="1" dirty="0">
                          <a:solidFill>
                            <a:schemeClr val="accent1">
                              <a:lumMod val="50000"/>
                            </a:schemeClr>
                          </a:solidFill>
                          <a:effectLst/>
                        </a:rPr>
                        <a:t>En inicio </a:t>
                      </a:r>
                    </a:p>
                    <a:p>
                      <a:pPr algn="just"/>
                      <a:r>
                        <a:rPr lang="es-PE" sz="1800" dirty="0">
                          <a:solidFill>
                            <a:schemeClr val="tx1"/>
                          </a:solidFill>
                          <a:effectLst/>
                        </a:rPr>
                        <a:t>Muestra un nivel mínimo respecto del criterio de evaluación. Evidencia dificultades para cumplir con los aspectos descritos en el desempeño o no logra cumplir con muy pocos aspectos.</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7827383"/>
                  </a:ext>
                </a:extLst>
              </a:tr>
            </a:tbl>
          </a:graphicData>
        </a:graphic>
      </p:graphicFrame>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9285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 xmlns:a16="http://schemas.microsoft.com/office/drawing/2014/main" id="{D04DA23B-0B04-E942-B8DF-BC2A81DBEE38}"/>
              </a:ext>
            </a:extLst>
          </p:cNvPr>
          <p:cNvSpPr/>
          <p:nvPr/>
        </p:nvSpPr>
        <p:spPr>
          <a:xfrm>
            <a:off x="259308" y="1649018"/>
            <a:ext cx="11739103" cy="5202963"/>
          </a:xfrm>
          <a:prstGeom prst="rect">
            <a:avLst/>
          </a:prstGeom>
        </p:spPr>
        <p:txBody>
          <a:bodyPr wrap="square">
            <a:spAutoFit/>
          </a:bodyPr>
          <a:lstStyle/>
          <a:p>
            <a:pPr algn="just" fontAlgn="t">
              <a:lnSpc>
                <a:spcPct val="80000"/>
              </a:lnSpc>
              <a:spcBef>
                <a:spcPct val="20000"/>
              </a:spcBef>
              <a:buFont typeface="Arial" pitchFamily="34" charset="0"/>
            </a:pPr>
            <a:r>
              <a:rPr lang="es-PE" dirty="0">
                <a:solidFill>
                  <a:srgbClr val="254F91"/>
                </a:solidFill>
              </a:rPr>
              <a:t>a) El teatro es una manifestación artística que se caracteriza por la representación de una historia por actores que interpretan personajes. Para su desarrollo combina diversos elementos, como la gestualidad, el discurso, la música, los sonidos y la escenografía. Es el resultado de un recurso literario y la puesta en escena.</a:t>
            </a:r>
          </a:p>
          <a:p>
            <a:pPr algn="just" fontAlgn="t">
              <a:lnSpc>
                <a:spcPct val="80000"/>
              </a:lnSpc>
              <a:spcBef>
                <a:spcPct val="20000"/>
              </a:spcBef>
              <a:buFont typeface="Arial" pitchFamily="34" charset="0"/>
            </a:pPr>
            <a:r>
              <a:rPr lang="es-PE" dirty="0">
                <a:solidFill>
                  <a:srgbClr val="254F91"/>
                </a:solidFill>
              </a:rPr>
              <a:t>b) El estudiante participante representará a su institución educativa y para la presentación de la obra, </a:t>
            </a:r>
            <a:r>
              <a:rPr lang="es-PE" b="1" dirty="0">
                <a:solidFill>
                  <a:schemeClr val="accent2">
                    <a:lumMod val="50000"/>
                  </a:schemeClr>
                </a:solidFill>
              </a:rPr>
              <a:t>podrá integrar como máximo a cinco (05) miembros de su familia con quienes convive en su domicilio</a:t>
            </a:r>
            <a:r>
              <a:rPr lang="es-PE" dirty="0">
                <a:solidFill>
                  <a:srgbClr val="254F91"/>
                </a:solidFill>
              </a:rPr>
              <a:t>, en cumplimiento a la emergencia sanitaria y el distanciamiento </a:t>
            </a:r>
            <a:r>
              <a:rPr lang="es-PE" dirty="0" smtClean="0">
                <a:solidFill>
                  <a:srgbClr val="254F91"/>
                </a:solidFill>
              </a:rPr>
              <a:t>social</a:t>
            </a:r>
            <a:r>
              <a:rPr lang="es-PE" dirty="0" smtClean="0">
                <a:solidFill>
                  <a:srgbClr val="254F91"/>
                </a:solidFill>
              </a:rPr>
              <a:t>. (Incluido el estudiante).</a:t>
            </a:r>
            <a:endParaRPr lang="es-PE" dirty="0">
              <a:solidFill>
                <a:srgbClr val="254F91"/>
              </a:solidFill>
            </a:endParaRPr>
          </a:p>
          <a:p>
            <a:pPr algn="just" fontAlgn="t">
              <a:lnSpc>
                <a:spcPct val="80000"/>
              </a:lnSpc>
              <a:spcBef>
                <a:spcPct val="20000"/>
              </a:spcBef>
              <a:buFont typeface="Arial" pitchFamily="34" charset="0"/>
            </a:pPr>
            <a:r>
              <a:rPr lang="es-PE" dirty="0">
                <a:solidFill>
                  <a:srgbClr val="254F91"/>
                </a:solidFill>
              </a:rPr>
              <a:t>c) En el caso de las y los participantes con necesidades educativas especiales (NEE) asociados a discapacidad, se considerará la flexibilidad y adaptación en los criterios de evaluación, según la condición que presenta, en coordinación con la comisión organizadora y los jurados calificadores.</a:t>
            </a:r>
          </a:p>
          <a:p>
            <a:pPr algn="just" fontAlgn="t">
              <a:lnSpc>
                <a:spcPct val="80000"/>
              </a:lnSpc>
              <a:spcBef>
                <a:spcPct val="20000"/>
              </a:spcBef>
              <a:buFont typeface="Arial" pitchFamily="34" charset="0"/>
            </a:pPr>
            <a:r>
              <a:rPr lang="es-PE" dirty="0">
                <a:solidFill>
                  <a:srgbClr val="254F91"/>
                </a:solidFill>
              </a:rPr>
              <a:t>d) </a:t>
            </a:r>
            <a:r>
              <a:rPr lang="es-PE" b="1" dirty="0">
                <a:solidFill>
                  <a:schemeClr val="accent2">
                    <a:lumMod val="50000"/>
                  </a:schemeClr>
                </a:solidFill>
              </a:rPr>
              <a:t>El docente asesor(a), </a:t>
            </a:r>
            <a:r>
              <a:rPr lang="es-PE" dirty="0">
                <a:solidFill>
                  <a:srgbClr val="254F91"/>
                </a:solidFill>
              </a:rPr>
              <a:t>podrá intervenir en las coordinaciones virtuales para la implementación de la obra teatral, más no en la obra, ni en el lugar de la filmación del video.</a:t>
            </a:r>
          </a:p>
          <a:p>
            <a:pPr algn="just" fontAlgn="t">
              <a:lnSpc>
                <a:spcPct val="80000"/>
              </a:lnSpc>
              <a:spcBef>
                <a:spcPct val="20000"/>
              </a:spcBef>
              <a:buFont typeface="Arial" pitchFamily="34" charset="0"/>
            </a:pPr>
            <a:r>
              <a:rPr lang="es-PE" dirty="0">
                <a:solidFill>
                  <a:srgbClr val="254F91"/>
                </a:solidFill>
              </a:rPr>
              <a:t>e) La obra teatral, no debe exceder </a:t>
            </a:r>
            <a:r>
              <a:rPr lang="es-PE" b="1" dirty="0">
                <a:solidFill>
                  <a:schemeClr val="accent2">
                    <a:lumMod val="50000"/>
                  </a:schemeClr>
                </a:solidFill>
              </a:rPr>
              <a:t>los 15 minutos en total de presentación teatral</a:t>
            </a:r>
            <a:r>
              <a:rPr lang="es-PE" dirty="0">
                <a:solidFill>
                  <a:srgbClr val="254F91"/>
                </a:solidFill>
              </a:rPr>
              <a:t>.</a:t>
            </a:r>
          </a:p>
          <a:p>
            <a:pPr algn="just" fontAlgn="t">
              <a:lnSpc>
                <a:spcPct val="80000"/>
              </a:lnSpc>
              <a:spcBef>
                <a:spcPct val="20000"/>
              </a:spcBef>
              <a:buFont typeface="Arial" pitchFamily="34" charset="0"/>
            </a:pPr>
            <a:r>
              <a:rPr lang="es-PE" dirty="0">
                <a:solidFill>
                  <a:srgbClr val="254F91"/>
                </a:solidFill>
              </a:rPr>
              <a:t>f) Al inicio de la filmación del video, un miembro de la familia, deberán realizar la presentación del participante según la reseña de la obra en un </a:t>
            </a:r>
            <a:r>
              <a:rPr lang="es-PE" b="1" dirty="0">
                <a:solidFill>
                  <a:schemeClr val="accent2">
                    <a:lumMod val="50000"/>
                  </a:schemeClr>
                </a:solidFill>
              </a:rPr>
              <a:t>tiempo máximo de 1 minuto</a:t>
            </a:r>
            <a:r>
              <a:rPr lang="es-PE" b="1" dirty="0" smtClean="0">
                <a:solidFill>
                  <a:schemeClr val="accent2">
                    <a:lumMod val="50000"/>
                  </a:schemeClr>
                </a:solidFill>
              </a:rPr>
              <a:t>. </a:t>
            </a:r>
            <a:r>
              <a:rPr lang="es-PE" b="1" dirty="0" smtClean="0">
                <a:solidFill>
                  <a:srgbClr val="254F91"/>
                </a:solidFill>
              </a:rPr>
              <a:t>(incluido dentro de los 15 minutos)</a:t>
            </a:r>
            <a:endParaRPr lang="es-PE" b="1" dirty="0">
              <a:solidFill>
                <a:srgbClr val="254F91"/>
              </a:solidFill>
            </a:endParaRPr>
          </a:p>
          <a:p>
            <a:pPr algn="just" fontAlgn="t">
              <a:lnSpc>
                <a:spcPct val="80000"/>
              </a:lnSpc>
              <a:spcBef>
                <a:spcPct val="20000"/>
              </a:spcBef>
              <a:buFont typeface="Arial" pitchFamily="34" charset="0"/>
            </a:pPr>
            <a:r>
              <a:rPr lang="es-PE" dirty="0">
                <a:solidFill>
                  <a:srgbClr val="254F91"/>
                </a:solidFill>
              </a:rPr>
              <a:t>g) </a:t>
            </a:r>
            <a:r>
              <a:rPr lang="es-PE" b="1" dirty="0">
                <a:solidFill>
                  <a:schemeClr val="accent2">
                    <a:lumMod val="50000"/>
                  </a:schemeClr>
                </a:solidFill>
              </a:rPr>
              <a:t>Si la obra se presenta en una lengua originaria</a:t>
            </a:r>
            <a:r>
              <a:rPr lang="es-PE" dirty="0">
                <a:solidFill>
                  <a:srgbClr val="254F91"/>
                </a:solidFill>
              </a:rPr>
              <a:t>, al momento de la inscripción, el docente asesor(a), deberá registrar en el SICE el enlace web donde se encuentra almacenada la versión traducida al castellano en un archivo en Word, indicando la lengua de origen, el nombre de la obra, la IE, UGEL y región a la que pertenece, según las orientaciones de la comisión organizadora.</a:t>
            </a:r>
          </a:p>
          <a:p>
            <a:pPr algn="just" fontAlgn="t">
              <a:lnSpc>
                <a:spcPct val="80000"/>
              </a:lnSpc>
              <a:spcBef>
                <a:spcPct val="20000"/>
              </a:spcBef>
              <a:buFont typeface="Arial" pitchFamily="34" charset="0"/>
            </a:pPr>
            <a:r>
              <a:rPr lang="es-PE" dirty="0">
                <a:solidFill>
                  <a:srgbClr val="254F91"/>
                </a:solidFill>
              </a:rPr>
              <a:t>h) El participante, interpretará una obra relacionada con el lema motivador; pudiendo ser una obra o una adaptación de autor local, nacional, universal o una creación propia o colectiva.</a:t>
            </a:r>
          </a:p>
          <a:p>
            <a:pPr algn="just" fontAlgn="t">
              <a:lnSpc>
                <a:spcPct val="80000"/>
              </a:lnSpc>
              <a:spcBef>
                <a:spcPct val="20000"/>
              </a:spcBef>
              <a:buFont typeface="Arial" pitchFamily="34" charset="0"/>
            </a:pPr>
            <a:r>
              <a:rPr lang="es-PE" dirty="0">
                <a:solidFill>
                  <a:srgbClr val="254F91"/>
                </a:solidFill>
              </a:rPr>
              <a:t>+MAS DETALLES Y ESPECIFICACIONES EN LAS BASES DE LOS CONCURSOS EDUCATIVOS </a:t>
            </a:r>
          </a:p>
        </p:txBody>
      </p:sp>
      <p:sp>
        <p:nvSpPr>
          <p:cNvPr id="11" name="CuadroTexto 10">
            <a:extLst>
              <a:ext uri="{FF2B5EF4-FFF2-40B4-BE49-F238E27FC236}">
                <a16:creationId xmlns="" xmlns:a16="http://schemas.microsoft.com/office/drawing/2014/main" id="{24BB6E06-A4E5-974C-A545-7695BAD6049A}"/>
              </a:ext>
            </a:extLst>
          </p:cNvPr>
          <p:cNvSpPr txBox="1"/>
          <p:nvPr/>
        </p:nvSpPr>
        <p:spPr>
          <a:xfrm>
            <a:off x="3388316" y="1084500"/>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12077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_tradnl" sz="3200" dirty="0">
                <a:solidFill>
                  <a:schemeClr val="tx2"/>
                </a:solidFill>
              </a:rPr>
              <a:t>	</a:t>
            </a:r>
            <a:r>
              <a:rPr lang="es-ES_tradnl" sz="3200" b="1" dirty="0">
                <a:solidFill>
                  <a:schemeClr val="accent5">
                    <a:lumMod val="75000"/>
                  </a:schemeClr>
                </a:solidFill>
              </a:rPr>
              <a:t>ARTES ESCENICAS</a:t>
            </a:r>
          </a:p>
          <a:p>
            <a:r>
              <a:rPr lang="es-ES_tradnl" sz="2400" b="1" dirty="0">
                <a:solidFill>
                  <a:schemeClr val="accent5">
                    <a:lumMod val="75000"/>
                  </a:schemeClr>
                </a:solidFill>
              </a:rPr>
              <a:t>	TEATRO EN FAMILIA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a:extLst>
              <a:ext uri="{FF2B5EF4-FFF2-40B4-BE49-F238E27FC236}">
                <a16:creationId xmlns="" xmlns:a16="http://schemas.microsoft.com/office/drawing/2014/main" id="{5A4930C3-4DD9-4080-A193-2EC5A3F60CF4}"/>
              </a:ext>
            </a:extLst>
          </p:cNvPr>
          <p:cNvPicPr>
            <a:picLocks noChangeAspect="1"/>
          </p:cNvPicPr>
          <p:nvPr/>
        </p:nvPicPr>
        <p:blipFill>
          <a:blip r:embed="rId2"/>
          <a:stretch>
            <a:fillRect/>
          </a:stretch>
        </p:blipFill>
        <p:spPr>
          <a:xfrm>
            <a:off x="4897983" y="61657"/>
            <a:ext cx="2212502" cy="1533774"/>
          </a:xfrm>
          <a:prstGeom prst="rect">
            <a:avLst/>
          </a:prstGeom>
        </p:spPr>
      </p:pic>
      <p:pic>
        <p:nvPicPr>
          <p:cNvPr id="9" name="Picture 6" descr="Iniciar Sesion | DRE PUNO">
            <a:extLst>
              <a:ext uri="{FF2B5EF4-FFF2-40B4-BE49-F238E27FC236}">
                <a16:creationId xmlns="" xmlns:a16="http://schemas.microsoft.com/office/drawing/2014/main" id="{692E0E5E-C21A-4C3C-BF76-C944CD4CE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41244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742004" y="300059"/>
            <a:ext cx="8047468" cy="954107"/>
          </a:xfrm>
          <a:prstGeom prst="rect">
            <a:avLst/>
          </a:prstGeom>
          <a:noFill/>
        </p:spPr>
        <p:txBody>
          <a:bodyPr wrap="square" rtlCol="0">
            <a:spAutoFit/>
          </a:bodyPr>
          <a:lstStyle/>
          <a:p>
            <a:r>
              <a:rPr lang="en-US" sz="3200" b="1" dirty="0">
                <a:solidFill>
                  <a:srgbClr val="254F91"/>
                </a:solidFill>
                <a:latin typeface="Gotham Rounded Medium"/>
              </a:rPr>
              <a:t>ARTES ESCENICAS</a:t>
            </a:r>
          </a:p>
          <a:p>
            <a:r>
              <a:rPr lang="en-US" sz="2400" b="1" dirty="0">
                <a:solidFill>
                  <a:srgbClr val="254F91"/>
                </a:solidFill>
                <a:latin typeface="Gotham Rounded Medium"/>
              </a:rPr>
              <a:t>MONÓLOGO</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145910" y="0"/>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41194" y="1765129"/>
            <a:ext cx="11657217" cy="4801314"/>
          </a:xfrm>
          <a:prstGeom prst="rect">
            <a:avLst/>
          </a:prstGeom>
          <a:noFill/>
        </p:spPr>
        <p:txBody>
          <a:bodyPr wrap="square">
            <a:spAutoFit/>
          </a:bodyPr>
          <a:lstStyle/>
          <a:p>
            <a:pPr algn="just"/>
            <a:r>
              <a:rPr lang="es-PE" dirty="0">
                <a:solidFill>
                  <a:schemeClr val="accent1">
                    <a:lumMod val="50000"/>
                  </a:schemeClr>
                </a:solidFill>
              </a:rPr>
              <a:t>a) El monólogo es un recurso literario. En el género dramático permite que un determinado personaje exhiba sus sentimientos, o reflexiones acerca de un determinado tema.</a:t>
            </a:r>
          </a:p>
          <a:p>
            <a:pPr algn="just"/>
            <a:r>
              <a:rPr lang="es-PE" dirty="0">
                <a:solidFill>
                  <a:schemeClr val="accent1">
                    <a:lumMod val="50000"/>
                  </a:schemeClr>
                </a:solidFill>
              </a:rPr>
              <a:t>b) La participación es individual, está dirigida a estudiantes de la categoría “B” y “C” y llegan hasta la etapa nacional.</a:t>
            </a:r>
          </a:p>
          <a:p>
            <a:pPr algn="just"/>
            <a:r>
              <a:rPr lang="es-PE" dirty="0">
                <a:solidFill>
                  <a:schemeClr val="accent1">
                    <a:lumMod val="50000"/>
                  </a:schemeClr>
                </a:solidFill>
              </a:rPr>
              <a:t>c) El estudiante, seleccionará un tema a desarrollar relacionado al lema motivador.</a:t>
            </a:r>
          </a:p>
          <a:p>
            <a:pPr algn="just"/>
            <a:r>
              <a:rPr lang="es-PE" dirty="0">
                <a:solidFill>
                  <a:schemeClr val="accent1">
                    <a:lumMod val="50000"/>
                  </a:schemeClr>
                </a:solidFill>
              </a:rPr>
              <a:t>d) La filmación del video se realizará en su domicilio en el marco de la emergencia sanitaria y el distanciamiento social o en una zona al aire libre cuidando los protocolos debidamente.</a:t>
            </a:r>
          </a:p>
          <a:p>
            <a:pPr algn="just"/>
            <a:r>
              <a:rPr lang="es-PE" dirty="0">
                <a:solidFill>
                  <a:schemeClr val="accent1">
                    <a:lumMod val="50000"/>
                  </a:schemeClr>
                </a:solidFill>
              </a:rPr>
              <a:t>e) En el caso de un participante con necesidades educativas especiales (NEE) asociados a discapacidad, se considera la flexibilidad y adaptación en los criterios de evaluación según la condición que presenta, en coordinación con la comisión organizadora y los jurados calificadores.</a:t>
            </a:r>
          </a:p>
          <a:p>
            <a:pPr algn="just"/>
            <a:r>
              <a:rPr lang="es-PE" dirty="0">
                <a:solidFill>
                  <a:schemeClr val="accent1">
                    <a:lumMod val="50000"/>
                  </a:schemeClr>
                </a:solidFill>
              </a:rPr>
              <a:t>f) </a:t>
            </a:r>
            <a:r>
              <a:rPr lang="es-PE" b="1" dirty="0">
                <a:solidFill>
                  <a:schemeClr val="accent2">
                    <a:lumMod val="50000"/>
                  </a:schemeClr>
                </a:solidFill>
              </a:rPr>
              <a:t>La presentación de la obra no deberá superar los 5 minutos.</a:t>
            </a:r>
          </a:p>
          <a:p>
            <a:pPr algn="just"/>
            <a:r>
              <a:rPr lang="es-PE" dirty="0">
                <a:solidFill>
                  <a:schemeClr val="accent1">
                    <a:lumMod val="50000"/>
                  </a:schemeClr>
                </a:solidFill>
              </a:rPr>
              <a:t>g) Al inicio de la filmación del video, deberán realizar la presentación del participante, según la reseña de la obra en un tiempo máximo de 1 minuto</a:t>
            </a:r>
            <a:r>
              <a:rPr lang="es-PE" dirty="0" smtClean="0">
                <a:solidFill>
                  <a:schemeClr val="accent1">
                    <a:lumMod val="50000"/>
                  </a:schemeClr>
                </a:solidFill>
              </a:rPr>
              <a:t>. (incluido dentro de los 5 minutos).</a:t>
            </a:r>
            <a:endParaRPr lang="es-PE" dirty="0">
              <a:solidFill>
                <a:schemeClr val="accent1">
                  <a:lumMod val="50000"/>
                </a:schemeClr>
              </a:solidFill>
            </a:endParaRPr>
          </a:p>
          <a:p>
            <a:pPr algn="just"/>
            <a:r>
              <a:rPr lang="es-PE" dirty="0">
                <a:solidFill>
                  <a:schemeClr val="accent1">
                    <a:lumMod val="50000"/>
                  </a:schemeClr>
                </a:solidFill>
              </a:rPr>
              <a:t>h) Si el monólogo es creado en una lengua originaria, la o el docente asesor(a), deberá registrar en el SICE el enlace web donde se encuentra almacenada la versión traducida en castellano, indicando la lengua de origen, a cada comisión organizadora de las instancias del concurso en las que participe.</a:t>
            </a:r>
          </a:p>
          <a:p>
            <a:pPr algn="just"/>
            <a:r>
              <a:rPr lang="es-PE" dirty="0">
                <a:solidFill>
                  <a:srgbClr val="254F91"/>
                </a:solidFill>
                <a:latin typeface="Gotham Rounded Book" pitchFamily="2" charset="0"/>
              </a:rPr>
              <a:t>+MAS DETALLES Y ESPECIFICACIONES EN LAS BASES DE LOS CONCURSOS EDUCATIVOS </a:t>
            </a:r>
          </a:p>
          <a:p>
            <a:pPr algn="just"/>
            <a:endParaRPr lang="es-PE"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9770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742004" y="300059"/>
            <a:ext cx="8047468" cy="954107"/>
          </a:xfrm>
          <a:prstGeom prst="rect">
            <a:avLst/>
          </a:prstGeom>
          <a:noFill/>
        </p:spPr>
        <p:txBody>
          <a:bodyPr wrap="square" rtlCol="0">
            <a:spAutoFit/>
          </a:bodyPr>
          <a:lstStyle/>
          <a:p>
            <a:r>
              <a:rPr lang="en-US" sz="3200" b="1" dirty="0">
                <a:solidFill>
                  <a:srgbClr val="254F91"/>
                </a:solidFill>
                <a:latin typeface="Gotham Rounded Medium"/>
              </a:rPr>
              <a:t>ARTES ESCENICAS</a:t>
            </a:r>
          </a:p>
          <a:p>
            <a:r>
              <a:rPr lang="en-US" sz="2400" b="1" dirty="0">
                <a:solidFill>
                  <a:srgbClr val="254F91"/>
                </a:solidFill>
                <a:latin typeface="Gotham Rounded Medium"/>
              </a:rPr>
              <a:t>BAILE URBANO INDIVIDUAL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145910" y="0"/>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41194" y="1765129"/>
            <a:ext cx="11532358" cy="4955203"/>
          </a:xfrm>
          <a:prstGeom prst="rect">
            <a:avLst/>
          </a:prstGeom>
          <a:noFill/>
        </p:spPr>
        <p:txBody>
          <a:bodyPr wrap="square">
            <a:spAutoFit/>
          </a:bodyPr>
          <a:lstStyle/>
          <a:p>
            <a:r>
              <a:rPr lang="es-PE" sz="1400" dirty="0">
                <a:solidFill>
                  <a:schemeClr val="accent1">
                    <a:lumMod val="50000"/>
                  </a:schemeClr>
                </a:solidFill>
              </a:rPr>
              <a:t>a</a:t>
            </a:r>
            <a:r>
              <a:rPr lang="es-PE" sz="1600" dirty="0">
                <a:solidFill>
                  <a:schemeClr val="accent1">
                    <a:lumMod val="50000"/>
                  </a:schemeClr>
                </a:solidFill>
              </a:rPr>
              <a:t>) Se considera baile urbano a los diferentes estilos de baile que contengan dentro de su coreografía la representación de una región, ciudad o pueblo del país (baile peruano urbano). Esta a su vez deberá tener la melodía fusionada con estilos urbanos modernos, los cuales podrían ser bailes como Hip Hop, House, </a:t>
            </a:r>
            <a:r>
              <a:rPr lang="es-PE" sz="1600" dirty="0" err="1">
                <a:solidFill>
                  <a:schemeClr val="accent1">
                    <a:lumMod val="50000"/>
                  </a:schemeClr>
                </a:solidFill>
              </a:rPr>
              <a:t>Dancehall</a:t>
            </a:r>
            <a:r>
              <a:rPr lang="es-PE" sz="1600" dirty="0">
                <a:solidFill>
                  <a:schemeClr val="accent1">
                    <a:lumMod val="50000"/>
                  </a:schemeClr>
                </a:solidFill>
              </a:rPr>
              <a:t>, Street Jazz, </a:t>
            </a:r>
            <a:r>
              <a:rPr lang="es-PE" sz="1600" dirty="0" err="1">
                <a:solidFill>
                  <a:schemeClr val="accent1">
                    <a:lumMod val="50000"/>
                  </a:schemeClr>
                </a:solidFill>
              </a:rPr>
              <a:t>Breakdance</a:t>
            </a:r>
            <a:r>
              <a:rPr lang="es-PE" sz="1600" dirty="0">
                <a:solidFill>
                  <a:schemeClr val="accent1">
                    <a:lumMod val="50000"/>
                  </a:schemeClr>
                </a:solidFill>
              </a:rPr>
              <a:t>, que puedan demostrar la versatilidad de su presentación al ritmo de la música.</a:t>
            </a:r>
          </a:p>
          <a:p>
            <a:r>
              <a:rPr lang="es-PE" sz="1600" dirty="0">
                <a:solidFill>
                  <a:schemeClr val="accent1">
                    <a:lumMod val="50000"/>
                  </a:schemeClr>
                </a:solidFill>
              </a:rPr>
              <a:t>b) La participación es individual, y está dirigida a estudiantes de las </a:t>
            </a:r>
            <a:r>
              <a:rPr lang="es-PE" sz="1600" b="1" dirty="0">
                <a:solidFill>
                  <a:schemeClr val="accent2">
                    <a:lumMod val="50000"/>
                  </a:schemeClr>
                </a:solidFill>
              </a:rPr>
              <a:t>categorías “A”, “B” y “C” </a:t>
            </a:r>
            <a:r>
              <a:rPr lang="es-PE" sz="1600" dirty="0">
                <a:solidFill>
                  <a:schemeClr val="accent1">
                    <a:lumMod val="50000"/>
                  </a:schemeClr>
                </a:solidFill>
              </a:rPr>
              <a:t>y llegan hasta la Etapa Nacional.</a:t>
            </a:r>
          </a:p>
          <a:p>
            <a:r>
              <a:rPr lang="es-PE" sz="1600" dirty="0">
                <a:solidFill>
                  <a:schemeClr val="accent1">
                    <a:lumMod val="50000"/>
                  </a:schemeClr>
                </a:solidFill>
              </a:rPr>
              <a:t>c) La presentación es virtual y deberá estar asociada al lema motivador.</a:t>
            </a:r>
          </a:p>
          <a:p>
            <a:r>
              <a:rPr lang="es-PE" sz="1600" dirty="0">
                <a:solidFill>
                  <a:schemeClr val="accent1">
                    <a:lumMod val="50000"/>
                  </a:schemeClr>
                </a:solidFill>
              </a:rPr>
              <a:t>d) Podrá ser de autores locales, nacionales, universales o de creación colectiva.</a:t>
            </a:r>
          </a:p>
          <a:p>
            <a:r>
              <a:rPr lang="es-PE" sz="1600" dirty="0">
                <a:solidFill>
                  <a:schemeClr val="accent1">
                    <a:lumMod val="50000"/>
                  </a:schemeClr>
                </a:solidFill>
              </a:rPr>
              <a:t>e) La presentación no deberá exceder los 03 minutos. El tiempo empezará a contar desde el primer sonido audible y acabará con el último.</a:t>
            </a:r>
          </a:p>
          <a:p>
            <a:r>
              <a:rPr lang="es-PE" sz="1600" dirty="0">
                <a:solidFill>
                  <a:schemeClr val="accent1">
                    <a:lumMod val="50000"/>
                  </a:schemeClr>
                </a:solidFill>
              </a:rPr>
              <a:t>f) Al inicio de la filmación del video, un miembro de la familia deberá realizar la presentación del participante, según la reseña de la obra en un tiempo máximo de 1 minuto</a:t>
            </a:r>
            <a:r>
              <a:rPr lang="es-PE" sz="1600" dirty="0" smtClean="0">
                <a:solidFill>
                  <a:schemeClr val="accent1">
                    <a:lumMod val="50000"/>
                  </a:schemeClr>
                </a:solidFill>
              </a:rPr>
              <a:t>. (incluido dentro de los 3 minutos)</a:t>
            </a:r>
            <a:endParaRPr lang="es-PE" sz="1600" dirty="0">
              <a:solidFill>
                <a:schemeClr val="accent1">
                  <a:lumMod val="50000"/>
                </a:schemeClr>
              </a:solidFill>
            </a:endParaRPr>
          </a:p>
          <a:p>
            <a:r>
              <a:rPr lang="es-PE" sz="1600" dirty="0">
                <a:solidFill>
                  <a:schemeClr val="accent1">
                    <a:lumMod val="50000"/>
                  </a:schemeClr>
                </a:solidFill>
              </a:rPr>
              <a:t>g) No se admitirán contenidos con proselitismo político o partidario, obscenos, xenófobos o cualquier otro que atente contra la dignidad de las personas.</a:t>
            </a:r>
          </a:p>
          <a:p>
            <a:r>
              <a:rPr lang="es-PE" sz="1600" dirty="0">
                <a:solidFill>
                  <a:schemeClr val="accent1">
                    <a:lumMod val="50000"/>
                  </a:schemeClr>
                </a:solidFill>
              </a:rPr>
              <a:t>h) La vestimenta utilizada, deberá respetar y ser coherente con el contexto del baile que se presentará. El docente asesor, deberá considerar que el participante deberá utilizar prendas interiores con el fin de salvaguardar la integridad de los menores de edad.</a:t>
            </a:r>
          </a:p>
          <a:p>
            <a:r>
              <a:rPr lang="es-PE" sz="1600" dirty="0">
                <a:solidFill>
                  <a:schemeClr val="accent1">
                    <a:lumMod val="50000"/>
                  </a:schemeClr>
                </a:solidFill>
              </a:rPr>
              <a:t>i) Los participantes, podrán incluir escenografía, vestimenta e iluminación teniendo en cuenta el lema motivador.</a:t>
            </a:r>
          </a:p>
          <a:p>
            <a:r>
              <a:rPr lang="es-PE" sz="1600" dirty="0">
                <a:solidFill>
                  <a:schemeClr val="accent1">
                    <a:lumMod val="50000"/>
                  </a:schemeClr>
                </a:solidFill>
              </a:rPr>
              <a:t>j) La elección de los materiales a utilizar deberá tener en consideración la práctica de las 3R (reducir, reusar y reciclar)2 de acuerdo a los requerimientos del baile.</a:t>
            </a:r>
          </a:p>
          <a:p>
            <a:r>
              <a:rPr lang="es-PE" sz="1400" dirty="0">
                <a:solidFill>
                  <a:srgbClr val="254F91"/>
                </a:solidFill>
                <a:latin typeface="Gotham Rounded Book" pitchFamily="2" charset="0"/>
              </a:rPr>
              <a:t>+MAS DETALLES Y ESPECIFICACIONES EN LAS BASES DE LOS CONCURSOS EDUCATIVOS </a:t>
            </a:r>
          </a:p>
          <a:p>
            <a:endParaRPr lang="es-PE" sz="1400"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84443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66">
            <a:extLst>
              <a:ext uri="{FF2B5EF4-FFF2-40B4-BE49-F238E27FC236}">
                <a16:creationId xmlns="" xmlns:a16="http://schemas.microsoft.com/office/drawing/2014/main" id="{386C6284-1D42-444D-B210-8ADFE884D2A2}"/>
              </a:ext>
            </a:extLst>
          </p:cNvPr>
          <p:cNvSpPr/>
          <p:nvPr/>
        </p:nvSpPr>
        <p:spPr>
          <a:xfrm>
            <a:off x="15580" y="5609"/>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8" name="Rectángulo 67">
            <a:extLst>
              <a:ext uri="{FF2B5EF4-FFF2-40B4-BE49-F238E27FC236}">
                <a16:creationId xmlns="" xmlns:a16="http://schemas.microsoft.com/office/drawing/2014/main" id="{68408048-1051-5946-A0E6-74065EF80AFF}"/>
              </a:ext>
            </a:extLst>
          </p:cNvPr>
          <p:cNvSpPr/>
          <p:nvPr/>
        </p:nvSpPr>
        <p:spPr>
          <a:xfrm>
            <a:off x="516043" y="1169044"/>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9" name="CuadroTexto 4">
            <a:extLst>
              <a:ext uri="{FF2B5EF4-FFF2-40B4-BE49-F238E27FC236}">
                <a16:creationId xmlns="" xmlns:a16="http://schemas.microsoft.com/office/drawing/2014/main" id="{A3A4AF3A-E638-B54D-A91B-46B20954BDCA}"/>
              </a:ext>
            </a:extLst>
          </p:cNvPr>
          <p:cNvSpPr txBox="1"/>
          <p:nvPr/>
        </p:nvSpPr>
        <p:spPr>
          <a:xfrm>
            <a:off x="434817" y="500176"/>
            <a:ext cx="11071784" cy="523220"/>
          </a:xfrm>
          <a:prstGeom prst="rect">
            <a:avLst/>
          </a:prstGeom>
          <a:noFill/>
        </p:spPr>
        <p:txBody>
          <a:bodyPr wrap="square" rtlCol="0">
            <a:spAutoFit/>
          </a:bodyPr>
          <a:lstStyle/>
          <a:p>
            <a:r>
              <a:rPr lang="es-MX" sz="2800" b="1" dirty="0">
                <a:solidFill>
                  <a:srgbClr val="254F91"/>
                </a:solidFill>
                <a:latin typeface="Gotham Rounded Medium"/>
              </a:rPr>
              <a:t>CONCURSOS EDUCATIVOS VIRTUALES 2021</a:t>
            </a:r>
            <a:endParaRPr lang="en-US" sz="2800" b="1" dirty="0">
              <a:solidFill>
                <a:srgbClr val="254F91"/>
              </a:solidFill>
              <a:latin typeface="Gotham Rounded Medium"/>
            </a:endParaRPr>
          </a:p>
        </p:txBody>
      </p:sp>
      <p:sp>
        <p:nvSpPr>
          <p:cNvPr id="70" name="Triángulo rectángulo 6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Rectángulo 71"/>
          <p:cNvSpPr/>
          <p:nvPr/>
        </p:nvSpPr>
        <p:spPr>
          <a:xfrm>
            <a:off x="1413434" y="2347869"/>
            <a:ext cx="8836033" cy="2246769"/>
          </a:xfrm>
          <a:prstGeom prst="rect">
            <a:avLst/>
          </a:prstGeom>
        </p:spPr>
        <p:txBody>
          <a:bodyPr wrap="square">
            <a:spAutoFit/>
          </a:bodyPr>
          <a:lstStyle/>
          <a:p>
            <a:pPr marL="180340" marR="1905" algn="just">
              <a:spcAft>
                <a:spcPts val="0"/>
              </a:spcAft>
              <a:tabLst>
                <a:tab pos="2256155" algn="l"/>
              </a:tabLst>
            </a:pPr>
            <a:r>
              <a:rPr lang="es-ES" sz="2000" dirty="0">
                <a:solidFill>
                  <a:srgbClr val="254F91"/>
                </a:solidFill>
                <a:latin typeface="Calibri Light" panose="020F0302020204030204" pitchFamily="34" charset="0"/>
                <a:ea typeface="Times New Roman" panose="02020603050405020304" pitchFamily="18" charset="0"/>
              </a:rPr>
              <a:t>Los concursos educativos son estrategias movilizadoras de los diversos aprendizajes establecidos en el Currículo Nacional de la Educación Básica. Buscan sensibilizar a la comunidad educativa sobre la importancia de las artes, la literatura, la tecnología y las ciencias en la educación, visibilizando las buenas prácticas en dichas áreas, en un ambiente lúdico y de saludable convivencia. De esta manera, los concursos educativos contribuyen al logro del perfil de egreso de los estudiantes y a la formación del ciudadano que queremos para el país.</a:t>
            </a:r>
            <a:endParaRPr lang="es-PE" sz="2000" dirty="0">
              <a:solidFill>
                <a:srgbClr val="254F91"/>
              </a:solidFill>
              <a:effectLst/>
              <a:latin typeface="Times New Roman" panose="02020603050405020304" pitchFamily="18" charset="0"/>
              <a:ea typeface="Times New Roman" panose="02020603050405020304" pitchFamily="18" charset="0"/>
            </a:endParaRPr>
          </a:p>
        </p:txBody>
      </p:sp>
      <p:sp>
        <p:nvSpPr>
          <p:cNvPr id="73" name="CuadroTexto 72">
            <a:extLst>
              <a:ext uri="{FF2B5EF4-FFF2-40B4-BE49-F238E27FC236}">
                <a16:creationId xmlns="" xmlns:a16="http://schemas.microsoft.com/office/drawing/2014/main" id="{7A56988A-FCCA-8C45-87DD-6C82D9A775A6}"/>
              </a:ext>
            </a:extLst>
          </p:cNvPr>
          <p:cNvSpPr txBox="1"/>
          <p:nvPr/>
        </p:nvSpPr>
        <p:spPr>
          <a:xfrm>
            <a:off x="1644369" y="5153246"/>
            <a:ext cx="86526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buClr>
                <a:schemeClr val="accent5">
                  <a:lumMod val="75000"/>
                </a:schemeClr>
              </a:buClr>
            </a:pPr>
            <a:r>
              <a:rPr lang="es-ES" sz="2000" b="1" i="1" dirty="0">
                <a:solidFill>
                  <a:srgbClr val="254F91"/>
                </a:solidFill>
                <a:latin typeface="Calibri Light" panose="020F0302020204030204" pitchFamily="34" charset="0"/>
                <a:ea typeface="Times New Roman" panose="02020603050405020304" pitchFamily="18" charset="0"/>
              </a:rPr>
              <a:t>La virtualización de los concursos implica la generación de plataformas de interacción remota entre participantes, que en cierta medida substituyen los espacios de encuentro que generan la participación en los concursos presenciales.</a:t>
            </a:r>
          </a:p>
        </p:txBody>
      </p:sp>
      <p:sp>
        <p:nvSpPr>
          <p:cNvPr id="74" name="CuadroTexto 73"/>
          <p:cNvSpPr txBox="1"/>
          <p:nvPr/>
        </p:nvSpPr>
        <p:spPr>
          <a:xfrm>
            <a:off x="1644369" y="1924748"/>
            <a:ext cx="1351652" cy="369332"/>
          </a:xfrm>
          <a:prstGeom prst="rect">
            <a:avLst/>
          </a:prstGeom>
          <a:noFill/>
        </p:spPr>
        <p:txBody>
          <a:bodyPr wrap="none" rtlCol="0">
            <a:spAutoFit/>
          </a:bodyPr>
          <a:lstStyle/>
          <a:p>
            <a:r>
              <a:rPr lang="es-PE" b="1" dirty="0">
                <a:solidFill>
                  <a:srgbClr val="254F91"/>
                </a:solidFill>
                <a:latin typeface="Gotham Rounded Medium" panose="02000000000000000000" pitchFamily="2" charset="0"/>
              </a:rPr>
              <a:t>OBJETIVO</a:t>
            </a:r>
          </a:p>
        </p:txBody>
      </p:sp>
      <p:pic>
        <p:nvPicPr>
          <p:cNvPr id="10" name="Picture 6" descr="Iniciar Sesion | DRE PUNO">
            <a:extLst>
              <a:ext uri="{FF2B5EF4-FFF2-40B4-BE49-F238E27FC236}">
                <a16:creationId xmlns="" xmlns:a16="http://schemas.microsoft.com/office/drawing/2014/main" id="{74A4D095-55C1-43A5-A468-ECEBEC0E3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356056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742004" y="300059"/>
            <a:ext cx="8047468" cy="954107"/>
          </a:xfrm>
          <a:prstGeom prst="rect">
            <a:avLst/>
          </a:prstGeom>
          <a:noFill/>
        </p:spPr>
        <p:txBody>
          <a:bodyPr wrap="square" rtlCol="0">
            <a:spAutoFit/>
          </a:bodyPr>
          <a:lstStyle/>
          <a:p>
            <a:r>
              <a:rPr lang="en-US" sz="3200" b="1" dirty="0">
                <a:solidFill>
                  <a:srgbClr val="254F91"/>
                </a:solidFill>
                <a:latin typeface="Gotham Rounded Medium"/>
              </a:rPr>
              <a:t>ARTES ESCENICAS</a:t>
            </a:r>
          </a:p>
          <a:p>
            <a:r>
              <a:rPr lang="en-US" sz="2400" b="1" dirty="0">
                <a:solidFill>
                  <a:srgbClr val="254F91"/>
                </a:solidFill>
                <a:latin typeface="Gotham Rounded Medium"/>
              </a:rPr>
              <a:t>BAILE TRADICIONAL EN FAMILIA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145910" y="0"/>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281355" y="1646619"/>
            <a:ext cx="11662117" cy="5078313"/>
          </a:xfrm>
          <a:prstGeom prst="rect">
            <a:avLst/>
          </a:prstGeom>
          <a:noFill/>
        </p:spPr>
        <p:txBody>
          <a:bodyPr wrap="square">
            <a:spAutoFit/>
          </a:bodyPr>
          <a:lstStyle/>
          <a:p>
            <a:pPr algn="just"/>
            <a:r>
              <a:rPr lang="es-PE" dirty="0">
                <a:solidFill>
                  <a:schemeClr val="accent1">
                    <a:lumMod val="50000"/>
                  </a:schemeClr>
                </a:solidFill>
              </a:rPr>
              <a:t>a) Se considera baile tradicional a la manifestación que por sus pasos, coreografía, vestuario y música muestra evidencias etnográficas y/o bibliográficas de su continuidad histórica desde generaciones pasadas y que se mantienen vigentes en su expresión e interpretación. Por ningún motivo se considerarán recreaciones, proyecciones o inspiraciones artísticas que representen costumbres de la localidad como resultado de una propuesta artística particular.</a:t>
            </a:r>
          </a:p>
          <a:p>
            <a:pPr algn="just"/>
            <a:r>
              <a:rPr lang="es-PE" dirty="0">
                <a:solidFill>
                  <a:schemeClr val="accent1">
                    <a:lumMod val="50000"/>
                  </a:schemeClr>
                </a:solidFill>
              </a:rPr>
              <a:t>b) Se presentará un baile tradicional de la región a la que pertenece la IE de EBR o el CEBA.</a:t>
            </a:r>
          </a:p>
          <a:p>
            <a:pPr algn="just"/>
            <a:r>
              <a:rPr lang="es-PE" dirty="0">
                <a:solidFill>
                  <a:schemeClr val="accent1">
                    <a:lumMod val="50000"/>
                  </a:schemeClr>
                </a:solidFill>
              </a:rPr>
              <a:t>c) La participación en familia está dirigida a estudiantes de las categorías “B”, “C” y “D” y llegan hasta la Etapa Nacional.</a:t>
            </a:r>
          </a:p>
          <a:p>
            <a:pPr algn="just"/>
            <a:r>
              <a:rPr lang="es-PE" dirty="0">
                <a:solidFill>
                  <a:schemeClr val="accent1">
                    <a:lumMod val="50000"/>
                  </a:schemeClr>
                </a:solidFill>
              </a:rPr>
              <a:t>d) El estudiante participante, representará a su institución educativa y para la presentación del baile, en forma excepcional podrá integrar como máximo a cinco (05) miembros de su familia con quienes convive en su domicilio, en cumplimiento a la emergencia sanitaria</a:t>
            </a:r>
            <a:r>
              <a:rPr lang="es-PE" dirty="0" smtClean="0">
                <a:solidFill>
                  <a:schemeClr val="accent1">
                    <a:lumMod val="50000"/>
                  </a:schemeClr>
                </a:solidFill>
              </a:rPr>
              <a:t>. (incluido el estudiante dentro de los 5).</a:t>
            </a:r>
            <a:endParaRPr lang="es-PE" dirty="0">
              <a:solidFill>
                <a:schemeClr val="accent1">
                  <a:lumMod val="50000"/>
                </a:schemeClr>
              </a:solidFill>
            </a:endParaRPr>
          </a:p>
          <a:p>
            <a:pPr algn="just"/>
            <a:r>
              <a:rPr lang="es-PE" dirty="0">
                <a:solidFill>
                  <a:schemeClr val="accent1">
                    <a:lumMod val="50000"/>
                  </a:schemeClr>
                </a:solidFill>
              </a:rPr>
              <a:t>e) En el caso de las y los participantes con necesidades educativas especiales (NEE) asociados a discapacidad, se considera la flexibilidad y adaptación en los criterios según la condición que presenta, en coordinación con la comisión organizadora y los jurados calificadores.</a:t>
            </a:r>
          </a:p>
          <a:p>
            <a:pPr algn="just"/>
            <a:r>
              <a:rPr lang="es-PE" dirty="0">
                <a:solidFill>
                  <a:schemeClr val="accent1">
                    <a:lumMod val="50000"/>
                  </a:schemeClr>
                </a:solidFill>
              </a:rPr>
              <a:t>f) La presentación no excederá los 6 minutos de duración.</a:t>
            </a:r>
          </a:p>
          <a:p>
            <a:pPr algn="just"/>
            <a:r>
              <a:rPr lang="es-PE" dirty="0">
                <a:solidFill>
                  <a:schemeClr val="accent1">
                    <a:lumMod val="50000"/>
                  </a:schemeClr>
                </a:solidFill>
              </a:rPr>
              <a:t>g) Al inicio de la filmación del video, deberán realizar la presentación del participante según la reseña de la obra en un tiempo máximo de 1 minuto</a:t>
            </a:r>
            <a:r>
              <a:rPr lang="es-PE" dirty="0" smtClean="0">
                <a:solidFill>
                  <a:schemeClr val="accent1">
                    <a:lumMod val="50000"/>
                  </a:schemeClr>
                </a:solidFill>
              </a:rPr>
              <a:t>. (dentro de los 6 minutos).</a:t>
            </a:r>
            <a:endParaRPr lang="es-PE" dirty="0">
              <a:solidFill>
                <a:schemeClr val="accent1">
                  <a:lumMod val="50000"/>
                </a:schemeClr>
              </a:solidFill>
            </a:endParaRPr>
          </a:p>
          <a:p>
            <a:pPr algn="just"/>
            <a:r>
              <a:rPr lang="es-PE" dirty="0">
                <a:solidFill>
                  <a:schemeClr val="accent1">
                    <a:lumMod val="50000"/>
                  </a:schemeClr>
                </a:solidFill>
              </a:rPr>
              <a:t>h) En el marco de la emergencia sanitaria, el participante en esta disciplina no deberá realizar la presentación con acompañamiento musical, solo se podrá usar pista musical.</a:t>
            </a:r>
          </a:p>
          <a:p>
            <a:pPr algn="just"/>
            <a:r>
              <a:rPr lang="es-PE" dirty="0">
                <a:solidFill>
                  <a:srgbClr val="254F91"/>
                </a:solidFill>
                <a:latin typeface="Gotham Rounded Book" pitchFamily="2" charset="0"/>
              </a:rPr>
              <a:t>+MAS DETALLES Y ESPECIFICACIONES EN LAS BASES DE LOS CONCURSOS EDUCATIVOS </a:t>
            </a: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26507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742004" y="300059"/>
            <a:ext cx="8047468" cy="954107"/>
          </a:xfrm>
          <a:prstGeom prst="rect">
            <a:avLst/>
          </a:prstGeom>
          <a:noFill/>
        </p:spPr>
        <p:txBody>
          <a:bodyPr wrap="square" rtlCol="0">
            <a:spAutoFit/>
          </a:bodyPr>
          <a:lstStyle/>
          <a:p>
            <a:r>
              <a:rPr lang="en-US" sz="3200" b="1" dirty="0">
                <a:solidFill>
                  <a:srgbClr val="254F91"/>
                </a:solidFill>
                <a:latin typeface="Gotham Rounded Medium"/>
              </a:rPr>
              <a:t>ARTES MUSICALES</a:t>
            </a:r>
          </a:p>
          <a:p>
            <a:r>
              <a:rPr lang="en-US" sz="2400" b="1" dirty="0">
                <a:solidFill>
                  <a:srgbClr val="254F91"/>
                </a:solidFill>
                <a:latin typeface="Gotham Rounded Medium"/>
              </a:rPr>
              <a:t>CANTO SOLISTA</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145910" y="0"/>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41194" y="1765129"/>
            <a:ext cx="8966579" cy="5232202"/>
          </a:xfrm>
          <a:prstGeom prst="rect">
            <a:avLst/>
          </a:prstGeom>
          <a:noFill/>
        </p:spPr>
        <p:txBody>
          <a:bodyPr wrap="square">
            <a:spAutoFit/>
          </a:bodyPr>
          <a:lstStyle/>
          <a:p>
            <a:r>
              <a:rPr lang="es-PE" sz="1600" dirty="0">
                <a:solidFill>
                  <a:schemeClr val="accent1">
                    <a:lumMod val="50000"/>
                  </a:schemeClr>
                </a:solidFill>
              </a:rPr>
              <a:t>a) Se considera canto solista a la interpretación individual de la música, a través de la voz, con un canto de su región.</a:t>
            </a:r>
          </a:p>
          <a:p>
            <a:r>
              <a:rPr lang="es-PE" sz="1600" dirty="0">
                <a:solidFill>
                  <a:schemeClr val="accent1">
                    <a:lumMod val="50000"/>
                  </a:schemeClr>
                </a:solidFill>
              </a:rPr>
              <a:t>b) La participación es individual, está dirigida a estudiantes de las categorías “A”, “B”, “C” y llegan hasta la etapa Nacional.</a:t>
            </a:r>
          </a:p>
          <a:p>
            <a:r>
              <a:rPr lang="es-PE" sz="1600" dirty="0">
                <a:solidFill>
                  <a:schemeClr val="accent1">
                    <a:lumMod val="50000"/>
                  </a:schemeClr>
                </a:solidFill>
              </a:rPr>
              <a:t>c) El participante podrá ejecutar uno o dos temas de cualquier género musical o de creación del estudiante (letra y/o música) relacionados con el lema motivador, de 02 minutos cómo mínimo y 04 minutos como máximo.</a:t>
            </a:r>
          </a:p>
          <a:p>
            <a:r>
              <a:rPr lang="es-PE" sz="1600" dirty="0">
                <a:solidFill>
                  <a:schemeClr val="accent1">
                    <a:lumMod val="50000"/>
                  </a:schemeClr>
                </a:solidFill>
              </a:rPr>
              <a:t>d) El participante puede acompañarse por una pista musical (solo instrumental). No se aceptarán fondos musicales con voces grabadas o el uso de canciones originales (voz y música) como pista musical.</a:t>
            </a:r>
          </a:p>
          <a:p>
            <a:r>
              <a:rPr lang="es-PE" sz="1600" dirty="0">
                <a:solidFill>
                  <a:schemeClr val="accent1">
                    <a:lumMod val="50000"/>
                  </a:schemeClr>
                </a:solidFill>
              </a:rPr>
              <a:t>e) Al inicio de la filmación del video, deberán realizar la presentación del participante, según la reseña de la obra en un tiempo máximo de 01 minuto</a:t>
            </a:r>
            <a:r>
              <a:rPr lang="es-PE" sz="1600" dirty="0" smtClean="0">
                <a:solidFill>
                  <a:schemeClr val="accent1">
                    <a:lumMod val="50000"/>
                  </a:schemeClr>
                </a:solidFill>
              </a:rPr>
              <a:t>. (dentro de los 4 minutos).</a:t>
            </a:r>
            <a:endParaRPr lang="es-PE" sz="1600" dirty="0">
              <a:solidFill>
                <a:schemeClr val="accent1">
                  <a:lumMod val="50000"/>
                </a:schemeClr>
              </a:solidFill>
            </a:endParaRPr>
          </a:p>
          <a:p>
            <a:r>
              <a:rPr lang="es-PE" sz="1600" dirty="0">
                <a:solidFill>
                  <a:schemeClr val="accent1">
                    <a:lumMod val="50000"/>
                  </a:schemeClr>
                </a:solidFill>
              </a:rPr>
              <a:t>f) En el marco de la emergencia sanitaria, el participante en esta disciplina no deberá realizar la presentación con acompañamiento musical en vivo.</a:t>
            </a:r>
          </a:p>
          <a:p>
            <a:r>
              <a:rPr lang="es-PE" sz="1600" dirty="0">
                <a:solidFill>
                  <a:schemeClr val="accent1">
                    <a:lumMod val="50000"/>
                  </a:schemeClr>
                </a:solidFill>
              </a:rPr>
              <a:t>g) En el caso de las y los participantes con necesidades educativas especiales (NEE) asociados a discapacidad, se considera la flexibilidad y adaptación en los criterios según la condición que presenta, en coordinación con la comisión organizadora y los jurados calificadores.</a:t>
            </a:r>
          </a:p>
          <a:p>
            <a:r>
              <a:rPr lang="es-PE" sz="1600" dirty="0">
                <a:solidFill>
                  <a:schemeClr val="accent1">
                    <a:lumMod val="50000"/>
                  </a:schemeClr>
                </a:solidFill>
              </a:rPr>
              <a:t>h) Los participantes podrán incluir escenografía, vestimenta e iluminación, teniendo en cuenta el tiempo de filmación del video.</a:t>
            </a:r>
          </a:p>
          <a:p>
            <a:r>
              <a:rPr lang="es-PE" sz="1600" dirty="0">
                <a:solidFill>
                  <a:srgbClr val="254F91"/>
                </a:solidFill>
                <a:latin typeface="Gotham Rounded Book" pitchFamily="2" charset="0"/>
              </a:rPr>
              <a:t>+MAS DETALLES Y ESPECIFICACIONES EN LAS BASES DE LOS CONCURSOS EDUCATIVOS </a:t>
            </a:r>
          </a:p>
          <a:p>
            <a:endParaRPr lang="es-PE" sz="1600" dirty="0">
              <a:solidFill>
                <a:schemeClr val="accent1">
                  <a:lumMod val="50000"/>
                </a:schemeClr>
              </a:solidFill>
            </a:endParaRPr>
          </a:p>
          <a:p>
            <a:endParaRPr lang="es-PE" sz="1400" dirty="0">
              <a:solidFill>
                <a:schemeClr val="accent1">
                  <a:lumMod val="50000"/>
                </a:schemeClr>
              </a:solidFill>
            </a:endParaRPr>
          </a:p>
        </p:txBody>
      </p:sp>
      <p:pic>
        <p:nvPicPr>
          <p:cNvPr id="3" name="Imagen 2">
            <a:extLst>
              <a:ext uri="{FF2B5EF4-FFF2-40B4-BE49-F238E27FC236}">
                <a16:creationId xmlns="" xmlns:a16="http://schemas.microsoft.com/office/drawing/2014/main" id="{ADB0A08D-E9F8-4DB1-8178-373FA8B42E30}"/>
              </a:ext>
            </a:extLst>
          </p:cNvPr>
          <p:cNvPicPr>
            <a:picLocks noChangeAspect="1"/>
          </p:cNvPicPr>
          <p:nvPr/>
        </p:nvPicPr>
        <p:blipFill>
          <a:blip r:embed="rId4"/>
          <a:stretch>
            <a:fillRect/>
          </a:stretch>
        </p:blipFill>
        <p:spPr>
          <a:xfrm>
            <a:off x="10017039" y="1821475"/>
            <a:ext cx="1981372" cy="4415552"/>
          </a:xfrm>
          <a:prstGeom prst="rect">
            <a:avLst/>
          </a:prstGeom>
        </p:spPr>
      </p:pic>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0513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193589" y="180201"/>
            <a:ext cx="8595883" cy="954107"/>
          </a:xfrm>
          <a:prstGeom prst="rect">
            <a:avLst/>
          </a:prstGeom>
          <a:noFill/>
        </p:spPr>
        <p:txBody>
          <a:bodyPr wrap="square" rtlCol="0">
            <a:spAutoFit/>
          </a:bodyPr>
          <a:lstStyle/>
          <a:p>
            <a:r>
              <a:rPr lang="en-US" sz="3200" b="1" dirty="0">
                <a:solidFill>
                  <a:srgbClr val="254F91"/>
                </a:solidFill>
                <a:latin typeface="Gotham Rounded Medium"/>
              </a:rPr>
              <a:t>ARTES MUSICALES</a:t>
            </a:r>
          </a:p>
          <a:p>
            <a:r>
              <a:rPr lang="en-US" sz="2400" b="1" dirty="0">
                <a:solidFill>
                  <a:srgbClr val="254F91"/>
                </a:solidFill>
                <a:latin typeface="Gotham Rounded Medium"/>
              </a:rPr>
              <a:t>INTERPRETACION INSTRUMENTAL INDIVIDUAL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7072510" y="115750"/>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41194" y="1722925"/>
            <a:ext cx="9098228" cy="4801314"/>
          </a:xfrm>
          <a:prstGeom prst="rect">
            <a:avLst/>
          </a:prstGeom>
          <a:noFill/>
        </p:spPr>
        <p:txBody>
          <a:bodyPr wrap="square">
            <a:spAutoFit/>
          </a:bodyPr>
          <a:lstStyle/>
          <a:p>
            <a:pPr algn="just"/>
            <a:r>
              <a:rPr lang="es-PE" dirty="0">
                <a:solidFill>
                  <a:schemeClr val="accent1">
                    <a:lumMod val="50000"/>
                  </a:schemeClr>
                </a:solidFill>
              </a:rPr>
              <a:t>a) Se considera interpretación instrumental individual, al arte de ejecutar en un instrumento obras musicales pertenecientes a su región.</a:t>
            </a:r>
          </a:p>
          <a:p>
            <a:pPr algn="just"/>
            <a:r>
              <a:rPr lang="es-PE" dirty="0">
                <a:solidFill>
                  <a:schemeClr val="accent1">
                    <a:lumMod val="50000"/>
                  </a:schemeClr>
                </a:solidFill>
              </a:rPr>
              <a:t>b) La participación es individual, está dirigida a estudiantes de las categorías “A”,” B” y “C” y llegan hasta la Etapa Nacional.</a:t>
            </a:r>
          </a:p>
          <a:p>
            <a:pPr algn="just"/>
            <a:r>
              <a:rPr lang="es-PE" dirty="0">
                <a:solidFill>
                  <a:schemeClr val="accent1">
                    <a:lumMod val="50000"/>
                  </a:schemeClr>
                </a:solidFill>
              </a:rPr>
              <a:t>c) La presentación deberá estar asociada al lema motivador.</a:t>
            </a:r>
          </a:p>
          <a:p>
            <a:pPr algn="just"/>
            <a:r>
              <a:rPr lang="es-PE" dirty="0">
                <a:solidFill>
                  <a:schemeClr val="accent1">
                    <a:lumMod val="50000"/>
                  </a:schemeClr>
                </a:solidFill>
              </a:rPr>
              <a:t>d) El participante podrá ejecutar uno o dos temas de cualquier género musical de 02 minutos como mínimo y 03 minutos como máximo.</a:t>
            </a:r>
          </a:p>
          <a:p>
            <a:pPr algn="just"/>
            <a:r>
              <a:rPr lang="es-PE" dirty="0">
                <a:solidFill>
                  <a:schemeClr val="accent1">
                    <a:lumMod val="50000"/>
                  </a:schemeClr>
                </a:solidFill>
              </a:rPr>
              <a:t>e) Al inicio de la filmación del video, deberán realizar la presentación del participante según la reseña de la obra en un tiempo máximo de 1 minuto</a:t>
            </a:r>
            <a:r>
              <a:rPr lang="es-PE" dirty="0" smtClean="0">
                <a:solidFill>
                  <a:schemeClr val="accent1">
                    <a:lumMod val="50000"/>
                  </a:schemeClr>
                </a:solidFill>
              </a:rPr>
              <a:t>. (dentro de los 3 minutos).</a:t>
            </a:r>
            <a:endParaRPr lang="es-PE" dirty="0">
              <a:solidFill>
                <a:schemeClr val="accent1">
                  <a:lumMod val="50000"/>
                </a:schemeClr>
              </a:solidFill>
            </a:endParaRPr>
          </a:p>
          <a:p>
            <a:pPr algn="just"/>
            <a:r>
              <a:rPr lang="es-PE" dirty="0">
                <a:solidFill>
                  <a:schemeClr val="accent1">
                    <a:lumMod val="50000"/>
                  </a:schemeClr>
                </a:solidFill>
              </a:rPr>
              <a:t>f) La filmación del video se realizará en su domicilio en el marco de la emergencia sanitaria y el distanciamiento social.</a:t>
            </a:r>
          </a:p>
          <a:p>
            <a:pPr algn="just"/>
            <a:r>
              <a:rPr lang="es-PE" dirty="0">
                <a:solidFill>
                  <a:schemeClr val="accent1">
                    <a:lumMod val="50000"/>
                  </a:schemeClr>
                </a:solidFill>
              </a:rPr>
              <a:t>g) En el caso de las y los participantes con necesidades educativas especiales (NEE) asociados a discapacidad, se considera la flexibilidad y adaptación en los criterios de evaluación según la condición que presenta, en coordinación con la comisión organizadora y los jurados calificadores.</a:t>
            </a:r>
          </a:p>
          <a:p>
            <a:pPr algn="just"/>
            <a:r>
              <a:rPr lang="es-PE" dirty="0">
                <a:solidFill>
                  <a:schemeClr val="accent1">
                    <a:lumMod val="50000"/>
                  </a:schemeClr>
                </a:solidFill>
              </a:rPr>
              <a:t>h) Los participantes podrán incluir escenografía, vestimenta e iluminación, en su presentación.</a:t>
            </a:r>
          </a:p>
          <a:p>
            <a:pPr algn="just"/>
            <a:r>
              <a:rPr lang="es-PE" dirty="0">
                <a:solidFill>
                  <a:srgbClr val="254F91"/>
                </a:solidFill>
                <a:latin typeface="Gotham Rounded Book" pitchFamily="2" charset="0"/>
              </a:rPr>
              <a:t>+MAS DETALLES Y ESPECIFICACIONES EN LAS BASES DE LOS CONCURSOS EDUCATIVOS </a:t>
            </a:r>
          </a:p>
        </p:txBody>
      </p:sp>
      <p:pic>
        <p:nvPicPr>
          <p:cNvPr id="4" name="Imagen 3">
            <a:extLst>
              <a:ext uri="{FF2B5EF4-FFF2-40B4-BE49-F238E27FC236}">
                <a16:creationId xmlns="" xmlns:a16="http://schemas.microsoft.com/office/drawing/2014/main" id="{4CE1C3B1-3387-421F-9BE3-4626CE253616}"/>
              </a:ext>
            </a:extLst>
          </p:cNvPr>
          <p:cNvPicPr>
            <a:picLocks noChangeAspect="1"/>
          </p:cNvPicPr>
          <p:nvPr/>
        </p:nvPicPr>
        <p:blipFill>
          <a:blip r:embed="rId4"/>
          <a:stretch>
            <a:fillRect/>
          </a:stretch>
        </p:blipFill>
        <p:spPr>
          <a:xfrm>
            <a:off x="9638388" y="2673169"/>
            <a:ext cx="2296491" cy="3209842"/>
          </a:xfrm>
          <a:prstGeom prst="rect">
            <a:avLst/>
          </a:prstGeom>
        </p:spPr>
      </p:pic>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5373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193589" y="180201"/>
            <a:ext cx="8595883" cy="954107"/>
          </a:xfrm>
          <a:prstGeom prst="rect">
            <a:avLst/>
          </a:prstGeom>
          <a:noFill/>
        </p:spPr>
        <p:txBody>
          <a:bodyPr wrap="square" rtlCol="0">
            <a:spAutoFit/>
          </a:bodyPr>
          <a:lstStyle/>
          <a:p>
            <a:r>
              <a:rPr lang="en-US" sz="3200" b="1" dirty="0">
                <a:solidFill>
                  <a:srgbClr val="254F91"/>
                </a:solidFill>
                <a:latin typeface="Gotham Rounded Medium"/>
              </a:rPr>
              <a:t>	ARTES VISUALES</a:t>
            </a:r>
          </a:p>
          <a:p>
            <a:r>
              <a:rPr lang="en-US" sz="2400" b="1" dirty="0">
                <a:solidFill>
                  <a:srgbClr val="254F91"/>
                </a:solidFill>
                <a:latin typeface="Gotham Rounded Medium"/>
              </a:rPr>
              <a:t>	PINTURA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568127" y="87577"/>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41195" y="1765129"/>
            <a:ext cx="8448277" cy="4770537"/>
          </a:xfrm>
          <a:prstGeom prst="rect">
            <a:avLst/>
          </a:prstGeom>
          <a:noFill/>
        </p:spPr>
        <p:txBody>
          <a:bodyPr wrap="square">
            <a:spAutoFit/>
          </a:bodyPr>
          <a:lstStyle/>
          <a:p>
            <a:r>
              <a:rPr lang="es-PE" sz="1200" dirty="0">
                <a:solidFill>
                  <a:schemeClr val="accent1">
                    <a:lumMod val="50000"/>
                  </a:schemeClr>
                </a:solidFill>
              </a:rPr>
              <a:t>b</a:t>
            </a:r>
            <a:r>
              <a:rPr lang="es-PE" sz="1400" dirty="0">
                <a:solidFill>
                  <a:schemeClr val="accent1">
                    <a:lumMod val="50000"/>
                  </a:schemeClr>
                </a:solidFill>
              </a:rPr>
              <a:t>) La pintura es una manifestación artística visual, para su representación gráfica utiliza un conjunto de técnicas y materiales para plasmar sobre una superficie determinada.</a:t>
            </a:r>
          </a:p>
          <a:p>
            <a:r>
              <a:rPr lang="es-PE" sz="1400" dirty="0">
                <a:solidFill>
                  <a:schemeClr val="accent1">
                    <a:lumMod val="50000"/>
                  </a:schemeClr>
                </a:solidFill>
              </a:rPr>
              <a:t>c) La participación es individual, está dirigida a estudiantes de las categorías “I”, “O”, “A”, “B”, “C”, “D” y “E”. La categoría “I” participa solo en la Etapa IE de manera no competitiva y las categorías “O”, “A”,” B”,”C”,” D” y “E” participan hasta la etapa nacional.</a:t>
            </a:r>
          </a:p>
          <a:p>
            <a:r>
              <a:rPr lang="es-PE" sz="1400" dirty="0">
                <a:solidFill>
                  <a:schemeClr val="accent1">
                    <a:lumMod val="50000"/>
                  </a:schemeClr>
                </a:solidFill>
              </a:rPr>
              <a:t>d) El tema deberá estar asociado al lema motivador de los JFEN – Modalidad Virtual 2021.</a:t>
            </a:r>
          </a:p>
          <a:p>
            <a:r>
              <a:rPr lang="es-PE" sz="1400" dirty="0">
                <a:solidFill>
                  <a:schemeClr val="accent1">
                    <a:lumMod val="50000"/>
                  </a:schemeClr>
                </a:solidFill>
              </a:rPr>
              <a:t>e) El o la participante, deberá realizar su trabajo en cartulina de 40 cm x 50 cm, pudiendo utilizar para su elaboración témperas, pasteles, acuarelas o técnica mixta con materiales exploratorios de su entorno. Asimismo, se contemplará el uso de pinturas o elementos de origen mineral o vegetal (resinas, aceites, almidones y ceras), pinturas ecológicas.</a:t>
            </a:r>
          </a:p>
          <a:p>
            <a:r>
              <a:rPr lang="es-PE" sz="1400" dirty="0">
                <a:solidFill>
                  <a:schemeClr val="accent1">
                    <a:lumMod val="50000"/>
                  </a:schemeClr>
                </a:solidFill>
              </a:rPr>
              <a:t>f) La cartulina deberá estar pegada a un soporte rígido pero liviano (cartón dúplex o </a:t>
            </a:r>
            <a:r>
              <a:rPr lang="es-PE" sz="1400" dirty="0" err="1">
                <a:solidFill>
                  <a:schemeClr val="accent1">
                    <a:lumMod val="50000"/>
                  </a:schemeClr>
                </a:solidFill>
              </a:rPr>
              <a:t>foam</a:t>
            </a:r>
            <a:r>
              <a:rPr lang="es-PE" sz="1400" dirty="0">
                <a:solidFill>
                  <a:schemeClr val="accent1">
                    <a:lumMod val="50000"/>
                  </a:schemeClr>
                </a:solidFill>
              </a:rPr>
              <a:t>) y sin marco. No se calificarán las obras presentadas en otras medidas a las establecidas.</a:t>
            </a:r>
          </a:p>
          <a:p>
            <a:r>
              <a:rPr lang="es-PE" sz="1400" dirty="0">
                <a:solidFill>
                  <a:schemeClr val="accent1">
                    <a:lumMod val="50000"/>
                  </a:schemeClr>
                </a:solidFill>
              </a:rPr>
              <a:t>g) El participante deberá completar, obligatoriamente en el SICE (Anexo 02), la siguiente información:</a:t>
            </a:r>
          </a:p>
          <a:p>
            <a:r>
              <a:rPr lang="es-PE" sz="1400" dirty="0">
                <a:solidFill>
                  <a:schemeClr val="accent1">
                    <a:lumMod val="50000"/>
                  </a:schemeClr>
                </a:solidFill>
              </a:rPr>
              <a:t>- Datos del participante (nombre y apellido del alumno, título de la obra, IE, CEBA o CEBE, categoría en la que participa, UGEL, región de procedencia).</a:t>
            </a:r>
          </a:p>
          <a:p>
            <a:r>
              <a:rPr lang="es-PE" sz="1400" dirty="0">
                <a:solidFill>
                  <a:schemeClr val="accent1">
                    <a:lumMod val="50000"/>
                  </a:schemeClr>
                </a:solidFill>
              </a:rPr>
              <a:t>- Información con la idea central o mensaje que desea transmitir en la pintura y el proceso de elaboración de la obra y la relación de este con el lema motivador y la técnica utilizada (en Word, Arial 12, interlineado 1.5)</a:t>
            </a:r>
          </a:p>
          <a:p>
            <a:r>
              <a:rPr lang="es-PE" sz="1400" dirty="0">
                <a:solidFill>
                  <a:schemeClr val="accent1">
                    <a:lumMod val="50000"/>
                  </a:schemeClr>
                </a:solidFill>
              </a:rPr>
              <a:t>h) La filmación del video y la toma de foto de la obra se realizará en su domicilio en el marco de la emergencia sanitaria y el distanciamiento social</a:t>
            </a:r>
          </a:p>
          <a:p>
            <a:r>
              <a:rPr lang="es-PE" sz="1400" dirty="0">
                <a:solidFill>
                  <a:srgbClr val="254F91"/>
                </a:solidFill>
                <a:latin typeface="Gotham Rounded Book" pitchFamily="2" charset="0"/>
              </a:rPr>
              <a:t>+MAS DETALLES Y ESPECIFICACIONES EN LAS BASES DE LOS CONCURSOS EDUCATIVOS </a:t>
            </a:r>
          </a:p>
          <a:p>
            <a:endParaRPr lang="es-PE" sz="1200" dirty="0">
              <a:solidFill>
                <a:schemeClr val="accent1">
                  <a:lumMod val="50000"/>
                </a:schemeClr>
              </a:solidFill>
            </a:endParaRPr>
          </a:p>
          <a:p>
            <a:endParaRPr lang="es-PE" sz="1200" dirty="0">
              <a:solidFill>
                <a:schemeClr val="accent1">
                  <a:lumMod val="50000"/>
                </a:schemeClr>
              </a:solidFill>
            </a:endParaRPr>
          </a:p>
        </p:txBody>
      </p:sp>
      <p:pic>
        <p:nvPicPr>
          <p:cNvPr id="3" name="Imagen 2">
            <a:extLst>
              <a:ext uri="{FF2B5EF4-FFF2-40B4-BE49-F238E27FC236}">
                <a16:creationId xmlns="" xmlns:a16="http://schemas.microsoft.com/office/drawing/2014/main" id="{8D589975-2B44-431F-9BAD-38BD0A4749E6}"/>
              </a:ext>
            </a:extLst>
          </p:cNvPr>
          <p:cNvPicPr>
            <a:picLocks noChangeAspect="1"/>
          </p:cNvPicPr>
          <p:nvPr/>
        </p:nvPicPr>
        <p:blipFill>
          <a:blip r:embed="rId4"/>
          <a:stretch>
            <a:fillRect/>
          </a:stretch>
        </p:blipFill>
        <p:spPr>
          <a:xfrm>
            <a:off x="9471546" y="4329869"/>
            <a:ext cx="2129051" cy="1835009"/>
          </a:xfrm>
          <a:prstGeom prst="rect">
            <a:avLst/>
          </a:prstGeom>
        </p:spPr>
      </p:pic>
      <p:pic>
        <p:nvPicPr>
          <p:cNvPr id="5" name="Imagen 4">
            <a:extLst>
              <a:ext uri="{FF2B5EF4-FFF2-40B4-BE49-F238E27FC236}">
                <a16:creationId xmlns="" xmlns:a16="http://schemas.microsoft.com/office/drawing/2014/main" id="{A4148E8A-5FD8-439E-A39E-83A91DAA3202}"/>
              </a:ext>
            </a:extLst>
          </p:cNvPr>
          <p:cNvPicPr>
            <a:picLocks noChangeAspect="1"/>
          </p:cNvPicPr>
          <p:nvPr/>
        </p:nvPicPr>
        <p:blipFill>
          <a:blip r:embed="rId5"/>
          <a:stretch>
            <a:fillRect/>
          </a:stretch>
        </p:blipFill>
        <p:spPr>
          <a:xfrm>
            <a:off x="9329134" y="1823611"/>
            <a:ext cx="2271463" cy="1835009"/>
          </a:xfrm>
          <a:prstGeom prst="rect">
            <a:avLst/>
          </a:prstGeom>
        </p:spPr>
      </p:pic>
      <p:pic>
        <p:nvPicPr>
          <p:cNvPr id="13" name="Imagen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31552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193589" y="180201"/>
            <a:ext cx="8595883" cy="954107"/>
          </a:xfrm>
          <a:prstGeom prst="rect">
            <a:avLst/>
          </a:prstGeom>
          <a:noFill/>
        </p:spPr>
        <p:txBody>
          <a:bodyPr wrap="square" rtlCol="0">
            <a:spAutoFit/>
          </a:bodyPr>
          <a:lstStyle/>
          <a:p>
            <a:r>
              <a:rPr lang="en-US" sz="3200" b="1" dirty="0">
                <a:solidFill>
                  <a:srgbClr val="254F91"/>
                </a:solidFill>
                <a:latin typeface="Gotham Rounded Medium"/>
              </a:rPr>
              <a:t>	ARTES VISUALES</a:t>
            </a:r>
          </a:p>
          <a:p>
            <a:r>
              <a:rPr lang="en-US" sz="2400" b="1" dirty="0">
                <a:solidFill>
                  <a:srgbClr val="254F91"/>
                </a:solidFill>
                <a:latin typeface="Gotham Rounded Medium"/>
              </a:rPr>
              <a:t>	ARTE TRADICIONAL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568127" y="87577"/>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41195" y="1765129"/>
            <a:ext cx="11259402" cy="4124206"/>
          </a:xfrm>
          <a:prstGeom prst="rect">
            <a:avLst/>
          </a:prstGeom>
          <a:noFill/>
        </p:spPr>
        <p:txBody>
          <a:bodyPr wrap="square">
            <a:spAutoFit/>
          </a:bodyPr>
          <a:lstStyle/>
          <a:p>
            <a:r>
              <a:rPr lang="es-PE" sz="1400" dirty="0">
                <a:solidFill>
                  <a:schemeClr val="accent1">
                    <a:lumMod val="50000"/>
                  </a:schemeClr>
                </a:solidFill>
              </a:rPr>
              <a:t>a) Se considera arte tradicional a aquellas obras cuyos procedimientos de elaboración tengan sus raíces en la tradición de la comunidad a la que pertenece el estudiante y cuya propuesta, original e innovadora, se basa en temas actuales y/o tradicionales.</a:t>
            </a:r>
          </a:p>
          <a:p>
            <a:r>
              <a:rPr lang="es-PE" sz="1400" dirty="0">
                <a:solidFill>
                  <a:schemeClr val="accent1">
                    <a:lumMod val="50000"/>
                  </a:schemeClr>
                </a:solidFill>
              </a:rPr>
              <a:t>b) La participación es individual, está dirigido para estudiantes de las categorías “C” y “D”, y llegan hasta la etapa nacional.</a:t>
            </a:r>
          </a:p>
          <a:p>
            <a:r>
              <a:rPr lang="es-PE" sz="1400" dirty="0">
                <a:solidFill>
                  <a:schemeClr val="accent1">
                    <a:lumMod val="50000"/>
                  </a:schemeClr>
                </a:solidFill>
              </a:rPr>
              <a:t>c) Se presentará una sola obra por participante, que será inédita y no premiada anteriormente en ningún otro concurso.</a:t>
            </a:r>
          </a:p>
          <a:p>
            <a:r>
              <a:rPr lang="es-PE" sz="1400" dirty="0">
                <a:solidFill>
                  <a:schemeClr val="accent1">
                    <a:lumMod val="50000"/>
                  </a:schemeClr>
                </a:solidFill>
              </a:rPr>
              <a:t>d) El tema deberá estar asociado al lema motivador de los JFEN – Modalidad Virtual 2021.</a:t>
            </a:r>
          </a:p>
          <a:p>
            <a:r>
              <a:rPr lang="es-PE" sz="1400" dirty="0">
                <a:solidFill>
                  <a:schemeClr val="accent1">
                    <a:lumMod val="50000"/>
                  </a:schemeClr>
                </a:solidFill>
              </a:rPr>
              <a:t>e) La obra deberá tener un máximo de 65 cm en su dimensión mayor.</a:t>
            </a:r>
          </a:p>
          <a:p>
            <a:r>
              <a:rPr lang="es-PE" sz="1400" dirty="0">
                <a:solidFill>
                  <a:schemeClr val="accent1">
                    <a:lumMod val="50000"/>
                  </a:schemeClr>
                </a:solidFill>
              </a:rPr>
              <a:t>f) El participante deberá completar, obligatoriamente en el SICE (Anexo 02), la siguiente información:</a:t>
            </a:r>
          </a:p>
          <a:p>
            <a:pPr marL="171450" indent="-171450">
              <a:buFontTx/>
              <a:buChar char="-"/>
            </a:pPr>
            <a:r>
              <a:rPr lang="es-PE" sz="1400" dirty="0">
                <a:solidFill>
                  <a:schemeClr val="accent1">
                    <a:lumMod val="50000"/>
                  </a:schemeClr>
                </a:solidFill>
              </a:rPr>
              <a:t>Datos del participante (nombre y apellido del alumno, título de la obra, IE y/o CEBA, categoría en la que participa, UGEL, región de procedencia)</a:t>
            </a:r>
          </a:p>
          <a:p>
            <a:pPr marL="171450" indent="-171450">
              <a:buFontTx/>
              <a:buChar char="-"/>
            </a:pPr>
            <a:r>
              <a:rPr lang="es-PE" sz="1400" dirty="0">
                <a:solidFill>
                  <a:schemeClr val="accent1">
                    <a:lumMod val="50000"/>
                  </a:schemeClr>
                </a:solidFill>
              </a:rPr>
              <a:t>- Información con el significado o mensaje de su obra, tradición y/o innovación en su entorno regional y sobre el proceso y técnica de elaboración, en máximo una hoja (En Word, Arial 12, interlineado 1.5).</a:t>
            </a:r>
          </a:p>
          <a:p>
            <a:r>
              <a:rPr lang="es-PE" sz="1400" dirty="0">
                <a:solidFill>
                  <a:schemeClr val="accent1">
                    <a:lumMod val="50000"/>
                  </a:schemeClr>
                </a:solidFill>
              </a:rPr>
              <a:t>g) La filmación del video y la toma de foto de la obra se realizará en su domicilio en el marco de la emergencia sanitaria y el distanciamiento social.</a:t>
            </a:r>
          </a:p>
          <a:p>
            <a:r>
              <a:rPr lang="es-PE" sz="1400" dirty="0">
                <a:solidFill>
                  <a:schemeClr val="accent1">
                    <a:lumMod val="50000"/>
                  </a:schemeClr>
                </a:solidFill>
              </a:rPr>
              <a:t>h) El texto junto con una foto de la obra será presentado con la pieza para su evaluación. De pasar a la siguiente etapa, tanto la obra como el texto y la foto, deberá ser enviada a la siguiente comisión organizadora.</a:t>
            </a:r>
          </a:p>
          <a:p>
            <a:r>
              <a:rPr lang="es-PE" sz="1400" dirty="0">
                <a:solidFill>
                  <a:schemeClr val="accent1">
                    <a:lumMod val="50000"/>
                  </a:schemeClr>
                </a:solidFill>
              </a:rPr>
              <a:t>i) La presentación de los trabajos se realizará a través de un video donde se pueda apreciar todas las características de la obra.</a:t>
            </a:r>
          </a:p>
          <a:p>
            <a:r>
              <a:rPr lang="es-PE" sz="1400" dirty="0">
                <a:solidFill>
                  <a:schemeClr val="accent1">
                    <a:lumMod val="50000"/>
                  </a:schemeClr>
                </a:solidFill>
              </a:rPr>
              <a:t>j) Además de las fotos de la pintura, se deberá realizar una filmación de video, con la presentación del participante, según la reseña de la obra en un tiempo máximo de 1 minuto.</a:t>
            </a:r>
          </a:p>
          <a:p>
            <a:r>
              <a:rPr lang="es-PE" sz="1400" dirty="0">
                <a:solidFill>
                  <a:srgbClr val="254F91"/>
                </a:solidFill>
                <a:latin typeface="Gotham Rounded Book" pitchFamily="2" charset="0"/>
              </a:rPr>
              <a:t>+MAS DETALLES Y ESPECIFICACIONES EN LAS BASES DE LOS CONCURSOS EDUCATIVOS </a:t>
            </a:r>
          </a:p>
          <a:p>
            <a:endParaRPr lang="es-PE" sz="1200" dirty="0">
              <a:solidFill>
                <a:schemeClr val="accent1">
                  <a:lumMod val="50000"/>
                </a:schemeClr>
              </a:solidFill>
            </a:endParaRPr>
          </a:p>
          <a:p>
            <a:r>
              <a:rPr lang="es-PE" sz="1200" dirty="0">
                <a:solidFill>
                  <a:schemeClr val="accent1">
                    <a:lumMod val="50000"/>
                  </a:schemeClr>
                </a:solidFill>
              </a:rPr>
              <a:t> </a:t>
            </a: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3833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193589" y="260718"/>
            <a:ext cx="8595883" cy="954107"/>
          </a:xfrm>
          <a:prstGeom prst="rect">
            <a:avLst/>
          </a:prstGeom>
          <a:noFill/>
        </p:spPr>
        <p:txBody>
          <a:bodyPr wrap="square" rtlCol="0">
            <a:spAutoFit/>
          </a:bodyPr>
          <a:lstStyle/>
          <a:p>
            <a:r>
              <a:rPr lang="en-US" sz="3200" b="1" dirty="0">
                <a:solidFill>
                  <a:srgbClr val="254F91"/>
                </a:solidFill>
                <a:latin typeface="Gotham Rounded Medium"/>
              </a:rPr>
              <a:t>	ARTES VISUALES</a:t>
            </a:r>
          </a:p>
          <a:p>
            <a:r>
              <a:rPr lang="en-US" sz="2400" b="1" dirty="0">
                <a:solidFill>
                  <a:srgbClr val="254F91"/>
                </a:solidFill>
                <a:latin typeface="Gotham Rounded Medium"/>
              </a:rPr>
              <a:t>	ESCULTURA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395416" y="265260"/>
            <a:ext cx="1680639" cy="114936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27547" y="1414625"/>
            <a:ext cx="11518710" cy="4739759"/>
          </a:xfrm>
          <a:prstGeom prst="rect">
            <a:avLst/>
          </a:prstGeom>
          <a:noFill/>
        </p:spPr>
        <p:txBody>
          <a:bodyPr wrap="square">
            <a:spAutoFit/>
          </a:bodyPr>
          <a:lstStyle/>
          <a:p>
            <a:r>
              <a:rPr lang="es-PE" sz="1600" dirty="0">
                <a:solidFill>
                  <a:schemeClr val="accent1">
                    <a:lumMod val="50000"/>
                  </a:schemeClr>
                </a:solidFill>
              </a:rPr>
              <a:t>a) La escultura es una disciplina artística que consiste en esculpir o tallar distintos materiales para crear una forma con volumen.</a:t>
            </a:r>
          </a:p>
          <a:p>
            <a:r>
              <a:rPr lang="es-PE" sz="1600" dirty="0">
                <a:solidFill>
                  <a:schemeClr val="accent1">
                    <a:lumMod val="50000"/>
                  </a:schemeClr>
                </a:solidFill>
              </a:rPr>
              <a:t>b) La participación es individual, está dirigido para estudiantes de la categoría “A” y “B” concursan hasta la etapa nacional.</a:t>
            </a:r>
          </a:p>
          <a:p>
            <a:r>
              <a:rPr lang="es-PE" sz="1600" dirty="0">
                <a:solidFill>
                  <a:schemeClr val="accent1">
                    <a:lumMod val="50000"/>
                  </a:schemeClr>
                </a:solidFill>
              </a:rPr>
              <a:t>c) Cada participante podrá presentar una obra original e inédita, que no haya participado en ningún otro certamen artístico</a:t>
            </a:r>
          </a:p>
          <a:p>
            <a:r>
              <a:rPr lang="es-PE" sz="1600" dirty="0">
                <a:solidFill>
                  <a:schemeClr val="accent1">
                    <a:lumMod val="50000"/>
                  </a:schemeClr>
                </a:solidFill>
              </a:rPr>
              <a:t>d) El tema deberá estar asociado al lema motivador de los JFEN – Modalidad Virtual 2021.</a:t>
            </a:r>
          </a:p>
          <a:p>
            <a:r>
              <a:rPr lang="es-PE" sz="1600" dirty="0">
                <a:solidFill>
                  <a:schemeClr val="accent1">
                    <a:lumMod val="50000"/>
                  </a:schemeClr>
                </a:solidFill>
              </a:rPr>
              <a:t>e) La técnica es libre, pudiendo utilizarse cualquier material. Se considerará el uso de materiales reciclados, reusables, de origen mineral, excluyéndose el material orgánico perecedero.</a:t>
            </a:r>
          </a:p>
          <a:p>
            <a:r>
              <a:rPr lang="es-PE" sz="1600" dirty="0">
                <a:solidFill>
                  <a:schemeClr val="accent1">
                    <a:lumMod val="50000"/>
                  </a:schemeClr>
                </a:solidFill>
              </a:rPr>
              <a:t>f) Las obras deberán tener un mínimo de 25 cm y un máximo de 60 cm en su dimensión mayor. Serán realizadas para ser observadas por todos sus lados.</a:t>
            </a:r>
          </a:p>
          <a:p>
            <a:r>
              <a:rPr lang="es-PE" sz="1600" dirty="0">
                <a:solidFill>
                  <a:schemeClr val="accent1">
                    <a:lumMod val="50000"/>
                  </a:schemeClr>
                </a:solidFill>
              </a:rPr>
              <a:t>g) Se deberá indicar la disposición de la obra (cómo debe presentarse, horizontal, vertical, etc.).</a:t>
            </a:r>
          </a:p>
          <a:p>
            <a:r>
              <a:rPr lang="es-PE" sz="1600" dirty="0">
                <a:solidFill>
                  <a:schemeClr val="accent1">
                    <a:lumMod val="50000"/>
                  </a:schemeClr>
                </a:solidFill>
              </a:rPr>
              <a:t>h) Se colocará el nombre del estudiante, en un lugar visible, pero que no altere la obra, y se mencionará la categoría en la que participa, IE y región de procedencia.</a:t>
            </a:r>
          </a:p>
          <a:p>
            <a:r>
              <a:rPr lang="es-PE" sz="1600" dirty="0">
                <a:solidFill>
                  <a:schemeClr val="accent1">
                    <a:lumMod val="50000"/>
                  </a:schemeClr>
                </a:solidFill>
              </a:rPr>
              <a:t>i) El participante deberá completar, obligatoriamente en el SICE (Anexo 02), con la siguiente información:</a:t>
            </a:r>
          </a:p>
          <a:p>
            <a:r>
              <a:rPr lang="es-PE" sz="1600" dirty="0">
                <a:solidFill>
                  <a:schemeClr val="accent1">
                    <a:lumMod val="50000"/>
                  </a:schemeClr>
                </a:solidFill>
              </a:rPr>
              <a:t>- Datos del participante (nombre y apellido del alumno, título de la obra, IE, categoría en la que participa, UGEL, región de procedencia)</a:t>
            </a:r>
          </a:p>
          <a:p>
            <a:r>
              <a:rPr lang="es-PE" sz="1600" dirty="0">
                <a:solidFill>
                  <a:schemeClr val="accent1">
                    <a:lumMod val="50000"/>
                  </a:schemeClr>
                </a:solidFill>
              </a:rPr>
              <a:t>- Información con la idea central o mensaje que desea transmitir en la escultura y el proceso de elaboración de la obra y la relación de este con el lema motivador y la técnica utilizada (Arial 12, interlineado 1.5)</a:t>
            </a:r>
          </a:p>
          <a:p>
            <a:r>
              <a:rPr lang="es-PE" sz="1600" dirty="0">
                <a:solidFill>
                  <a:schemeClr val="accent1">
                    <a:lumMod val="50000"/>
                  </a:schemeClr>
                </a:solidFill>
              </a:rPr>
              <a:t>j) La filmación del video y la toma de foto de la obra se realizará en su domicilio en el marco de la emergencia sanitaria y el distanciamiento social.</a:t>
            </a:r>
          </a:p>
          <a:p>
            <a:r>
              <a:rPr lang="es-PE" sz="1600" dirty="0">
                <a:solidFill>
                  <a:srgbClr val="254F91"/>
                </a:solidFill>
                <a:latin typeface="Gotham Rounded Book" pitchFamily="2" charset="0"/>
              </a:rPr>
              <a:t>+MAS DETALLES Y ESPECIFICACIONES EN LAS BASES DE LOS CONCURSOS EDUCATIVOS </a:t>
            </a:r>
          </a:p>
          <a:p>
            <a:endParaRPr lang="es-PE" sz="1400"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46157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193589" y="180201"/>
            <a:ext cx="8595883" cy="954107"/>
          </a:xfrm>
          <a:prstGeom prst="rect">
            <a:avLst/>
          </a:prstGeom>
          <a:noFill/>
        </p:spPr>
        <p:txBody>
          <a:bodyPr wrap="square" rtlCol="0">
            <a:spAutoFit/>
          </a:bodyPr>
          <a:lstStyle/>
          <a:p>
            <a:r>
              <a:rPr lang="en-US" sz="3200" b="1" dirty="0">
                <a:solidFill>
                  <a:srgbClr val="254F91"/>
                </a:solidFill>
                <a:latin typeface="Gotham Rounded Medium"/>
              </a:rPr>
              <a:t>	ARTES VISUALES</a:t>
            </a:r>
          </a:p>
          <a:p>
            <a:r>
              <a:rPr lang="en-US" sz="2400" b="1" dirty="0">
                <a:solidFill>
                  <a:srgbClr val="254F91"/>
                </a:solidFill>
                <a:latin typeface="Gotham Rounded Medium"/>
              </a:rPr>
              <a:t>	FOTOGRAFIA</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568127" y="87577"/>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27546" y="1767266"/>
            <a:ext cx="11436823" cy="4370427"/>
          </a:xfrm>
          <a:prstGeom prst="rect">
            <a:avLst/>
          </a:prstGeom>
          <a:noFill/>
        </p:spPr>
        <p:txBody>
          <a:bodyPr wrap="square">
            <a:spAutoFit/>
          </a:bodyPr>
          <a:lstStyle/>
          <a:p>
            <a:r>
              <a:rPr lang="es-PE" sz="1400" dirty="0">
                <a:solidFill>
                  <a:schemeClr val="accent1">
                    <a:lumMod val="50000"/>
                  </a:schemeClr>
                </a:solidFill>
              </a:rPr>
              <a:t>a) La fotografía es el arte y la técnica de obtener imágenes relacionadas a un determinado tema.</a:t>
            </a:r>
          </a:p>
          <a:p>
            <a:r>
              <a:rPr lang="es-PE" sz="1400" dirty="0">
                <a:solidFill>
                  <a:schemeClr val="accent1">
                    <a:lumMod val="50000"/>
                  </a:schemeClr>
                </a:solidFill>
              </a:rPr>
              <a:t>b) La participación es individual, está dirigido para estudiantes de la categoría “B” y “C”, concursan hasta la etapa nacional.</a:t>
            </a:r>
          </a:p>
          <a:p>
            <a:r>
              <a:rPr lang="es-PE" sz="1400" dirty="0">
                <a:solidFill>
                  <a:schemeClr val="accent1">
                    <a:lumMod val="50000"/>
                  </a:schemeClr>
                </a:solidFill>
              </a:rPr>
              <a:t>c) La fotografía deberá girar en torno a los siguientes temas:</a:t>
            </a:r>
          </a:p>
          <a:p>
            <a:r>
              <a:rPr lang="es-PE" sz="1400" dirty="0">
                <a:solidFill>
                  <a:schemeClr val="accent1">
                    <a:lumMod val="50000"/>
                  </a:schemeClr>
                </a:solidFill>
              </a:rPr>
              <a:t>- Personas líderes en la historia local/regional cuya labor contribuye a forjar valores ciudadanos.</a:t>
            </a:r>
          </a:p>
          <a:p>
            <a:r>
              <a:rPr lang="es-PE" sz="1400" dirty="0">
                <a:solidFill>
                  <a:schemeClr val="accent1">
                    <a:lumMod val="50000"/>
                  </a:schemeClr>
                </a:solidFill>
              </a:rPr>
              <a:t>- Ciudadanos y ciudadanas que guardan la memoria, los saberes y el patrimonio material e inmaterial de la comunidad.</a:t>
            </a:r>
          </a:p>
          <a:p>
            <a:r>
              <a:rPr lang="es-PE" sz="1400" dirty="0">
                <a:solidFill>
                  <a:schemeClr val="accent1">
                    <a:lumMod val="50000"/>
                  </a:schemeClr>
                </a:solidFill>
              </a:rPr>
              <a:t>- Costumbres y actividades tradicionales asociadas con la memoria de su localidad.</a:t>
            </a:r>
          </a:p>
          <a:p>
            <a:r>
              <a:rPr lang="es-PE" sz="1400" dirty="0">
                <a:solidFill>
                  <a:schemeClr val="accent1">
                    <a:lumMod val="50000"/>
                  </a:schemeClr>
                </a:solidFill>
              </a:rPr>
              <a:t>- Patrimonio cultural material inmueble (edificios, obras de infraestructura, ambientes y conjuntos monumentales, centros históricos, entornos paisajísticos y los bienes sumergidos en espacios acuáticos del territorio nacional), más resaltante de su barrio, localidad y/o región que encarnan valores ciudadanos.</a:t>
            </a:r>
          </a:p>
          <a:p>
            <a:r>
              <a:rPr lang="es-PE" sz="1400" dirty="0">
                <a:solidFill>
                  <a:schemeClr val="accent1">
                    <a:lumMod val="50000"/>
                  </a:schemeClr>
                </a:solidFill>
              </a:rPr>
              <a:t>- Patrimonio cultural inmaterial (danzas, canciones, música y objetos de arte), más resaltante de su barrio, localidad y/o región que encarnan valores ciudadanos.</a:t>
            </a:r>
          </a:p>
          <a:p>
            <a:r>
              <a:rPr lang="es-PE" sz="1400" dirty="0">
                <a:solidFill>
                  <a:schemeClr val="accent1">
                    <a:lumMod val="50000"/>
                  </a:schemeClr>
                </a:solidFill>
              </a:rPr>
              <a:t>- Manifestaciones o intervenciones artísticas (murales, instalaciones, esculturas, entre otros) que conforman el patrimonio cultural de su barrio, ciudad o región.</a:t>
            </a:r>
          </a:p>
          <a:p>
            <a:r>
              <a:rPr lang="es-PE" sz="1400" dirty="0">
                <a:solidFill>
                  <a:schemeClr val="accent1">
                    <a:lumMod val="50000"/>
                  </a:schemeClr>
                </a:solidFill>
              </a:rPr>
              <a:t>d) La fotografía original podrá ser en blanco y negro o a color. Se podrán utilizar tanto cámaras fotográficas analógicas como digitales.</a:t>
            </a:r>
          </a:p>
          <a:p>
            <a:r>
              <a:rPr lang="es-PE" sz="1400" dirty="0">
                <a:solidFill>
                  <a:schemeClr val="accent1">
                    <a:lumMod val="50000"/>
                  </a:schemeClr>
                </a:solidFill>
              </a:rPr>
              <a:t>e) La fotografía no podrá tener datos de fecha u otros que identifiquen al autor.</a:t>
            </a:r>
          </a:p>
          <a:p>
            <a:r>
              <a:rPr lang="es-PE" sz="1400" dirty="0">
                <a:solidFill>
                  <a:schemeClr val="accent1">
                    <a:lumMod val="50000"/>
                  </a:schemeClr>
                </a:solidFill>
              </a:rPr>
              <a:t>f) El participante deberá presentar la fotografía con una dimensión de 20 cm x 30 cm.</a:t>
            </a:r>
          </a:p>
          <a:p>
            <a:r>
              <a:rPr lang="es-PE" sz="1400" dirty="0">
                <a:solidFill>
                  <a:schemeClr val="accent1">
                    <a:lumMod val="50000"/>
                  </a:schemeClr>
                </a:solidFill>
              </a:rPr>
              <a:t>g) Cada uno de los trabajos de los estudiantes ganadores de la IE, serán almacenados en las siguientes plataformas web: DROPBOX, ONEDRIVE y/o GOOGLE DRIVE, cuyos enlaces web serán registrados en el Sistema de Concursos Escolares – SICE (https://sice.minedu.gob.pe/) durante el proceso de la inscripción, para su participación en la segunda etapa.</a:t>
            </a:r>
          </a:p>
          <a:p>
            <a:r>
              <a:rPr lang="es-PE" sz="1400" dirty="0">
                <a:solidFill>
                  <a:srgbClr val="254F91"/>
                </a:solidFill>
                <a:latin typeface="Gotham Rounded Book" pitchFamily="2" charset="0"/>
              </a:rPr>
              <a:t>+MAS DETALLES Y ESPECIFICACIONES EN LAS BASES DE LOS CONCURSOS EDUCATIVOS </a:t>
            </a:r>
          </a:p>
          <a:p>
            <a:endParaRPr lang="es-PE" sz="1200"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95782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193589" y="233045"/>
            <a:ext cx="8595883" cy="954107"/>
          </a:xfrm>
          <a:prstGeom prst="rect">
            <a:avLst/>
          </a:prstGeom>
          <a:noFill/>
        </p:spPr>
        <p:txBody>
          <a:bodyPr wrap="square" rtlCol="0">
            <a:spAutoFit/>
          </a:bodyPr>
          <a:lstStyle/>
          <a:p>
            <a:r>
              <a:rPr lang="en-US" sz="3200" b="1" dirty="0">
                <a:solidFill>
                  <a:srgbClr val="254F91"/>
                </a:solidFill>
                <a:latin typeface="Gotham Rounded Medium"/>
              </a:rPr>
              <a:t>	ARTES LITERARIAS</a:t>
            </a:r>
          </a:p>
          <a:p>
            <a:r>
              <a:rPr lang="en-US" sz="2400" b="1" dirty="0">
                <a:solidFill>
                  <a:srgbClr val="254F91"/>
                </a:solidFill>
                <a:latin typeface="Gotham Rounded Medium"/>
              </a:rPr>
              <a:t>	POESIA</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568127" y="87577"/>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27547" y="1767266"/>
            <a:ext cx="11259402" cy="5016758"/>
          </a:xfrm>
          <a:prstGeom prst="rect">
            <a:avLst/>
          </a:prstGeom>
          <a:noFill/>
        </p:spPr>
        <p:txBody>
          <a:bodyPr wrap="square">
            <a:spAutoFit/>
          </a:bodyPr>
          <a:lstStyle/>
          <a:p>
            <a:r>
              <a:rPr lang="es-PE" sz="1600" dirty="0">
                <a:solidFill>
                  <a:schemeClr val="accent1">
                    <a:lumMod val="50000"/>
                  </a:schemeClr>
                </a:solidFill>
              </a:rPr>
              <a:t>a) Poesía es una composición literaria que se concibe como expresión artística de la belleza o del sentimiento estético a través de la palabra.</a:t>
            </a:r>
          </a:p>
          <a:p>
            <a:r>
              <a:rPr lang="es-PE" sz="1600" dirty="0">
                <a:solidFill>
                  <a:schemeClr val="accent1">
                    <a:lumMod val="50000"/>
                  </a:schemeClr>
                </a:solidFill>
              </a:rPr>
              <a:t>b) La participación es individual, está dirigido para estudiantes de la categoría “A” y “B”, quienes concursan hasta la etapa nacional.</a:t>
            </a:r>
          </a:p>
          <a:p>
            <a:r>
              <a:rPr lang="es-PE" sz="1600" dirty="0">
                <a:solidFill>
                  <a:schemeClr val="accent1">
                    <a:lumMod val="50000"/>
                  </a:schemeClr>
                </a:solidFill>
              </a:rPr>
              <a:t>c) El estudiante seleccionará para escribir su poesía un tema relacionado al lema motivador.</a:t>
            </a:r>
          </a:p>
          <a:p>
            <a:r>
              <a:rPr lang="es-PE" sz="1600" dirty="0">
                <a:solidFill>
                  <a:schemeClr val="accent1">
                    <a:lumMod val="50000"/>
                  </a:schemeClr>
                </a:solidFill>
              </a:rPr>
              <a:t>d) Cada uno de los trabajos de los estudiantes ganadores de la IE, serán almacenados en las siguientes plataformas web: DROPBOX, ONEDRIVE y/o GOOGLE DRIVE, cuyos enlaces web serán registrados en el Sistema de Concursos Escolares – SICE (https://sice.minedu.gob.pe/) durante el proceso de la inscripción, para su participación en la segunda etapa.</a:t>
            </a:r>
          </a:p>
          <a:p>
            <a:r>
              <a:rPr lang="es-PE" sz="1600" dirty="0">
                <a:solidFill>
                  <a:schemeClr val="accent1">
                    <a:lumMod val="50000"/>
                  </a:schemeClr>
                </a:solidFill>
              </a:rPr>
              <a:t>e) En el caso de las y los participantes con necesidades educativas especiales (NEE) asociados a discapacidad, se considera la flexibilidad y adaptación en los criterios de evaluación según la condición que presenta, en coordinación con la comisión organizadora y los jurados calificadores.</a:t>
            </a:r>
          </a:p>
          <a:p>
            <a:r>
              <a:rPr lang="es-PE" sz="1600" dirty="0">
                <a:solidFill>
                  <a:schemeClr val="accent1">
                    <a:lumMod val="50000"/>
                  </a:schemeClr>
                </a:solidFill>
              </a:rPr>
              <a:t>f) Su extensión no deberá exceder los 25 versos o líneas, impreso a una sola cara y como máximo una página.</a:t>
            </a:r>
          </a:p>
          <a:p>
            <a:r>
              <a:rPr lang="es-PE" sz="1600" dirty="0">
                <a:solidFill>
                  <a:schemeClr val="accent1">
                    <a:lumMod val="50000"/>
                  </a:schemeClr>
                </a:solidFill>
              </a:rPr>
              <a:t>g) Los trabajos se presentarán en forma virtual tamaño A4, indicando el nombre del o la participante, IE, UGEL, DRE y el video del proceso de creación.</a:t>
            </a:r>
          </a:p>
          <a:p>
            <a:r>
              <a:rPr lang="es-PE" sz="1600" dirty="0">
                <a:solidFill>
                  <a:schemeClr val="accent1">
                    <a:lumMod val="50000"/>
                  </a:schemeClr>
                </a:solidFill>
              </a:rPr>
              <a:t>h) Si la poesía se presenta en una lengua originaria, al momento de la inscripción, el docente asesor(a), deberá registrar en el SICE el enlace web donde se encuentra almacenado la versión traducida al castellano en un archivo en Word, indicando la lengua de origen, el nombre de la obra, IE, UGEL y región a la que pertenece, según las orientaciones de la comisión organizadora.</a:t>
            </a:r>
          </a:p>
          <a:p>
            <a:r>
              <a:rPr lang="es-PE" sz="1600" dirty="0">
                <a:solidFill>
                  <a:schemeClr val="accent1">
                    <a:lumMod val="50000"/>
                  </a:schemeClr>
                </a:solidFill>
              </a:rPr>
              <a:t>i) El docente asesor deberá completar, obligatoriamente, la reseña con la información técnica de la poesía (Anexo 02)</a:t>
            </a:r>
          </a:p>
          <a:p>
            <a:r>
              <a:rPr lang="es-PE" sz="1600" dirty="0">
                <a:solidFill>
                  <a:schemeClr val="accent1">
                    <a:lumMod val="50000"/>
                  </a:schemeClr>
                </a:solidFill>
              </a:rPr>
              <a:t>j) Los trabajos ganadores serán enviados a la siguiente etapa en forma virtual, según las orientaciones de la comisión organizadora</a:t>
            </a:r>
          </a:p>
          <a:p>
            <a:r>
              <a:rPr lang="es-PE" sz="1600" dirty="0">
                <a:solidFill>
                  <a:srgbClr val="254F91"/>
                </a:solidFill>
                <a:latin typeface="Gotham Rounded Book" pitchFamily="2" charset="0"/>
              </a:rPr>
              <a:t>+MAS DETALLES Y ESPECIFICACIONES EN LAS BASES DE LOS CONCURSOS EDUCATIVOS </a:t>
            </a:r>
          </a:p>
          <a:p>
            <a:endParaRPr lang="es-PE" sz="1600"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59495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266315" y="333043"/>
            <a:ext cx="8595883" cy="954107"/>
          </a:xfrm>
          <a:prstGeom prst="rect">
            <a:avLst/>
          </a:prstGeom>
          <a:noFill/>
        </p:spPr>
        <p:txBody>
          <a:bodyPr wrap="square" rtlCol="0">
            <a:spAutoFit/>
          </a:bodyPr>
          <a:lstStyle/>
          <a:p>
            <a:r>
              <a:rPr lang="en-US" sz="3200" b="1" dirty="0">
                <a:solidFill>
                  <a:srgbClr val="254F91"/>
                </a:solidFill>
                <a:latin typeface="Gotham Rounded Medium"/>
              </a:rPr>
              <a:t>ARTE,DISEÑO Y TECNOLOGIA</a:t>
            </a:r>
          </a:p>
          <a:p>
            <a:r>
              <a:rPr lang="en-US" sz="2400" b="1" dirty="0">
                <a:solidFill>
                  <a:srgbClr val="254F91"/>
                </a:solidFill>
                <a:latin typeface="Gotham Rounded Medium"/>
              </a:rPr>
              <a:t>AUDIOVISUAL</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5568127" y="87577"/>
            <a:ext cx="2213040" cy="1536325"/>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27547" y="1767266"/>
            <a:ext cx="11259402" cy="4185761"/>
          </a:xfrm>
          <a:prstGeom prst="rect">
            <a:avLst/>
          </a:prstGeom>
          <a:noFill/>
        </p:spPr>
        <p:txBody>
          <a:bodyPr wrap="square">
            <a:spAutoFit/>
          </a:bodyPr>
          <a:lstStyle/>
          <a:p>
            <a:pPr algn="just"/>
            <a:r>
              <a:rPr lang="es-PE" sz="1400" dirty="0">
                <a:solidFill>
                  <a:schemeClr val="accent1">
                    <a:lumMod val="50000"/>
                  </a:schemeClr>
                </a:solidFill>
              </a:rPr>
              <a:t>a) El concurso audiovisual consiste en elaborar un cortometraje (ficción) o video de género libre (documental, entrevista, videoarte, entre otros), que permita visibilizar la producción en audio y video de corta duración y fomentarla en las y los estudiantes.</a:t>
            </a:r>
          </a:p>
          <a:p>
            <a:pPr algn="just"/>
            <a:r>
              <a:rPr lang="es-PE" sz="1400" dirty="0">
                <a:solidFill>
                  <a:schemeClr val="accent1">
                    <a:lumMod val="50000"/>
                  </a:schemeClr>
                </a:solidFill>
              </a:rPr>
              <a:t>b) La participación es individual, está dirigido para estudiantes de la categoría “C”, llegan hasta la etapa nacional.</a:t>
            </a:r>
          </a:p>
          <a:p>
            <a:pPr algn="just"/>
            <a:r>
              <a:rPr lang="es-PE" sz="1400" dirty="0">
                <a:solidFill>
                  <a:schemeClr val="accent1">
                    <a:lumMod val="50000"/>
                  </a:schemeClr>
                </a:solidFill>
              </a:rPr>
              <a:t>c) El cortometraje o video para desarrollar, deberá estar relacionado al lema motivador de los JFEN Modalidad Virtual 2021.</a:t>
            </a:r>
          </a:p>
          <a:p>
            <a:pPr algn="just"/>
            <a:r>
              <a:rPr lang="es-PE" sz="1400" dirty="0">
                <a:solidFill>
                  <a:schemeClr val="accent1">
                    <a:lumMod val="50000"/>
                  </a:schemeClr>
                </a:solidFill>
              </a:rPr>
              <a:t>d) El participante publicará el cortometraje o video en YouTube, con una duración máxima de 5 minutos. El enlace será publicado al momento del registro en el concurso. Los participantes estarán sujetos a las consideraciones relativas a derechos de autor en YouTube.</a:t>
            </a:r>
          </a:p>
          <a:p>
            <a:pPr algn="just"/>
            <a:r>
              <a:rPr lang="es-PE" sz="1400" dirty="0">
                <a:solidFill>
                  <a:schemeClr val="accent1">
                    <a:lumMod val="50000"/>
                  </a:schemeClr>
                </a:solidFill>
              </a:rPr>
              <a:t>e) En la elaboración del cortometraje o video, también podrán emplear distintas técnicas de producción audiovisual como stop </a:t>
            </a:r>
            <a:r>
              <a:rPr lang="es-PE" sz="1400" dirty="0" err="1">
                <a:solidFill>
                  <a:schemeClr val="accent1">
                    <a:lumMod val="50000"/>
                  </a:schemeClr>
                </a:solidFill>
              </a:rPr>
              <a:t>motion</a:t>
            </a:r>
            <a:r>
              <a:rPr lang="es-PE" sz="1400" dirty="0">
                <a:solidFill>
                  <a:schemeClr val="accent1">
                    <a:lumMod val="50000"/>
                  </a:schemeClr>
                </a:solidFill>
              </a:rPr>
              <a:t>, animación, </a:t>
            </a:r>
            <a:r>
              <a:rPr lang="es-PE" sz="1400" dirty="0" err="1">
                <a:solidFill>
                  <a:schemeClr val="accent1">
                    <a:lumMod val="50000"/>
                  </a:schemeClr>
                </a:solidFill>
              </a:rPr>
              <a:t>slow</a:t>
            </a:r>
            <a:r>
              <a:rPr lang="es-PE" sz="1400" dirty="0">
                <a:solidFill>
                  <a:schemeClr val="accent1">
                    <a:lumMod val="50000"/>
                  </a:schemeClr>
                </a:solidFill>
              </a:rPr>
              <a:t> </a:t>
            </a:r>
            <a:r>
              <a:rPr lang="es-PE" sz="1400" dirty="0" err="1">
                <a:solidFill>
                  <a:schemeClr val="accent1">
                    <a:lumMod val="50000"/>
                  </a:schemeClr>
                </a:solidFill>
              </a:rPr>
              <a:t>motion</a:t>
            </a:r>
            <a:r>
              <a:rPr lang="es-PE" sz="1400" dirty="0">
                <a:solidFill>
                  <a:schemeClr val="accent1">
                    <a:lumMod val="50000"/>
                  </a:schemeClr>
                </a:solidFill>
              </a:rPr>
              <a:t>. Asimismo, podrán emplear diversos recursos para la filmación como: celulares, cámaras digitales, filmadoras, entre otras.</a:t>
            </a:r>
          </a:p>
          <a:p>
            <a:pPr algn="just"/>
            <a:r>
              <a:rPr lang="es-PE" sz="1400" dirty="0">
                <a:solidFill>
                  <a:schemeClr val="accent1">
                    <a:lumMod val="50000"/>
                  </a:schemeClr>
                </a:solidFill>
              </a:rPr>
              <a:t>f) Al inicio del video se debe mencionar el nombre de la institución educativa, el título del cortometraje y/o videoclip y la región o provincia de procedencia (créditos).</a:t>
            </a:r>
          </a:p>
          <a:p>
            <a:pPr algn="just"/>
            <a:r>
              <a:rPr lang="es-PE" sz="1400" dirty="0">
                <a:solidFill>
                  <a:schemeClr val="accent1">
                    <a:lumMod val="50000"/>
                  </a:schemeClr>
                </a:solidFill>
              </a:rPr>
              <a:t>g) Las producciones deberán ser en idioma castellano o en lengua originaria. En el caso de lengua originaria, el cortometraje deberá contar con subtítulos en español.</a:t>
            </a:r>
          </a:p>
          <a:p>
            <a:pPr algn="just"/>
            <a:r>
              <a:rPr lang="es-PE" sz="1400" dirty="0">
                <a:solidFill>
                  <a:schemeClr val="accent1">
                    <a:lumMod val="50000"/>
                  </a:schemeClr>
                </a:solidFill>
              </a:rPr>
              <a:t>h) Los autores de los cortometrajes seleccionados y/o ganadores, al aceptar las bases del concurso, ceden los derechos de estos al Minedu, y le otorgan la autorización a reproducir estos materiales audiovisuales en todos los medios de comunicación que determine la entidad.</a:t>
            </a:r>
          </a:p>
          <a:p>
            <a:pPr marL="400050" indent="-400050" algn="just">
              <a:buAutoNum type="romanLcParenR"/>
            </a:pPr>
            <a:r>
              <a:rPr lang="es-PE" sz="1400" dirty="0">
                <a:solidFill>
                  <a:schemeClr val="accent1">
                    <a:lumMod val="50000"/>
                  </a:schemeClr>
                </a:solidFill>
              </a:rPr>
              <a:t>Los participantes registrarán en el SICE los enlaces web, donde se encuentran publicados sus videos con la versión grabada: </a:t>
            </a:r>
            <a:r>
              <a:rPr lang="es-PE" sz="1400" dirty="0" err="1">
                <a:solidFill>
                  <a:schemeClr val="accent1">
                    <a:lumMod val="50000"/>
                  </a:schemeClr>
                </a:solidFill>
              </a:rPr>
              <a:t>Youtube</a:t>
            </a:r>
            <a:r>
              <a:rPr lang="es-PE" sz="1400" dirty="0">
                <a:solidFill>
                  <a:schemeClr val="accent1">
                    <a:lumMod val="50000"/>
                  </a:schemeClr>
                </a:solidFill>
              </a:rPr>
              <a:t>, Vimeo, </a:t>
            </a:r>
            <a:r>
              <a:rPr lang="es-PE" sz="1400" dirty="0" err="1">
                <a:solidFill>
                  <a:schemeClr val="accent1">
                    <a:lumMod val="50000"/>
                  </a:schemeClr>
                </a:solidFill>
              </a:rPr>
              <a:t>Dailymotion</a:t>
            </a:r>
            <a:r>
              <a:rPr lang="es-PE" sz="1400" dirty="0">
                <a:solidFill>
                  <a:schemeClr val="accent1">
                    <a:lumMod val="50000"/>
                  </a:schemeClr>
                </a:solidFill>
              </a:rPr>
              <a:t>, </a:t>
            </a:r>
            <a:r>
              <a:rPr lang="es-PE" sz="1400" dirty="0" err="1">
                <a:solidFill>
                  <a:schemeClr val="accent1">
                    <a:lumMod val="50000"/>
                  </a:schemeClr>
                </a:solidFill>
              </a:rPr>
              <a:t>Matecafe</a:t>
            </a:r>
            <a:r>
              <a:rPr lang="es-PE" sz="1400" dirty="0">
                <a:solidFill>
                  <a:schemeClr val="accent1">
                    <a:lumMod val="50000"/>
                  </a:schemeClr>
                </a:solidFill>
              </a:rPr>
              <a:t>, </a:t>
            </a:r>
            <a:r>
              <a:rPr lang="es-PE" sz="1400" dirty="0" err="1">
                <a:solidFill>
                  <a:schemeClr val="accent1">
                    <a:lumMod val="50000"/>
                  </a:schemeClr>
                </a:solidFill>
              </a:rPr>
              <a:t>Dalealpaly</a:t>
            </a:r>
            <a:r>
              <a:rPr lang="es-PE" sz="1400" dirty="0">
                <a:solidFill>
                  <a:schemeClr val="accent1">
                    <a:lumMod val="50000"/>
                  </a:schemeClr>
                </a:solidFill>
              </a:rPr>
              <a:t> o </a:t>
            </a:r>
            <a:r>
              <a:rPr lang="es-PE" sz="1400" dirty="0" err="1">
                <a:solidFill>
                  <a:schemeClr val="accent1">
                    <a:lumMod val="50000"/>
                  </a:schemeClr>
                </a:solidFill>
              </a:rPr>
              <a:t>Veoh</a:t>
            </a:r>
            <a:r>
              <a:rPr lang="es-PE" sz="1400" dirty="0">
                <a:solidFill>
                  <a:schemeClr val="accent1">
                    <a:lumMod val="50000"/>
                  </a:schemeClr>
                </a:solidFill>
              </a:rPr>
              <a:t>.</a:t>
            </a:r>
          </a:p>
          <a:p>
            <a:pPr marL="400050" indent="-400050" algn="just">
              <a:buAutoNum type="romanLcParenR"/>
            </a:pPr>
            <a:endParaRPr lang="es-PE" sz="1400" dirty="0">
              <a:solidFill>
                <a:schemeClr val="accent1">
                  <a:lumMod val="50000"/>
                </a:schemeClr>
              </a:solidFill>
            </a:endParaRPr>
          </a:p>
          <a:p>
            <a:pPr algn="just"/>
            <a:r>
              <a:rPr lang="es-PE" sz="1400" dirty="0">
                <a:solidFill>
                  <a:srgbClr val="254F91"/>
                </a:solidFill>
                <a:latin typeface="Gotham Rounded Book" pitchFamily="2" charset="0"/>
              </a:rPr>
              <a:t>+MAS DETALLES Y ESPECIFICACIONES EN LAS BASES DE LOS CONCURSOS EDUCATIVOS </a:t>
            </a:r>
          </a:p>
          <a:p>
            <a:pPr algn="just"/>
            <a:endParaRPr lang="es-PE" sz="1400"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364925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18" name="Rectángulo 1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9" name="Rectángulo 1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2"/>
          <a:srcRect t="34776" b="35851"/>
          <a:stretch/>
        </p:blipFill>
        <p:spPr>
          <a:xfrm>
            <a:off x="10093411" y="180200"/>
            <a:ext cx="1905000" cy="559559"/>
          </a:xfrm>
          <a:prstGeom prst="rect">
            <a:avLst/>
          </a:prstGeom>
        </p:spPr>
      </p:pic>
      <p:sp>
        <p:nvSpPr>
          <p:cNvPr id="22" name="CuadroTexto 21"/>
          <p:cNvSpPr txBox="1"/>
          <p:nvPr/>
        </p:nvSpPr>
        <p:spPr>
          <a:xfrm>
            <a:off x="95535" y="333043"/>
            <a:ext cx="8766664" cy="954107"/>
          </a:xfrm>
          <a:prstGeom prst="rect">
            <a:avLst/>
          </a:prstGeom>
          <a:noFill/>
        </p:spPr>
        <p:txBody>
          <a:bodyPr wrap="square" rtlCol="0">
            <a:spAutoFit/>
          </a:bodyPr>
          <a:lstStyle/>
          <a:p>
            <a:r>
              <a:rPr lang="en-US" sz="3200" b="1" dirty="0">
                <a:solidFill>
                  <a:srgbClr val="254F91"/>
                </a:solidFill>
                <a:latin typeface="Gotham Rounded Medium"/>
              </a:rPr>
              <a:t>ARTE,DISEÑO Y TECNOLOGIA</a:t>
            </a:r>
          </a:p>
          <a:p>
            <a:r>
              <a:rPr lang="en-US" sz="2400" b="1" dirty="0">
                <a:solidFill>
                  <a:srgbClr val="254F91"/>
                </a:solidFill>
                <a:latin typeface="Gotham Rounded Medium"/>
              </a:rPr>
              <a:t>HISTORIETAS INTERACTIVAS CON LENGUAJE DE PROGRAMACION </a:t>
            </a:r>
          </a:p>
        </p:txBody>
      </p:sp>
      <p:pic>
        <p:nvPicPr>
          <p:cNvPr id="2" name="Imagen 1">
            <a:extLst>
              <a:ext uri="{FF2B5EF4-FFF2-40B4-BE49-F238E27FC236}">
                <a16:creationId xmlns="" xmlns:a16="http://schemas.microsoft.com/office/drawing/2014/main" id="{8B34F96E-402F-49B4-95B4-0D2FAC258CB5}"/>
              </a:ext>
            </a:extLst>
          </p:cNvPr>
          <p:cNvPicPr>
            <a:picLocks noChangeAspect="1"/>
          </p:cNvPicPr>
          <p:nvPr/>
        </p:nvPicPr>
        <p:blipFill>
          <a:blip r:embed="rId3"/>
          <a:stretch>
            <a:fillRect/>
          </a:stretch>
        </p:blipFill>
        <p:spPr>
          <a:xfrm>
            <a:off x="7343920" y="-73413"/>
            <a:ext cx="2213040" cy="1365858"/>
          </a:xfrm>
          <a:prstGeom prst="rect">
            <a:avLst/>
          </a:prstGeom>
        </p:spPr>
      </p:pic>
      <p:sp>
        <p:nvSpPr>
          <p:cNvPr id="12" name="CuadroTexto 11">
            <a:extLst>
              <a:ext uri="{FF2B5EF4-FFF2-40B4-BE49-F238E27FC236}">
                <a16:creationId xmlns="" xmlns:a16="http://schemas.microsoft.com/office/drawing/2014/main" id="{AC6BA05B-BDBC-4CD8-B954-6994642D603F}"/>
              </a:ext>
            </a:extLst>
          </p:cNvPr>
          <p:cNvSpPr txBox="1"/>
          <p:nvPr/>
        </p:nvSpPr>
        <p:spPr>
          <a:xfrm>
            <a:off x="327546" y="1634929"/>
            <a:ext cx="11352251" cy="5047536"/>
          </a:xfrm>
          <a:prstGeom prst="rect">
            <a:avLst/>
          </a:prstGeom>
          <a:noFill/>
        </p:spPr>
        <p:txBody>
          <a:bodyPr wrap="square" anchor="ctr">
            <a:spAutoFit/>
          </a:bodyPr>
          <a:lstStyle/>
          <a:p>
            <a:pPr algn="just"/>
            <a:r>
              <a:rPr lang="es-PE" sz="1400" dirty="0">
                <a:solidFill>
                  <a:schemeClr val="accent1">
                    <a:lumMod val="50000"/>
                  </a:schemeClr>
                </a:solidFill>
              </a:rPr>
              <a:t>a) El concurso de Historietas interactivas con lenguaje de programación consiste en elaborar, a través de un lenguaje de programación una historieta, con una secuencia de viñetas o representaciones gráficas que narra una historia mediante imágenes y textos que aparecen encerrados en globos. El participante deberá desarrollar la historieta empleando escenarios, personajes y acciones animadas. El concurso tiene por finalidad incentivar la creatividad y la libre expresión en las y los estudiantes. b) La participación es individual, está dirigido para estudiantes de la categoría “B” y “C”, concursan hasta la etapa nacional en forma virtual. c) El participante deberá elaborar el proyecto en forma individual y en su domicilio en el marco de la emergencia sanitaria y el distanciamiento social. d) El participante podrá usar audífonos, micrófonos, cámara u otros accesorios tecnológicos para la generación de recursos digitales. e) El participante debe tener en consideración la siguiente recomendación para el uso de la plataforma digital en línea Scratch:</a:t>
            </a:r>
          </a:p>
          <a:p>
            <a:pPr algn="just"/>
            <a:r>
              <a:rPr lang="es-PE" sz="1400" dirty="0">
                <a:solidFill>
                  <a:schemeClr val="accent1">
                    <a:lumMod val="50000"/>
                  </a:schemeClr>
                </a:solidFill>
              </a:rPr>
              <a:t>- Debe crear una cuenta personal en la plataforma de Scratch, el enlace es el siguiente https://scratch.mit.edu/join</a:t>
            </a:r>
          </a:p>
          <a:p>
            <a:pPr algn="just"/>
            <a:r>
              <a:rPr lang="es-PE" sz="1400" dirty="0">
                <a:solidFill>
                  <a:schemeClr val="accent1">
                    <a:lumMod val="50000"/>
                  </a:schemeClr>
                </a:solidFill>
              </a:rPr>
              <a:t>- En la plataforma digital de Scratch, debe iniciar un proyecto, para ello seleccionará la opción CREAR.</a:t>
            </a:r>
          </a:p>
          <a:p>
            <a:pPr algn="just"/>
            <a:r>
              <a:rPr lang="es-PE" sz="1400" dirty="0">
                <a:solidFill>
                  <a:schemeClr val="accent1">
                    <a:lumMod val="50000"/>
                  </a:schemeClr>
                </a:solidFill>
              </a:rPr>
              <a:t>- Por única vez, antes de iniciar el proyecto en Scratch deberá seleccionar el icono del MUNDO para configurar el idioma en español.</a:t>
            </a:r>
          </a:p>
          <a:p>
            <a:pPr algn="just"/>
            <a:r>
              <a:rPr lang="es-PE" sz="1400" dirty="0">
                <a:solidFill>
                  <a:schemeClr val="accent1">
                    <a:lumMod val="50000"/>
                  </a:schemeClr>
                </a:solidFill>
              </a:rPr>
              <a:t>- Recordar que luego de realizar los avances y ajustes de la programación debe guardar el proyecto.</a:t>
            </a:r>
          </a:p>
          <a:p>
            <a:pPr algn="just"/>
            <a:r>
              <a:rPr lang="es-PE" sz="1400" dirty="0">
                <a:solidFill>
                  <a:schemeClr val="accent1">
                    <a:lumMod val="50000"/>
                  </a:schemeClr>
                </a:solidFill>
              </a:rPr>
              <a:t>- Al terminar el proyecto e iniciar la presentación, no olvidar de redactar en los recuadros las INSTRUCCIONES y NOTAS DE CRÉDITO.</a:t>
            </a:r>
          </a:p>
          <a:p>
            <a:pPr marL="171450" indent="-171450" algn="just">
              <a:buFontTx/>
              <a:buChar char="-"/>
            </a:pPr>
            <a:r>
              <a:rPr lang="es-PE" sz="1400" dirty="0">
                <a:solidFill>
                  <a:schemeClr val="accent1">
                    <a:lumMod val="50000"/>
                  </a:schemeClr>
                </a:solidFill>
              </a:rPr>
              <a:t>El participante es responsable de habilitar la opción de COMPARTIR y copiar el enlace, para remitirlo al inscribirse en el concurso para la posterior evaluación del jurado calificador.</a:t>
            </a:r>
          </a:p>
          <a:p>
            <a:pPr marL="171450" indent="-171450" algn="just">
              <a:buFontTx/>
              <a:buChar char="-"/>
            </a:pPr>
            <a:r>
              <a:rPr lang="es-PE" sz="1400" dirty="0">
                <a:solidFill>
                  <a:schemeClr val="accent1">
                    <a:lumMod val="50000"/>
                  </a:schemeClr>
                </a:solidFill>
              </a:rPr>
              <a:t>f) La historieta deberá girar en torno a los siguientes temas:</a:t>
            </a:r>
          </a:p>
          <a:p>
            <a:pPr marL="171450" indent="-171450" algn="just">
              <a:buFontTx/>
              <a:buChar char="-"/>
            </a:pPr>
            <a:r>
              <a:rPr lang="es-PE" sz="1400" dirty="0">
                <a:solidFill>
                  <a:schemeClr val="accent1">
                    <a:lumMod val="50000"/>
                  </a:schemeClr>
                </a:solidFill>
              </a:rPr>
              <a:t>- Ciudadanos y ciudadanas que guardan la memoria, los saberes y el patrimonio material e inmaterial de su comunidad, barrios, ciudad, región.</a:t>
            </a:r>
          </a:p>
          <a:p>
            <a:pPr marL="171450" indent="-171450" algn="just">
              <a:buFontTx/>
              <a:buChar char="-"/>
            </a:pPr>
            <a:r>
              <a:rPr lang="es-PE" sz="1400" dirty="0">
                <a:solidFill>
                  <a:schemeClr val="accent1">
                    <a:lumMod val="50000"/>
                  </a:schemeClr>
                </a:solidFill>
              </a:rPr>
              <a:t>- Historia de personas líderes en la historia local/regional cuya labor, contribuyó a forjar valores ciudadanos.</a:t>
            </a:r>
          </a:p>
          <a:p>
            <a:pPr algn="just"/>
            <a:r>
              <a:rPr lang="es-PE" sz="1400" dirty="0">
                <a:solidFill>
                  <a:schemeClr val="accent1">
                    <a:lumMod val="50000"/>
                  </a:schemeClr>
                </a:solidFill>
              </a:rPr>
              <a:t> g) El tema será seleccionado por el participante, considerando las orientaciones de la comisión organizadora.</a:t>
            </a:r>
          </a:p>
          <a:p>
            <a:pPr algn="just"/>
            <a:r>
              <a:rPr lang="es-PE" sz="1400" dirty="0">
                <a:solidFill>
                  <a:schemeClr val="accent1">
                    <a:lumMod val="50000"/>
                  </a:schemeClr>
                </a:solidFill>
              </a:rPr>
              <a:t> h) Los participantes deberán usar la plataforma online de programación Scratch, este permitirá realizar la narración interactiva. </a:t>
            </a:r>
          </a:p>
          <a:p>
            <a:pPr marL="400050" indent="-400050" algn="just">
              <a:buAutoNum type="romanLcParenR"/>
            </a:pPr>
            <a:r>
              <a:rPr lang="es-PE" sz="1400" dirty="0">
                <a:solidFill>
                  <a:schemeClr val="accent1">
                    <a:lumMod val="50000"/>
                  </a:schemeClr>
                </a:solidFill>
              </a:rPr>
              <a:t>Para la evaluación de la historieta interactiva, el participante deberá compartir el enlace de su proyecto digital, el mismo que permitirá al jurado calificador realizar la evaluación del proyecto.</a:t>
            </a:r>
          </a:p>
          <a:p>
            <a:pPr algn="just"/>
            <a:r>
              <a:rPr lang="es-PE" sz="1400" dirty="0">
                <a:solidFill>
                  <a:srgbClr val="254F91"/>
                </a:solidFill>
                <a:latin typeface="Gotham Rounded Book" pitchFamily="2" charset="0"/>
              </a:rPr>
              <a:t>+MAS DETALLES Y ESPECIFICACIONES EN LAS BASES DE LOS CONCURSOS EDUCATIVOS </a:t>
            </a:r>
          </a:p>
          <a:p>
            <a:pPr marL="400050" indent="-400050" algn="just">
              <a:buAutoNum type="romanLcParenR"/>
            </a:pPr>
            <a:endParaRPr lang="es-PE" sz="1400" dirty="0">
              <a:solidFill>
                <a:schemeClr val="accent1">
                  <a:lumMod val="50000"/>
                </a:schemeClr>
              </a:solidFill>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38007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66">
            <a:extLst>
              <a:ext uri="{FF2B5EF4-FFF2-40B4-BE49-F238E27FC236}">
                <a16:creationId xmlns="" xmlns:a16="http://schemas.microsoft.com/office/drawing/2014/main" id="{386C6284-1D42-444D-B210-8ADFE884D2A2}"/>
              </a:ext>
            </a:extLst>
          </p:cNvPr>
          <p:cNvSpPr/>
          <p:nvPr/>
        </p:nvSpPr>
        <p:spPr>
          <a:xfrm>
            <a:off x="15580" y="5609"/>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8" name="Rectángulo 67">
            <a:extLst>
              <a:ext uri="{FF2B5EF4-FFF2-40B4-BE49-F238E27FC236}">
                <a16:creationId xmlns="" xmlns:a16="http://schemas.microsoft.com/office/drawing/2014/main" id="{68408048-1051-5946-A0E6-74065EF80AFF}"/>
              </a:ext>
            </a:extLst>
          </p:cNvPr>
          <p:cNvSpPr/>
          <p:nvPr/>
        </p:nvSpPr>
        <p:spPr>
          <a:xfrm>
            <a:off x="516043" y="1169044"/>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9" name="CuadroTexto 4">
            <a:extLst>
              <a:ext uri="{FF2B5EF4-FFF2-40B4-BE49-F238E27FC236}">
                <a16:creationId xmlns="" xmlns:a16="http://schemas.microsoft.com/office/drawing/2014/main" id="{A3A4AF3A-E638-B54D-A91B-46B20954BDCA}"/>
              </a:ext>
            </a:extLst>
          </p:cNvPr>
          <p:cNvSpPr txBox="1"/>
          <p:nvPr/>
        </p:nvSpPr>
        <p:spPr>
          <a:xfrm>
            <a:off x="434817" y="500176"/>
            <a:ext cx="11071784" cy="523220"/>
          </a:xfrm>
          <a:prstGeom prst="rect">
            <a:avLst/>
          </a:prstGeom>
          <a:noFill/>
        </p:spPr>
        <p:txBody>
          <a:bodyPr wrap="square" rtlCol="0">
            <a:spAutoFit/>
          </a:bodyPr>
          <a:lstStyle/>
          <a:p>
            <a:r>
              <a:rPr lang="es-MX" sz="2800" b="1" dirty="0">
                <a:solidFill>
                  <a:srgbClr val="254F91"/>
                </a:solidFill>
                <a:latin typeface="Gotham Rounded Medium"/>
              </a:rPr>
              <a:t>CONCURSOS EDUCATIVOS VIRTUALES 2021</a:t>
            </a:r>
            <a:endParaRPr lang="en-US" sz="2800" b="1" dirty="0">
              <a:solidFill>
                <a:srgbClr val="254F91"/>
              </a:solidFill>
              <a:latin typeface="Gotham Rounded Medium"/>
            </a:endParaRPr>
          </a:p>
        </p:txBody>
      </p:sp>
      <p:sp>
        <p:nvSpPr>
          <p:cNvPr id="70" name="Triángulo rectángulo 6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Rectángulo 71"/>
          <p:cNvSpPr/>
          <p:nvPr/>
        </p:nvSpPr>
        <p:spPr>
          <a:xfrm>
            <a:off x="1413434" y="3084394"/>
            <a:ext cx="9805026" cy="2862322"/>
          </a:xfrm>
          <a:prstGeom prst="rect">
            <a:avLst/>
          </a:prstGeom>
        </p:spPr>
        <p:txBody>
          <a:bodyPr wrap="square">
            <a:spAutoFit/>
          </a:bodyPr>
          <a:lstStyle/>
          <a:p>
            <a:pPr marL="180340" marR="1905" algn="just">
              <a:spcAft>
                <a:spcPts val="0"/>
              </a:spcAft>
              <a:tabLst>
                <a:tab pos="2256155" algn="l"/>
              </a:tabLst>
            </a:pPr>
            <a:r>
              <a:rPr lang="es-PE" sz="2000" dirty="0">
                <a:solidFill>
                  <a:srgbClr val="254F91"/>
                </a:solidFill>
                <a:effectLst/>
                <a:latin typeface="Times New Roman" panose="02020603050405020304" pitchFamily="18" charset="0"/>
                <a:ea typeface="Times New Roman" panose="02020603050405020304" pitchFamily="18" charset="0"/>
              </a:rPr>
              <a:t>Los Juegos Florales Educativos Nacionales – Modalidad Virtual 2021 busca promover y ayudar  a que los y las estudiantes puedan deliberar sobre los asuntos públicos locales, nacionales o globales y responder con propuestas a través de la creac</a:t>
            </a:r>
            <a:r>
              <a:rPr lang="es-PE" sz="2000" dirty="0">
                <a:solidFill>
                  <a:srgbClr val="254F91"/>
                </a:solidFill>
                <a:latin typeface="Times New Roman" panose="02020603050405020304" pitchFamily="18" charset="0"/>
                <a:ea typeface="Times New Roman" panose="02020603050405020304" pitchFamily="18" charset="0"/>
              </a:rPr>
              <a:t>ión de proyectos artísticos que les permita asumir una ciudadanía activa en relación al lema. Este año el Lema Motivador es  : </a:t>
            </a:r>
          </a:p>
          <a:p>
            <a:pPr marL="180340" marR="1905" algn="just">
              <a:spcAft>
                <a:spcPts val="0"/>
              </a:spcAft>
              <a:tabLst>
                <a:tab pos="2256155" algn="l"/>
              </a:tabLst>
            </a:pPr>
            <a:r>
              <a:rPr lang="es-PE" sz="2000" b="1" dirty="0">
                <a:solidFill>
                  <a:srgbClr val="254F91"/>
                </a:solidFill>
                <a:effectLst/>
                <a:latin typeface="Times New Roman" panose="02020603050405020304" pitchFamily="18" charset="0"/>
                <a:ea typeface="Times New Roman" panose="02020603050405020304" pitchFamily="18" charset="0"/>
              </a:rPr>
              <a:t>“ NOSOTROS SOMOS LOS CIUDADANOS DEL BICENTENARIO </a:t>
            </a:r>
            <a:r>
              <a:rPr lang="es-PE" sz="2000" b="1" dirty="0">
                <a:solidFill>
                  <a:srgbClr val="254F91"/>
                </a:solidFill>
                <a:latin typeface="Times New Roman" panose="02020603050405020304" pitchFamily="18" charset="0"/>
                <a:ea typeface="Times New Roman" panose="02020603050405020304" pitchFamily="18" charset="0"/>
              </a:rPr>
              <a:t>”</a:t>
            </a:r>
          </a:p>
          <a:p>
            <a:pPr marL="180340" marR="1905" algn="just">
              <a:spcAft>
                <a:spcPts val="0"/>
              </a:spcAft>
              <a:tabLst>
                <a:tab pos="2256155" algn="l"/>
              </a:tabLst>
            </a:pPr>
            <a:r>
              <a:rPr lang="es-PE" sz="2000" dirty="0">
                <a:solidFill>
                  <a:srgbClr val="254F91"/>
                </a:solidFill>
                <a:effectLst/>
                <a:latin typeface="Times New Roman" panose="02020603050405020304" pitchFamily="18" charset="0"/>
                <a:ea typeface="Times New Roman" panose="02020603050405020304" pitchFamily="18" charset="0"/>
              </a:rPr>
              <a:t>Reconociéndose y asumiéndose como agentes activos e importantes de cambio en  estos tiempos de conmemoración y reflexión en torno a lo que significa como Republica cumplir 200 años.</a:t>
            </a:r>
          </a:p>
        </p:txBody>
      </p:sp>
      <p:sp>
        <p:nvSpPr>
          <p:cNvPr id="74" name="CuadroTexto 73"/>
          <p:cNvSpPr txBox="1"/>
          <p:nvPr/>
        </p:nvSpPr>
        <p:spPr>
          <a:xfrm>
            <a:off x="1856096" y="2142698"/>
            <a:ext cx="5131557" cy="523220"/>
          </a:xfrm>
          <a:prstGeom prst="rect">
            <a:avLst/>
          </a:prstGeom>
          <a:noFill/>
        </p:spPr>
        <p:txBody>
          <a:bodyPr wrap="square" rtlCol="0">
            <a:spAutoFit/>
          </a:bodyPr>
          <a:lstStyle/>
          <a:p>
            <a:r>
              <a:rPr lang="es-PE" sz="2800" b="1" u="sng" dirty="0">
                <a:solidFill>
                  <a:srgbClr val="254F91"/>
                </a:solidFill>
                <a:latin typeface="Georgia" panose="02040502050405020303" pitchFamily="18" charset="0"/>
              </a:rPr>
              <a:t>LEMA MOTIVADOR </a:t>
            </a:r>
          </a:p>
        </p:txBody>
      </p:sp>
      <p:pic>
        <p:nvPicPr>
          <p:cNvPr id="9" name="Picture 6" descr="Iniciar Sesion | DRE PUNO">
            <a:extLst>
              <a:ext uri="{FF2B5EF4-FFF2-40B4-BE49-F238E27FC236}">
                <a16:creationId xmlns="" xmlns:a16="http://schemas.microsoft.com/office/drawing/2014/main" id="{B335DF5E-53E3-44A6-830F-48E941A7F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8105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2A61FFBA-C607-F547-AD9D-69E614522088}"/>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289560" y="4196080"/>
            <a:ext cx="11612880" cy="2387599"/>
          </a:xfrm>
          <a:prstGeom prst="rect">
            <a:avLst/>
          </a:prstGeom>
        </p:spPr>
      </p:pic>
      <p:sp>
        <p:nvSpPr>
          <p:cNvPr id="20" name="Triángulo rectángulo 1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p:cNvPicPr>
            <a:picLocks noChangeAspect="1"/>
          </p:cNvPicPr>
          <p:nvPr/>
        </p:nvPicPr>
        <p:blipFill rotWithShape="1">
          <a:blip r:embed="rId3"/>
          <a:srcRect t="34776" b="35851"/>
          <a:stretch/>
        </p:blipFill>
        <p:spPr>
          <a:xfrm>
            <a:off x="10093411" y="180200"/>
            <a:ext cx="1905000" cy="559559"/>
          </a:xfrm>
          <a:prstGeom prst="rect">
            <a:avLst/>
          </a:prstGeom>
        </p:spPr>
      </p:pic>
      <p:sp>
        <p:nvSpPr>
          <p:cNvPr id="22" name="CuadroTexto 21"/>
          <p:cNvSpPr txBox="1"/>
          <p:nvPr/>
        </p:nvSpPr>
        <p:spPr>
          <a:xfrm>
            <a:off x="1240293" y="977198"/>
            <a:ext cx="7973552" cy="523220"/>
          </a:xfrm>
          <a:prstGeom prst="rect">
            <a:avLst/>
          </a:prstGeom>
          <a:noFill/>
        </p:spPr>
        <p:txBody>
          <a:bodyPr wrap="square" rtlCol="0">
            <a:spAutoFit/>
          </a:bodyPr>
          <a:lstStyle/>
          <a:p>
            <a:r>
              <a:rPr lang="en-US" sz="2800" b="1" dirty="0">
                <a:solidFill>
                  <a:srgbClr val="254F91"/>
                </a:solidFill>
                <a:latin typeface="Gotham Rounded Medium"/>
              </a:rPr>
              <a:t>CONCURSOS EDUCATIVOS VIRTUALES 2021</a:t>
            </a:r>
          </a:p>
        </p:txBody>
      </p:sp>
      <p:pic>
        <p:nvPicPr>
          <p:cNvPr id="25" name="Imagen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8486" y="1887535"/>
            <a:ext cx="1839895" cy="1688376"/>
          </a:xfrm>
          <a:prstGeom prst="rect">
            <a:avLst/>
          </a:prstGeom>
        </p:spPr>
      </p:pic>
      <p:pic>
        <p:nvPicPr>
          <p:cNvPr id="26" name="Google Shape;220;gd2f9ebf8b5_5_109">
            <a:extLst>
              <a:ext uri="{FF2B5EF4-FFF2-40B4-BE49-F238E27FC236}">
                <a16:creationId xmlns="" xmlns:a16="http://schemas.microsoft.com/office/drawing/2014/main" id="{02325C81-C81B-48F3-A5E1-347AEF2DD6FB}"/>
              </a:ext>
            </a:extLst>
          </p:cNvPr>
          <p:cNvPicPr preferRelativeResize="0"/>
          <p:nvPr/>
        </p:nvPicPr>
        <p:blipFill rotWithShape="1">
          <a:blip r:embed="rId5">
            <a:alphaModFix/>
          </a:blip>
          <a:srcRect/>
          <a:stretch/>
        </p:blipFill>
        <p:spPr>
          <a:xfrm>
            <a:off x="2386364" y="3130093"/>
            <a:ext cx="2184509" cy="1707502"/>
          </a:xfrm>
          <a:prstGeom prst="rect">
            <a:avLst/>
          </a:prstGeom>
          <a:noFill/>
          <a:ln>
            <a:noFill/>
          </a:ln>
        </p:spPr>
      </p:pic>
      <p:pic>
        <p:nvPicPr>
          <p:cNvPr id="27" name="Google Shape;221;gd2f9ebf8b5_5_109">
            <a:extLst>
              <a:ext uri="{FF2B5EF4-FFF2-40B4-BE49-F238E27FC236}">
                <a16:creationId xmlns="" xmlns:a16="http://schemas.microsoft.com/office/drawing/2014/main" id="{B60F86F4-889A-459B-BDAD-457EBD1E05D6}"/>
              </a:ext>
            </a:extLst>
          </p:cNvPr>
          <p:cNvPicPr preferRelativeResize="0"/>
          <p:nvPr/>
        </p:nvPicPr>
        <p:blipFill rotWithShape="1">
          <a:blip r:embed="rId6">
            <a:alphaModFix/>
          </a:blip>
          <a:srcRect/>
          <a:stretch/>
        </p:blipFill>
        <p:spPr>
          <a:xfrm>
            <a:off x="494315" y="2029108"/>
            <a:ext cx="2195978" cy="1571415"/>
          </a:xfrm>
          <a:prstGeom prst="rect">
            <a:avLst/>
          </a:prstGeom>
          <a:noFill/>
          <a:ln>
            <a:noFill/>
          </a:ln>
        </p:spPr>
      </p:pic>
      <p:pic>
        <p:nvPicPr>
          <p:cNvPr id="28" name="Google Shape;239;gd2f9ebf8b5_5_74">
            <a:extLst>
              <a:ext uri="{FF2B5EF4-FFF2-40B4-BE49-F238E27FC236}">
                <a16:creationId xmlns="" xmlns:a16="http://schemas.microsoft.com/office/drawing/2014/main" id="{E9C525B9-9549-48CA-AC37-7D44313E1551}"/>
              </a:ext>
            </a:extLst>
          </p:cNvPr>
          <p:cNvPicPr preferRelativeResize="0"/>
          <p:nvPr/>
        </p:nvPicPr>
        <p:blipFill rotWithShape="1">
          <a:blip r:embed="rId7">
            <a:alphaModFix/>
          </a:blip>
          <a:srcRect/>
          <a:stretch/>
        </p:blipFill>
        <p:spPr>
          <a:xfrm>
            <a:off x="7317198" y="3004966"/>
            <a:ext cx="2184509" cy="1915599"/>
          </a:xfrm>
          <a:prstGeom prst="rect">
            <a:avLst/>
          </a:prstGeom>
          <a:noFill/>
          <a:ln>
            <a:noFill/>
          </a:ln>
        </p:spPr>
      </p:pic>
      <p:pic>
        <p:nvPicPr>
          <p:cNvPr id="29" name="Google Shape;240;gd2f9ebf8b5_5_74">
            <a:extLst>
              <a:ext uri="{FF2B5EF4-FFF2-40B4-BE49-F238E27FC236}">
                <a16:creationId xmlns="" xmlns:a16="http://schemas.microsoft.com/office/drawing/2014/main" id="{896D4F6C-A842-4ED1-8949-7FE973BA245F}"/>
              </a:ext>
            </a:extLst>
          </p:cNvPr>
          <p:cNvPicPr preferRelativeResize="0"/>
          <p:nvPr/>
        </p:nvPicPr>
        <p:blipFill rotWithShape="1">
          <a:blip r:embed="rId8">
            <a:alphaModFix/>
          </a:blip>
          <a:srcRect/>
          <a:stretch/>
        </p:blipFill>
        <p:spPr>
          <a:xfrm>
            <a:off x="4807221" y="1998884"/>
            <a:ext cx="2443198" cy="2483447"/>
          </a:xfrm>
          <a:prstGeom prst="rect">
            <a:avLst/>
          </a:prstGeom>
          <a:noFill/>
          <a:ln>
            <a:noFill/>
          </a:ln>
        </p:spPr>
      </p:pic>
      <p:sp>
        <p:nvSpPr>
          <p:cNvPr id="30" name="CuadroTexto 29"/>
          <p:cNvSpPr txBox="1"/>
          <p:nvPr/>
        </p:nvSpPr>
        <p:spPr>
          <a:xfrm>
            <a:off x="1590189" y="5620858"/>
            <a:ext cx="9011621" cy="923330"/>
          </a:xfrm>
          <a:prstGeom prst="rect">
            <a:avLst/>
          </a:prstGeom>
          <a:noFill/>
        </p:spPr>
        <p:txBody>
          <a:bodyPr wrap="square" rtlCol="0">
            <a:spAutoFit/>
          </a:bodyPr>
          <a:lstStyle/>
          <a:p>
            <a:pPr algn="ctr"/>
            <a:r>
              <a:rPr lang="en-US" sz="5400" b="1" dirty="0">
                <a:solidFill>
                  <a:srgbClr val="C00000"/>
                </a:solidFill>
                <a:latin typeface="Gill Sans Ultra Bold" panose="020B0A02020104020203" pitchFamily="34" charset="0"/>
              </a:rPr>
              <a:t>¡GRACIAS!</a:t>
            </a:r>
          </a:p>
        </p:txBody>
      </p:sp>
      <p:pic>
        <p:nvPicPr>
          <p:cNvPr id="12" name="Imagen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720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rma libre 40">
            <a:extLst>
              <a:ext uri="{FF2B5EF4-FFF2-40B4-BE49-F238E27FC236}">
                <a16:creationId xmlns="" xmlns:a16="http://schemas.microsoft.com/office/drawing/2014/main" id="{5BF97421-6646-6447-B476-8CCB01739EF9}"/>
              </a:ext>
            </a:extLst>
          </p:cNvPr>
          <p:cNvSpPr/>
          <p:nvPr/>
        </p:nvSpPr>
        <p:spPr>
          <a:xfrm>
            <a:off x="-139699" y="2284148"/>
            <a:ext cx="2360402" cy="3864238"/>
          </a:xfrm>
          <a:custGeom>
            <a:avLst/>
            <a:gdLst>
              <a:gd name="connsiteX0" fmla="*/ 210252 w 2245555"/>
              <a:gd name="connsiteY0" fmla="*/ 0 h 3864238"/>
              <a:gd name="connsiteX1" fmla="*/ 2245555 w 2245555"/>
              <a:gd name="connsiteY1" fmla="*/ 1932119 h 3864238"/>
              <a:gd name="connsiteX2" fmla="*/ 210252 w 2245555"/>
              <a:gd name="connsiteY2" fmla="*/ 3864238 h 3864238"/>
              <a:gd name="connsiteX3" fmla="*/ 2154 w 2245555"/>
              <a:gd name="connsiteY3" fmla="*/ 3854263 h 3864238"/>
              <a:gd name="connsiteX4" fmla="*/ 0 w 2245555"/>
              <a:gd name="connsiteY4" fmla="*/ 3853951 h 3864238"/>
              <a:gd name="connsiteX5" fmla="*/ 0 w 2245555"/>
              <a:gd name="connsiteY5" fmla="*/ 10287 h 3864238"/>
              <a:gd name="connsiteX6" fmla="*/ 2154 w 2245555"/>
              <a:gd name="connsiteY6" fmla="*/ 9975 h 3864238"/>
              <a:gd name="connsiteX7" fmla="*/ 210252 w 2245555"/>
              <a:gd name="connsiteY7" fmla="*/ 0 h 386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555" h="3864238">
                <a:moveTo>
                  <a:pt x="210252" y="0"/>
                </a:moveTo>
                <a:cubicBezTo>
                  <a:pt x="1334319" y="0"/>
                  <a:pt x="2245555" y="865039"/>
                  <a:pt x="2245555" y="1932119"/>
                </a:cubicBezTo>
                <a:cubicBezTo>
                  <a:pt x="2245555" y="2999199"/>
                  <a:pt x="1334319" y="3864238"/>
                  <a:pt x="210252" y="3864238"/>
                </a:cubicBezTo>
                <a:cubicBezTo>
                  <a:pt x="139998" y="3864238"/>
                  <a:pt x="70575" y="3860859"/>
                  <a:pt x="2154" y="3854263"/>
                </a:cubicBezTo>
                <a:lnTo>
                  <a:pt x="0" y="3853951"/>
                </a:lnTo>
                <a:lnTo>
                  <a:pt x="0" y="10287"/>
                </a:lnTo>
                <a:lnTo>
                  <a:pt x="2154" y="9975"/>
                </a:lnTo>
                <a:cubicBezTo>
                  <a:pt x="70575" y="3379"/>
                  <a:pt x="139998" y="0"/>
                  <a:pt x="210252" y="0"/>
                </a:cubicBezTo>
                <a:close/>
              </a:path>
            </a:pathLst>
          </a:custGeom>
          <a:noFill/>
          <a:ln w="133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48" name="Forma libre 47">
            <a:extLst>
              <a:ext uri="{FF2B5EF4-FFF2-40B4-BE49-F238E27FC236}">
                <a16:creationId xmlns="" xmlns:a16="http://schemas.microsoft.com/office/drawing/2014/main" id="{33C80697-A80F-B041-9F4D-504B85723FCA}"/>
              </a:ext>
            </a:extLst>
          </p:cNvPr>
          <p:cNvSpPr/>
          <p:nvPr/>
        </p:nvSpPr>
        <p:spPr>
          <a:xfrm>
            <a:off x="-139698" y="2496962"/>
            <a:ext cx="2151602" cy="3438608"/>
          </a:xfrm>
          <a:custGeom>
            <a:avLst/>
            <a:gdLst>
              <a:gd name="connsiteX0" fmla="*/ 340479 w 2151602"/>
              <a:gd name="connsiteY0" fmla="*/ 0 h 3438608"/>
              <a:gd name="connsiteX1" fmla="*/ 2151602 w 2151602"/>
              <a:gd name="connsiteY1" fmla="*/ 1719304 h 3438608"/>
              <a:gd name="connsiteX2" fmla="*/ 340479 w 2151602"/>
              <a:gd name="connsiteY2" fmla="*/ 3438608 h 3438608"/>
              <a:gd name="connsiteX3" fmla="*/ 155302 w 2151602"/>
              <a:gd name="connsiteY3" fmla="*/ 3429731 h 3438608"/>
              <a:gd name="connsiteX4" fmla="*/ 0 w 2151602"/>
              <a:gd name="connsiteY4" fmla="*/ 3407232 h 3438608"/>
              <a:gd name="connsiteX5" fmla="*/ 0 w 2151602"/>
              <a:gd name="connsiteY5" fmla="*/ 31377 h 3438608"/>
              <a:gd name="connsiteX6" fmla="*/ 155302 w 2151602"/>
              <a:gd name="connsiteY6" fmla="*/ 8877 h 3438608"/>
              <a:gd name="connsiteX7" fmla="*/ 340479 w 2151602"/>
              <a:gd name="connsiteY7" fmla="*/ 0 h 343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1602" h="3438608">
                <a:moveTo>
                  <a:pt x="340479" y="0"/>
                </a:moveTo>
                <a:cubicBezTo>
                  <a:pt x="1340735" y="0"/>
                  <a:pt x="2151602" y="769759"/>
                  <a:pt x="2151602" y="1719304"/>
                </a:cubicBezTo>
                <a:cubicBezTo>
                  <a:pt x="2151602" y="2668849"/>
                  <a:pt x="1340735" y="3438608"/>
                  <a:pt x="340479" y="3438608"/>
                </a:cubicBezTo>
                <a:cubicBezTo>
                  <a:pt x="277963" y="3438608"/>
                  <a:pt x="216187" y="3435601"/>
                  <a:pt x="155302" y="3429731"/>
                </a:cubicBezTo>
                <a:lnTo>
                  <a:pt x="0" y="3407232"/>
                </a:lnTo>
                <a:lnTo>
                  <a:pt x="0" y="31377"/>
                </a:lnTo>
                <a:lnTo>
                  <a:pt x="155302" y="8877"/>
                </a:lnTo>
                <a:cubicBezTo>
                  <a:pt x="216187" y="3007"/>
                  <a:pt x="277963" y="0"/>
                  <a:pt x="340479" y="0"/>
                </a:cubicBezTo>
                <a:close/>
              </a:path>
            </a:pathLst>
          </a:custGeom>
          <a:noFill/>
          <a:ln w="44450" cap="rnd">
            <a:solidFill>
              <a:srgbClr val="DADADA"/>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pic>
        <p:nvPicPr>
          <p:cNvPr id="11" name="Imagen 10">
            <a:extLst>
              <a:ext uri="{FF2B5EF4-FFF2-40B4-BE49-F238E27FC236}">
                <a16:creationId xmlns="" xmlns:a16="http://schemas.microsoft.com/office/drawing/2014/main" id="{0E365D03-B284-AC4F-B497-DD9883C533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671" y="2043968"/>
            <a:ext cx="1199441" cy="340624"/>
          </a:xfrm>
          <a:prstGeom prst="rect">
            <a:avLst/>
          </a:prstGeom>
        </p:spPr>
      </p:pic>
      <p:pic>
        <p:nvPicPr>
          <p:cNvPr id="12" name="Imagen 11">
            <a:extLst>
              <a:ext uri="{FF2B5EF4-FFF2-40B4-BE49-F238E27FC236}">
                <a16:creationId xmlns="" xmlns:a16="http://schemas.microsoft.com/office/drawing/2014/main" id="{1468AC2F-41FB-034F-938C-255E48558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64421" y="2460322"/>
            <a:ext cx="825614" cy="743870"/>
          </a:xfrm>
          <a:prstGeom prst="rect">
            <a:avLst/>
          </a:prstGeom>
        </p:spPr>
      </p:pic>
      <p:pic>
        <p:nvPicPr>
          <p:cNvPr id="15" name="Imagen 14">
            <a:extLst>
              <a:ext uri="{FF2B5EF4-FFF2-40B4-BE49-F238E27FC236}">
                <a16:creationId xmlns="" xmlns:a16="http://schemas.microsoft.com/office/drawing/2014/main" id="{1A580A86-FC27-AA46-AB85-FD5A5A1BA4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6468" y="1849874"/>
            <a:ext cx="691274" cy="666585"/>
          </a:xfrm>
          <a:prstGeom prst="rect">
            <a:avLst/>
          </a:prstGeom>
        </p:spPr>
      </p:pic>
      <p:pic>
        <p:nvPicPr>
          <p:cNvPr id="16" name="Imagen 15">
            <a:extLst>
              <a:ext uri="{FF2B5EF4-FFF2-40B4-BE49-F238E27FC236}">
                <a16:creationId xmlns="" xmlns:a16="http://schemas.microsoft.com/office/drawing/2014/main" id="{A56C420B-5573-9D42-8D0A-76A2C08DA4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64781" y="2744684"/>
            <a:ext cx="1091353" cy="363837"/>
          </a:xfrm>
          <a:prstGeom prst="rect">
            <a:avLst/>
          </a:prstGeom>
        </p:spPr>
      </p:pic>
      <p:pic>
        <p:nvPicPr>
          <p:cNvPr id="17" name="Imagen 16">
            <a:extLst>
              <a:ext uri="{FF2B5EF4-FFF2-40B4-BE49-F238E27FC236}">
                <a16:creationId xmlns="" xmlns:a16="http://schemas.microsoft.com/office/drawing/2014/main" id="{50BCB3BA-9169-2B42-8D87-FF8E449F732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8552" y="6159463"/>
            <a:ext cx="1123833" cy="386693"/>
          </a:xfrm>
          <a:prstGeom prst="rect">
            <a:avLst/>
          </a:prstGeom>
        </p:spPr>
      </p:pic>
      <p:sp>
        <p:nvSpPr>
          <p:cNvPr id="19" name="CuadroTexto 18">
            <a:extLst>
              <a:ext uri="{FF2B5EF4-FFF2-40B4-BE49-F238E27FC236}">
                <a16:creationId xmlns="" xmlns:a16="http://schemas.microsoft.com/office/drawing/2014/main" id="{5A2185FD-5F1D-3D4E-BA8E-27DE8E8B5B76}"/>
              </a:ext>
            </a:extLst>
          </p:cNvPr>
          <p:cNvSpPr txBox="1"/>
          <p:nvPr/>
        </p:nvSpPr>
        <p:spPr>
          <a:xfrm>
            <a:off x="6192198" y="5032463"/>
            <a:ext cx="3606710" cy="14619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buClr>
                <a:srgbClr val="254F91"/>
              </a:buClr>
              <a:buSzPct val="100000"/>
            </a:pPr>
            <a:r>
              <a:rPr lang="es-PE" sz="1400" b="1" dirty="0">
                <a:solidFill>
                  <a:srgbClr val="254F91"/>
                </a:solidFill>
                <a:latin typeface="Gotham Rounded Book" pitchFamily="2" charset="0"/>
              </a:rPr>
              <a:t>El estudiante:</a:t>
            </a:r>
          </a:p>
          <a:p>
            <a:pPr marL="342900" indent="-342900">
              <a:buClr>
                <a:srgbClr val="254F91"/>
              </a:buClr>
              <a:buSzPct val="100000"/>
              <a:buFont typeface="Wingdings" pitchFamily="2" charset="2"/>
              <a:buChar char="§"/>
            </a:pPr>
            <a:r>
              <a:rPr lang="es-PE" sz="1400" dirty="0">
                <a:solidFill>
                  <a:schemeClr val="tx1">
                    <a:lumMod val="75000"/>
                    <a:lumOff val="25000"/>
                  </a:schemeClr>
                </a:solidFill>
                <a:latin typeface="Gotham Rounded Book" pitchFamily="2" charset="0"/>
                <a:cs typeface="Calibri"/>
              </a:rPr>
              <a:t>Se reconoce como persona valiosa </a:t>
            </a:r>
          </a:p>
          <a:p>
            <a:pPr marL="342900" indent="-342900">
              <a:buClr>
                <a:srgbClr val="254F91"/>
              </a:buClr>
              <a:buSzPct val="100000"/>
              <a:buFont typeface="Wingdings" pitchFamily="2" charset="2"/>
              <a:buChar char="§"/>
            </a:pPr>
            <a:r>
              <a:rPr lang="es-PE" sz="1400" dirty="0">
                <a:solidFill>
                  <a:schemeClr val="tx1">
                    <a:lumMod val="75000"/>
                    <a:lumOff val="25000"/>
                  </a:schemeClr>
                </a:solidFill>
                <a:latin typeface="Gotham Rounded Book" pitchFamily="2" charset="0"/>
                <a:cs typeface="Calibri"/>
              </a:rPr>
              <a:t>Se identifica con su cultura</a:t>
            </a:r>
          </a:p>
          <a:p>
            <a:pPr marL="342900" indent="-342900">
              <a:buClr>
                <a:srgbClr val="254F91"/>
              </a:buClr>
              <a:buSzPct val="100000"/>
              <a:buFont typeface="Wingdings" pitchFamily="2" charset="2"/>
              <a:buChar char="§"/>
            </a:pPr>
            <a:r>
              <a:rPr lang="es-PE" sz="1400" dirty="0">
                <a:solidFill>
                  <a:schemeClr val="tx1">
                    <a:lumMod val="75000"/>
                    <a:lumOff val="25000"/>
                  </a:schemeClr>
                </a:solidFill>
                <a:latin typeface="Gotham Rounded Book" pitchFamily="2" charset="0"/>
                <a:cs typeface="Calibri"/>
              </a:rPr>
              <a:t>Aprovecha la tecnología</a:t>
            </a:r>
          </a:p>
          <a:p>
            <a:pPr marL="342900" indent="-342900">
              <a:buClr>
                <a:srgbClr val="254F91"/>
              </a:buClr>
              <a:buSzPct val="100000"/>
              <a:buFont typeface="Wingdings" pitchFamily="2" charset="2"/>
              <a:buChar char="§"/>
            </a:pPr>
            <a:r>
              <a:rPr lang="es-PE" sz="1400" dirty="0">
                <a:solidFill>
                  <a:schemeClr val="tx1">
                    <a:lumMod val="75000"/>
                    <a:lumOff val="25000"/>
                  </a:schemeClr>
                </a:solidFill>
                <a:latin typeface="Gotham Rounded Book" pitchFamily="2" charset="0"/>
                <a:cs typeface="Calibri"/>
              </a:rPr>
              <a:t>Se comunica en su lengua materna</a:t>
            </a:r>
          </a:p>
          <a:p>
            <a:pPr marL="342900" indent="-342900">
              <a:buClr>
                <a:srgbClr val="254F91"/>
              </a:buClr>
              <a:buSzPct val="100000"/>
              <a:buFont typeface="Wingdings" pitchFamily="2" charset="2"/>
              <a:buChar char="§"/>
            </a:pPr>
            <a:r>
              <a:rPr lang="es-PE" sz="1400" dirty="0">
                <a:solidFill>
                  <a:schemeClr val="tx1">
                    <a:lumMod val="75000"/>
                    <a:lumOff val="25000"/>
                  </a:schemeClr>
                </a:solidFill>
                <a:latin typeface="Gotham Rounded Book" pitchFamily="2" charset="0"/>
                <a:cs typeface="Calibri"/>
              </a:rPr>
              <a:t>Propicia una vida en democracia</a:t>
            </a:r>
          </a:p>
        </p:txBody>
      </p:sp>
      <p:pic>
        <p:nvPicPr>
          <p:cNvPr id="27" name="Libro" descr="Libro">
            <a:extLst>
              <a:ext uri="{FF2B5EF4-FFF2-40B4-BE49-F238E27FC236}">
                <a16:creationId xmlns="" xmlns:a16="http://schemas.microsoft.com/office/drawing/2014/main" id="{521E99B1-2D6C-1040-80B4-B86D4FEED5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3863" y="2572691"/>
            <a:ext cx="2483068" cy="3190742"/>
          </a:xfrm>
          <a:prstGeom prst="rect">
            <a:avLst/>
          </a:prstGeom>
          <a:ln w="12700">
            <a:miter lim="400000"/>
          </a:ln>
        </p:spPr>
      </p:pic>
      <p:pic>
        <p:nvPicPr>
          <p:cNvPr id="28" name="Imagen 27">
            <a:extLst>
              <a:ext uri="{FF2B5EF4-FFF2-40B4-BE49-F238E27FC236}">
                <a16:creationId xmlns="" xmlns:a16="http://schemas.microsoft.com/office/drawing/2014/main" id="{AEC10F3D-2680-884A-860B-FDF90E32057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8921" y="5921655"/>
            <a:ext cx="618822" cy="585188"/>
          </a:xfrm>
          <a:prstGeom prst="rect">
            <a:avLst/>
          </a:prstGeom>
        </p:spPr>
      </p:pic>
      <p:sp>
        <p:nvSpPr>
          <p:cNvPr id="29" name="Rectángulo 28">
            <a:extLst>
              <a:ext uri="{FF2B5EF4-FFF2-40B4-BE49-F238E27FC236}">
                <a16:creationId xmlns="" xmlns:a16="http://schemas.microsoft.com/office/drawing/2014/main" id="{9456EE10-881E-414D-BAA4-6FE4D5844D76}"/>
              </a:ext>
            </a:extLst>
          </p:cNvPr>
          <p:cNvSpPr/>
          <p:nvPr/>
        </p:nvSpPr>
        <p:spPr>
          <a:xfrm>
            <a:off x="4296102" y="2860526"/>
            <a:ext cx="3385661" cy="1899647"/>
          </a:xfrm>
          <a:prstGeom prst="rect">
            <a:avLst/>
          </a:prstGeom>
          <a:solidFill>
            <a:srgbClr val="EE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CuadroTexto 29">
            <a:extLst>
              <a:ext uri="{FF2B5EF4-FFF2-40B4-BE49-F238E27FC236}">
                <a16:creationId xmlns="" xmlns:a16="http://schemas.microsoft.com/office/drawing/2014/main" id="{E0526B28-62F9-CE4F-AFDD-4619B29BF1DC}"/>
              </a:ext>
            </a:extLst>
          </p:cNvPr>
          <p:cNvSpPr txBox="1"/>
          <p:nvPr/>
        </p:nvSpPr>
        <p:spPr>
          <a:xfrm>
            <a:off x="4420065" y="2971658"/>
            <a:ext cx="3154626" cy="1677382"/>
          </a:xfrm>
          <a:prstGeom prst="rect">
            <a:avLst/>
          </a:prstGeom>
          <a:noFill/>
        </p:spPr>
        <p:txBody>
          <a:bodyPr wrap="square" rtlCol="0">
            <a:spAutoFit/>
          </a:bodyPr>
          <a:lstStyle/>
          <a:p>
            <a:pPr algn="ctr">
              <a:spcAft>
                <a:spcPts val="600"/>
              </a:spcAft>
              <a:defRPr/>
            </a:pPr>
            <a:r>
              <a:rPr lang="es-PE" sz="1400" b="1" dirty="0">
                <a:solidFill>
                  <a:srgbClr val="254F91"/>
                </a:solidFill>
                <a:latin typeface="Gotham Rounded Book" pitchFamily="2" charset="0"/>
              </a:rPr>
              <a:t>Desarrollo personal y ciudadanía a través de las artes:</a:t>
            </a:r>
          </a:p>
          <a:p>
            <a:pPr marL="285750" indent="-285750">
              <a:buClr>
                <a:srgbClr val="264F91"/>
              </a:buClr>
              <a:buFont typeface="Wingdings" panose="05000000000000000000" pitchFamily="2" charset="2"/>
              <a:buChar char="§"/>
            </a:pPr>
            <a:r>
              <a:rPr lang="es-PE" sz="1400" dirty="0">
                <a:solidFill>
                  <a:schemeClr val="tx1">
                    <a:lumMod val="75000"/>
                    <a:lumOff val="25000"/>
                  </a:schemeClr>
                </a:solidFill>
                <a:latin typeface="Gotham Rounded Book" pitchFamily="2" charset="0"/>
                <a:cs typeface="Calibri"/>
              </a:rPr>
              <a:t>Escénicas</a:t>
            </a:r>
          </a:p>
          <a:p>
            <a:pPr marL="285750" indent="-285750">
              <a:buClr>
                <a:srgbClr val="264F91"/>
              </a:buClr>
              <a:buFont typeface="Wingdings" panose="05000000000000000000" pitchFamily="2" charset="2"/>
              <a:buChar char="§"/>
            </a:pPr>
            <a:r>
              <a:rPr lang="es-PE" sz="1400" dirty="0">
                <a:solidFill>
                  <a:schemeClr val="tx1">
                    <a:lumMod val="75000"/>
                    <a:lumOff val="25000"/>
                  </a:schemeClr>
                </a:solidFill>
                <a:latin typeface="Gotham Rounded Book" pitchFamily="2" charset="0"/>
                <a:cs typeface="Calibri"/>
              </a:rPr>
              <a:t>Musicales</a:t>
            </a:r>
          </a:p>
          <a:p>
            <a:pPr marL="285750" indent="-285750">
              <a:buClr>
                <a:srgbClr val="264F91"/>
              </a:buClr>
              <a:buFont typeface="Wingdings" panose="05000000000000000000" pitchFamily="2" charset="2"/>
              <a:buChar char="§"/>
            </a:pPr>
            <a:r>
              <a:rPr lang="es-PE" sz="1400" dirty="0">
                <a:solidFill>
                  <a:schemeClr val="tx1">
                    <a:lumMod val="75000"/>
                    <a:lumOff val="25000"/>
                  </a:schemeClr>
                </a:solidFill>
                <a:latin typeface="Gotham Rounded Book" pitchFamily="2" charset="0"/>
                <a:cs typeface="Calibri"/>
              </a:rPr>
              <a:t>Literarias</a:t>
            </a:r>
          </a:p>
          <a:p>
            <a:pPr marL="285750" indent="-285750">
              <a:buClr>
                <a:srgbClr val="264F91"/>
              </a:buClr>
              <a:buFont typeface="Wingdings" panose="05000000000000000000" pitchFamily="2" charset="2"/>
              <a:buChar char="§"/>
            </a:pPr>
            <a:r>
              <a:rPr lang="es-PE" sz="1400" dirty="0">
                <a:solidFill>
                  <a:schemeClr val="tx1">
                    <a:lumMod val="75000"/>
                    <a:lumOff val="25000"/>
                  </a:schemeClr>
                </a:solidFill>
                <a:latin typeface="Gotham Rounded Book" pitchFamily="2" charset="0"/>
                <a:cs typeface="Calibri"/>
              </a:rPr>
              <a:t>Visuales </a:t>
            </a:r>
          </a:p>
          <a:p>
            <a:pPr marL="285750" indent="-285750">
              <a:buClr>
                <a:srgbClr val="264F91"/>
              </a:buClr>
              <a:buFont typeface="Wingdings" panose="05000000000000000000" pitchFamily="2" charset="2"/>
              <a:buChar char="§"/>
            </a:pPr>
            <a:r>
              <a:rPr lang="es-PE" sz="1400" dirty="0">
                <a:solidFill>
                  <a:schemeClr val="tx1">
                    <a:lumMod val="75000"/>
                    <a:lumOff val="25000"/>
                  </a:schemeClr>
                </a:solidFill>
                <a:latin typeface="Gotham Rounded Book" pitchFamily="2" charset="0"/>
                <a:cs typeface="Calibri"/>
              </a:rPr>
              <a:t>Diseño y tecnología</a:t>
            </a:r>
          </a:p>
        </p:txBody>
      </p:sp>
      <p:sp>
        <p:nvSpPr>
          <p:cNvPr id="32" name="Rectángulo 31">
            <a:extLst>
              <a:ext uri="{FF2B5EF4-FFF2-40B4-BE49-F238E27FC236}">
                <a16:creationId xmlns="" xmlns:a16="http://schemas.microsoft.com/office/drawing/2014/main" id="{A70E397B-95C6-D347-9218-19FE732C2857}"/>
              </a:ext>
            </a:extLst>
          </p:cNvPr>
          <p:cNvSpPr/>
          <p:nvPr/>
        </p:nvSpPr>
        <p:spPr>
          <a:xfrm>
            <a:off x="7879869" y="2860526"/>
            <a:ext cx="4118542" cy="1899647"/>
          </a:xfrm>
          <a:prstGeom prst="rect">
            <a:avLst/>
          </a:prstGeom>
          <a:solidFill>
            <a:srgbClr val="EE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CuadroTexto 32">
            <a:extLst>
              <a:ext uri="{FF2B5EF4-FFF2-40B4-BE49-F238E27FC236}">
                <a16:creationId xmlns="" xmlns:a16="http://schemas.microsoft.com/office/drawing/2014/main" id="{378D473C-B4C3-B24C-97D7-C240C108D667}"/>
              </a:ext>
            </a:extLst>
          </p:cNvPr>
          <p:cNvSpPr txBox="1"/>
          <p:nvPr/>
        </p:nvSpPr>
        <p:spPr>
          <a:xfrm>
            <a:off x="7987404" y="2971658"/>
            <a:ext cx="4011007" cy="1677382"/>
          </a:xfrm>
          <a:prstGeom prst="rect">
            <a:avLst/>
          </a:prstGeom>
          <a:noFill/>
        </p:spPr>
        <p:txBody>
          <a:bodyPr wrap="square" rtlCol="0">
            <a:spAutoFit/>
          </a:bodyPr>
          <a:lstStyle/>
          <a:p>
            <a:pPr algn="ctr">
              <a:spcAft>
                <a:spcPts val="600"/>
              </a:spcAft>
              <a:defRPr/>
            </a:pPr>
            <a:r>
              <a:rPr lang="es-PE" sz="1400" b="1" dirty="0">
                <a:solidFill>
                  <a:srgbClr val="254F91"/>
                </a:solidFill>
                <a:latin typeface="Gotham Rounded Book" pitchFamily="2" charset="0"/>
              </a:rPr>
              <a:t>Estimula la creación literaria en sus diversas formas de expresión narrativa:</a:t>
            </a:r>
          </a:p>
          <a:p>
            <a:pPr marL="285750" indent="-285750">
              <a:buClr>
                <a:srgbClr val="264F91"/>
              </a:buClr>
              <a:buSzPct val="100000"/>
              <a:buFont typeface="Wingdings" pitchFamily="2" charset="2"/>
              <a:buChar char="§"/>
              <a:defRPr/>
            </a:pPr>
            <a:r>
              <a:rPr lang="es-ES" sz="1400" dirty="0">
                <a:solidFill>
                  <a:schemeClr val="tx1">
                    <a:lumMod val="75000"/>
                    <a:lumOff val="25000"/>
                  </a:schemeClr>
                </a:solidFill>
                <a:latin typeface="Gotham Rounded Book" pitchFamily="2" charset="0"/>
                <a:cs typeface="Calibri"/>
              </a:rPr>
              <a:t>Narrativa oral</a:t>
            </a:r>
          </a:p>
          <a:p>
            <a:pPr marL="285750" indent="-285750">
              <a:buClr>
                <a:srgbClr val="264F91"/>
              </a:buClr>
              <a:buSzPct val="100000"/>
              <a:buFont typeface="Wingdings" pitchFamily="2" charset="2"/>
              <a:buChar char="§"/>
              <a:defRPr/>
            </a:pPr>
            <a:r>
              <a:rPr lang="es-ES" sz="1400" dirty="0">
                <a:solidFill>
                  <a:schemeClr val="tx1">
                    <a:lumMod val="75000"/>
                    <a:lumOff val="25000"/>
                  </a:schemeClr>
                </a:solidFill>
                <a:latin typeface="Gotham Rounded Book" pitchFamily="2" charset="0"/>
                <a:cs typeface="Calibri"/>
              </a:rPr>
              <a:t>Fábula escrita</a:t>
            </a:r>
          </a:p>
          <a:p>
            <a:pPr marL="285750" indent="-285750">
              <a:buClr>
                <a:srgbClr val="264F91"/>
              </a:buClr>
              <a:buSzPct val="100000"/>
              <a:buFont typeface="Wingdings" pitchFamily="2" charset="2"/>
              <a:buChar char="§"/>
              <a:defRPr/>
            </a:pPr>
            <a:r>
              <a:rPr lang="es-ES" sz="1400" dirty="0">
                <a:solidFill>
                  <a:schemeClr val="tx1">
                    <a:lumMod val="75000"/>
                    <a:lumOff val="25000"/>
                  </a:schemeClr>
                </a:solidFill>
                <a:latin typeface="Gotham Rounded Book" pitchFamily="2" charset="0"/>
                <a:cs typeface="Calibri"/>
              </a:rPr>
              <a:t>Cuentos en lengua</a:t>
            </a:r>
          </a:p>
          <a:p>
            <a:pPr marL="285750" indent="-285750">
              <a:buClr>
                <a:srgbClr val="264F91"/>
              </a:buClr>
              <a:buSzPct val="100000"/>
              <a:buFont typeface="Wingdings" pitchFamily="2" charset="2"/>
              <a:buChar char="§"/>
              <a:defRPr/>
            </a:pPr>
            <a:r>
              <a:rPr lang="es-ES" sz="1400" dirty="0">
                <a:solidFill>
                  <a:schemeClr val="tx1">
                    <a:lumMod val="75000"/>
                    <a:lumOff val="25000"/>
                  </a:schemeClr>
                </a:solidFill>
                <a:latin typeface="Gotham Rounded Book" pitchFamily="2" charset="0"/>
                <a:cs typeface="Calibri"/>
              </a:rPr>
              <a:t>Historieta</a:t>
            </a:r>
          </a:p>
          <a:p>
            <a:pPr marL="285750" indent="-285750">
              <a:buClr>
                <a:srgbClr val="264F91"/>
              </a:buClr>
              <a:buSzPct val="100000"/>
              <a:buFont typeface="Wingdings" pitchFamily="2" charset="2"/>
              <a:buChar char="§"/>
              <a:defRPr/>
            </a:pPr>
            <a:r>
              <a:rPr lang="es-ES" sz="1400" dirty="0">
                <a:solidFill>
                  <a:schemeClr val="tx1">
                    <a:lumMod val="75000"/>
                    <a:lumOff val="25000"/>
                  </a:schemeClr>
                </a:solidFill>
                <a:latin typeface="Gotham Rounded Book" pitchFamily="2" charset="0"/>
                <a:cs typeface="Calibri"/>
              </a:rPr>
              <a:t>Ensayo escrito</a:t>
            </a:r>
            <a:endParaRPr lang="es-PE" sz="1400" dirty="0">
              <a:solidFill>
                <a:schemeClr val="tx1">
                  <a:lumMod val="75000"/>
                  <a:lumOff val="25000"/>
                </a:schemeClr>
              </a:solidFill>
              <a:latin typeface="Gotham Rounded Book" pitchFamily="2" charset="0"/>
              <a:cs typeface="Calibri"/>
            </a:endParaRPr>
          </a:p>
        </p:txBody>
      </p:sp>
      <p:sp>
        <p:nvSpPr>
          <p:cNvPr id="21" name="CuadroTexto 20">
            <a:extLst>
              <a:ext uri="{FF2B5EF4-FFF2-40B4-BE49-F238E27FC236}">
                <a16:creationId xmlns="" xmlns:a16="http://schemas.microsoft.com/office/drawing/2014/main" id="{24BB6E06-A4E5-974C-A545-7695BAD6049A}"/>
              </a:ext>
            </a:extLst>
          </p:cNvPr>
          <p:cNvSpPr txBox="1"/>
          <p:nvPr/>
        </p:nvSpPr>
        <p:spPr>
          <a:xfrm>
            <a:off x="4296102" y="1596205"/>
            <a:ext cx="7702309" cy="830997"/>
          </a:xfrm>
          <a:prstGeom prst="rect">
            <a:avLst/>
          </a:prstGeom>
          <a:noFill/>
        </p:spPr>
        <p:txBody>
          <a:bodyPr wrap="square" rtlCol="0">
            <a:spAutoFit/>
          </a:bodyPr>
          <a:lstStyle/>
          <a:p>
            <a:pPr marL="0" lvl="1" algn="just"/>
            <a:r>
              <a:rPr lang="es-ES_tradnl" sz="1600" dirty="0">
                <a:solidFill>
                  <a:schemeClr val="tx1">
                    <a:lumMod val="75000"/>
                    <a:lumOff val="25000"/>
                  </a:schemeClr>
                </a:solidFill>
                <a:latin typeface="Gotham Rounded Book" pitchFamily="2" charset="0"/>
              </a:rPr>
              <a:t>Contribuyen al logro del perfil de egreso planteado en el CNEB, promoviendo aprendizajes, valores y actitudes que respeten nuestra diversidad social y permitan el diálogo intercultural.</a:t>
            </a:r>
          </a:p>
        </p:txBody>
      </p:sp>
      <p:pic>
        <p:nvPicPr>
          <p:cNvPr id="31" name="Google Shape;239;gd2f9ebf8b5_5_74">
            <a:extLst>
              <a:ext uri="{FF2B5EF4-FFF2-40B4-BE49-F238E27FC236}">
                <a16:creationId xmlns="" xmlns:a16="http://schemas.microsoft.com/office/drawing/2014/main" id="{E9C525B9-9549-48CA-AC37-7D44313E1551}"/>
              </a:ext>
            </a:extLst>
          </p:cNvPr>
          <p:cNvPicPr preferRelativeResize="0"/>
          <p:nvPr/>
        </p:nvPicPr>
        <p:blipFill rotWithShape="1">
          <a:blip r:embed="rId10">
            <a:alphaModFix/>
          </a:blip>
          <a:srcRect l="28794" t="16035" r="24300" b="37189"/>
          <a:stretch/>
        </p:blipFill>
        <p:spPr>
          <a:xfrm>
            <a:off x="1600720" y="5148909"/>
            <a:ext cx="723331" cy="632522"/>
          </a:xfrm>
          <a:prstGeom prst="rect">
            <a:avLst/>
          </a:prstGeom>
          <a:noFill/>
          <a:ln>
            <a:noFill/>
          </a:ln>
        </p:spPr>
      </p:pic>
      <p:pic>
        <p:nvPicPr>
          <p:cNvPr id="34" name="Google Shape;240;gd2f9ebf8b5_5_74">
            <a:extLst>
              <a:ext uri="{FF2B5EF4-FFF2-40B4-BE49-F238E27FC236}">
                <a16:creationId xmlns="" xmlns:a16="http://schemas.microsoft.com/office/drawing/2014/main" id="{896D4F6C-A842-4ED1-8949-7FE973BA245F}"/>
              </a:ext>
            </a:extLst>
          </p:cNvPr>
          <p:cNvPicPr preferRelativeResize="0"/>
          <p:nvPr/>
        </p:nvPicPr>
        <p:blipFill rotWithShape="1">
          <a:blip r:embed="rId11">
            <a:alphaModFix/>
          </a:blip>
          <a:srcRect l="30933" t="17238" r="31997" b="38928"/>
          <a:stretch/>
        </p:blipFill>
        <p:spPr>
          <a:xfrm>
            <a:off x="1997616" y="3799052"/>
            <a:ext cx="586853" cy="628907"/>
          </a:xfrm>
          <a:prstGeom prst="rect">
            <a:avLst/>
          </a:prstGeom>
          <a:noFill/>
          <a:ln>
            <a:noFill/>
          </a:ln>
        </p:spPr>
      </p:pic>
      <p:pic>
        <p:nvPicPr>
          <p:cNvPr id="35" name="Google Shape;240;gd2f9ebf8b5_5_74">
            <a:extLst>
              <a:ext uri="{FF2B5EF4-FFF2-40B4-BE49-F238E27FC236}">
                <a16:creationId xmlns="" xmlns:a16="http://schemas.microsoft.com/office/drawing/2014/main" id="{896D4F6C-A842-4ED1-8949-7FE973BA245F}"/>
              </a:ext>
            </a:extLst>
          </p:cNvPr>
          <p:cNvPicPr preferRelativeResize="0"/>
          <p:nvPr/>
        </p:nvPicPr>
        <p:blipFill rotWithShape="1">
          <a:blip r:embed="rId11">
            <a:alphaModFix/>
          </a:blip>
          <a:srcRect l="9767" t="60913" r="11665" b="17559"/>
          <a:stretch/>
        </p:blipFill>
        <p:spPr>
          <a:xfrm>
            <a:off x="2584469" y="3981200"/>
            <a:ext cx="1243800" cy="308875"/>
          </a:xfrm>
          <a:prstGeom prst="rect">
            <a:avLst/>
          </a:prstGeom>
          <a:noFill/>
          <a:ln>
            <a:noFill/>
          </a:ln>
        </p:spPr>
      </p:pic>
      <p:pic>
        <p:nvPicPr>
          <p:cNvPr id="36" name="Google Shape;239;gd2f9ebf8b5_5_74">
            <a:extLst>
              <a:ext uri="{FF2B5EF4-FFF2-40B4-BE49-F238E27FC236}">
                <a16:creationId xmlns="" xmlns:a16="http://schemas.microsoft.com/office/drawing/2014/main" id="{E9C525B9-9549-48CA-AC37-7D44313E1551}"/>
              </a:ext>
            </a:extLst>
          </p:cNvPr>
          <p:cNvPicPr preferRelativeResize="0"/>
          <p:nvPr/>
        </p:nvPicPr>
        <p:blipFill rotWithShape="1">
          <a:blip r:embed="rId10">
            <a:alphaModFix/>
          </a:blip>
          <a:srcRect l="19916" t="61634" r="16996" b="12876"/>
          <a:stretch/>
        </p:blipFill>
        <p:spPr>
          <a:xfrm>
            <a:off x="2309732" y="5292824"/>
            <a:ext cx="972873" cy="344692"/>
          </a:xfrm>
          <a:prstGeom prst="rect">
            <a:avLst/>
          </a:prstGeom>
          <a:noFill/>
          <a:ln>
            <a:noFill/>
          </a:ln>
        </p:spPr>
      </p:pic>
      <p:sp>
        <p:nvSpPr>
          <p:cNvPr id="40" name="Rectángulo 39">
            <a:extLst>
              <a:ext uri="{FF2B5EF4-FFF2-40B4-BE49-F238E27FC236}">
                <a16:creationId xmlns="" xmlns:a16="http://schemas.microsoft.com/office/drawing/2014/main" id="{386C6284-1D42-444D-B210-8ADFE884D2A2}"/>
              </a:ext>
            </a:extLst>
          </p:cNvPr>
          <p:cNvSpPr/>
          <p:nvPr/>
        </p:nvSpPr>
        <p:spPr>
          <a:xfrm>
            <a:off x="0" y="-2137"/>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42" name="Rectángulo 41">
            <a:extLst>
              <a:ext uri="{FF2B5EF4-FFF2-40B4-BE49-F238E27FC236}">
                <a16:creationId xmlns="" xmlns:a16="http://schemas.microsoft.com/office/drawing/2014/main" id="{68408048-1051-5946-A0E6-74065EF80AFF}"/>
              </a:ext>
            </a:extLst>
          </p:cNvPr>
          <p:cNvSpPr/>
          <p:nvPr/>
        </p:nvSpPr>
        <p:spPr>
          <a:xfrm>
            <a:off x="528332" y="1132937"/>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43" name="CuadroTexto 4">
            <a:extLst>
              <a:ext uri="{FF2B5EF4-FFF2-40B4-BE49-F238E27FC236}">
                <a16:creationId xmlns="" xmlns:a16="http://schemas.microsoft.com/office/drawing/2014/main" id="{A3A4AF3A-E638-B54D-A91B-46B20954BDCA}"/>
              </a:ext>
            </a:extLst>
          </p:cNvPr>
          <p:cNvSpPr txBox="1"/>
          <p:nvPr/>
        </p:nvSpPr>
        <p:spPr>
          <a:xfrm>
            <a:off x="453040" y="548211"/>
            <a:ext cx="7121651" cy="523220"/>
          </a:xfrm>
          <a:prstGeom prst="rect">
            <a:avLst/>
          </a:prstGeom>
          <a:noFill/>
        </p:spPr>
        <p:txBody>
          <a:bodyPr wrap="square" rtlCol="0">
            <a:spAutoFit/>
          </a:bodyPr>
          <a:lstStyle/>
          <a:p>
            <a:r>
              <a:rPr lang="es-MX" sz="2800" b="1" dirty="0">
                <a:solidFill>
                  <a:srgbClr val="264F91"/>
                </a:solidFill>
                <a:latin typeface="Gotham Rounded Medium"/>
              </a:rPr>
              <a:t>PERFIL DE EGRESO</a:t>
            </a:r>
            <a:endParaRPr lang="en-US" sz="2800" b="1" dirty="0">
              <a:solidFill>
                <a:srgbClr val="264F91"/>
              </a:solidFill>
              <a:latin typeface="Gotham Rounded Medium"/>
            </a:endParaRPr>
          </a:p>
        </p:txBody>
      </p:sp>
      <p:sp>
        <p:nvSpPr>
          <p:cNvPr id="4" name="Triángulo rectángulo 3"/>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6" name="Picture 6" descr="Iniciar Sesion | DRE PUNO">
            <a:extLst>
              <a:ext uri="{FF2B5EF4-FFF2-40B4-BE49-F238E27FC236}">
                <a16:creationId xmlns="" xmlns:a16="http://schemas.microsoft.com/office/drawing/2014/main" id="{AD5D8497-6713-43BD-8EFF-2EF552FBE5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209215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66">
            <a:extLst>
              <a:ext uri="{FF2B5EF4-FFF2-40B4-BE49-F238E27FC236}">
                <a16:creationId xmlns="" xmlns:a16="http://schemas.microsoft.com/office/drawing/2014/main" id="{386C6284-1D42-444D-B210-8ADFE884D2A2}"/>
              </a:ext>
            </a:extLst>
          </p:cNvPr>
          <p:cNvSpPr/>
          <p:nvPr/>
        </p:nvSpPr>
        <p:spPr>
          <a:xfrm>
            <a:off x="15580" y="5609"/>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22" name="Cheurón 21">
            <a:extLst>
              <a:ext uri="{FF2B5EF4-FFF2-40B4-BE49-F238E27FC236}">
                <a16:creationId xmlns="" xmlns:a16="http://schemas.microsoft.com/office/drawing/2014/main" id="{F21FFAD8-66AC-784A-AE21-4BEA926285A7}"/>
              </a:ext>
            </a:extLst>
          </p:cNvPr>
          <p:cNvSpPr/>
          <p:nvPr/>
        </p:nvSpPr>
        <p:spPr>
          <a:xfrm>
            <a:off x="1323833" y="4016435"/>
            <a:ext cx="1667183" cy="807518"/>
          </a:xfrm>
          <a:prstGeom prst="chevron">
            <a:avLst>
              <a:gd name="adj" fmla="val 29612"/>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5" name="Rectángulo 24">
            <a:extLst>
              <a:ext uri="{FF2B5EF4-FFF2-40B4-BE49-F238E27FC236}">
                <a16:creationId xmlns="" xmlns:a16="http://schemas.microsoft.com/office/drawing/2014/main" id="{C7FE52C3-D668-5F4C-BA05-981DC0E9DFE8}"/>
              </a:ext>
            </a:extLst>
          </p:cNvPr>
          <p:cNvSpPr/>
          <p:nvPr/>
        </p:nvSpPr>
        <p:spPr>
          <a:xfrm>
            <a:off x="1522179" y="4271354"/>
            <a:ext cx="1344493" cy="300082"/>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Junio</a:t>
            </a:r>
          </a:p>
        </p:txBody>
      </p:sp>
      <p:sp>
        <p:nvSpPr>
          <p:cNvPr id="27" name="Cheurón 26">
            <a:extLst>
              <a:ext uri="{FF2B5EF4-FFF2-40B4-BE49-F238E27FC236}">
                <a16:creationId xmlns="" xmlns:a16="http://schemas.microsoft.com/office/drawing/2014/main" id="{F21FFAD8-66AC-784A-AE21-4BEA926285A7}"/>
              </a:ext>
            </a:extLst>
          </p:cNvPr>
          <p:cNvSpPr/>
          <p:nvPr/>
        </p:nvSpPr>
        <p:spPr>
          <a:xfrm>
            <a:off x="4210099" y="4016807"/>
            <a:ext cx="1534341" cy="798009"/>
          </a:xfrm>
          <a:prstGeom prst="chevron">
            <a:avLst>
              <a:gd name="adj" fmla="val 29612"/>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8" name="Rectángulo 27">
            <a:extLst>
              <a:ext uri="{FF2B5EF4-FFF2-40B4-BE49-F238E27FC236}">
                <a16:creationId xmlns="" xmlns:a16="http://schemas.microsoft.com/office/drawing/2014/main" id="{C7FE52C3-D668-5F4C-BA05-981DC0E9DFE8}"/>
              </a:ext>
            </a:extLst>
          </p:cNvPr>
          <p:cNvSpPr/>
          <p:nvPr/>
        </p:nvSpPr>
        <p:spPr>
          <a:xfrm>
            <a:off x="3855525" y="4214256"/>
            <a:ext cx="2240475" cy="300082"/>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Agosto</a:t>
            </a:r>
          </a:p>
        </p:txBody>
      </p:sp>
      <p:sp>
        <p:nvSpPr>
          <p:cNvPr id="29" name="Cheurón 28">
            <a:extLst>
              <a:ext uri="{FF2B5EF4-FFF2-40B4-BE49-F238E27FC236}">
                <a16:creationId xmlns="" xmlns:a16="http://schemas.microsoft.com/office/drawing/2014/main" id="{F21FFAD8-66AC-784A-AE21-4BEA926285A7}"/>
              </a:ext>
            </a:extLst>
          </p:cNvPr>
          <p:cNvSpPr/>
          <p:nvPr/>
        </p:nvSpPr>
        <p:spPr>
          <a:xfrm>
            <a:off x="2725546" y="4016544"/>
            <a:ext cx="1799811" cy="798008"/>
          </a:xfrm>
          <a:prstGeom prst="chevron">
            <a:avLst>
              <a:gd name="adj" fmla="val 29612"/>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30" name="Rectángulo 29">
            <a:extLst>
              <a:ext uri="{FF2B5EF4-FFF2-40B4-BE49-F238E27FC236}">
                <a16:creationId xmlns="" xmlns:a16="http://schemas.microsoft.com/office/drawing/2014/main" id="{C7FE52C3-D668-5F4C-BA05-981DC0E9DFE8}"/>
              </a:ext>
            </a:extLst>
          </p:cNvPr>
          <p:cNvSpPr/>
          <p:nvPr/>
        </p:nvSpPr>
        <p:spPr>
          <a:xfrm>
            <a:off x="2984225" y="4271354"/>
            <a:ext cx="1423580" cy="300082"/>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Julio</a:t>
            </a:r>
          </a:p>
        </p:txBody>
      </p:sp>
      <p:sp>
        <p:nvSpPr>
          <p:cNvPr id="31" name="Cheurón 30">
            <a:extLst>
              <a:ext uri="{FF2B5EF4-FFF2-40B4-BE49-F238E27FC236}">
                <a16:creationId xmlns="" xmlns:a16="http://schemas.microsoft.com/office/drawing/2014/main" id="{F21FFAD8-66AC-784A-AE21-4BEA926285A7}"/>
              </a:ext>
            </a:extLst>
          </p:cNvPr>
          <p:cNvSpPr/>
          <p:nvPr/>
        </p:nvSpPr>
        <p:spPr>
          <a:xfrm>
            <a:off x="5525694" y="4016435"/>
            <a:ext cx="2455674" cy="798614"/>
          </a:xfrm>
          <a:prstGeom prst="chevron">
            <a:avLst>
              <a:gd name="adj" fmla="val 29612"/>
            </a:avLst>
          </a:prstGeom>
          <a:solidFill>
            <a:srgbClr val="3EAE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32" name="Rectángulo 31">
            <a:extLst>
              <a:ext uri="{FF2B5EF4-FFF2-40B4-BE49-F238E27FC236}">
                <a16:creationId xmlns="" xmlns:a16="http://schemas.microsoft.com/office/drawing/2014/main" id="{C7FE52C3-D668-5F4C-BA05-981DC0E9DFE8}"/>
              </a:ext>
            </a:extLst>
          </p:cNvPr>
          <p:cNvSpPr/>
          <p:nvPr/>
        </p:nvSpPr>
        <p:spPr>
          <a:xfrm>
            <a:off x="5389866" y="4214256"/>
            <a:ext cx="2722849" cy="300082"/>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Setiembre</a:t>
            </a:r>
          </a:p>
        </p:txBody>
      </p:sp>
      <p:sp>
        <p:nvSpPr>
          <p:cNvPr id="39" name="Cheurón 38">
            <a:extLst>
              <a:ext uri="{FF2B5EF4-FFF2-40B4-BE49-F238E27FC236}">
                <a16:creationId xmlns="" xmlns:a16="http://schemas.microsoft.com/office/drawing/2014/main" id="{F21FFAD8-66AC-784A-AE21-4BEA926285A7}"/>
              </a:ext>
            </a:extLst>
          </p:cNvPr>
          <p:cNvSpPr/>
          <p:nvPr/>
        </p:nvSpPr>
        <p:spPr>
          <a:xfrm>
            <a:off x="7768559" y="4000425"/>
            <a:ext cx="1556769" cy="807518"/>
          </a:xfrm>
          <a:prstGeom prst="chevron">
            <a:avLst>
              <a:gd name="adj" fmla="val 29612"/>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40" name="Rectángulo 39">
            <a:extLst>
              <a:ext uri="{FF2B5EF4-FFF2-40B4-BE49-F238E27FC236}">
                <a16:creationId xmlns="" xmlns:a16="http://schemas.microsoft.com/office/drawing/2014/main" id="{C7FE52C3-D668-5F4C-BA05-981DC0E9DFE8}"/>
              </a:ext>
            </a:extLst>
          </p:cNvPr>
          <p:cNvSpPr/>
          <p:nvPr/>
        </p:nvSpPr>
        <p:spPr>
          <a:xfrm>
            <a:off x="7611312" y="4264248"/>
            <a:ext cx="1855142" cy="303929"/>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Octubre</a:t>
            </a:r>
          </a:p>
        </p:txBody>
      </p:sp>
      <p:sp>
        <p:nvSpPr>
          <p:cNvPr id="41" name="Cheurón 40">
            <a:extLst>
              <a:ext uri="{FF2B5EF4-FFF2-40B4-BE49-F238E27FC236}">
                <a16:creationId xmlns="" xmlns:a16="http://schemas.microsoft.com/office/drawing/2014/main" id="{F21FFAD8-66AC-784A-AE21-4BEA926285A7}"/>
              </a:ext>
            </a:extLst>
          </p:cNvPr>
          <p:cNvSpPr/>
          <p:nvPr/>
        </p:nvSpPr>
        <p:spPr>
          <a:xfrm>
            <a:off x="9113052" y="4007531"/>
            <a:ext cx="1556769" cy="807518"/>
          </a:xfrm>
          <a:prstGeom prst="chevron">
            <a:avLst>
              <a:gd name="adj" fmla="val 29612"/>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42" name="Rectángulo 41">
            <a:extLst>
              <a:ext uri="{FF2B5EF4-FFF2-40B4-BE49-F238E27FC236}">
                <a16:creationId xmlns="" xmlns:a16="http://schemas.microsoft.com/office/drawing/2014/main" id="{C7FE52C3-D668-5F4C-BA05-981DC0E9DFE8}"/>
              </a:ext>
            </a:extLst>
          </p:cNvPr>
          <p:cNvSpPr/>
          <p:nvPr/>
        </p:nvSpPr>
        <p:spPr>
          <a:xfrm>
            <a:off x="9254178" y="4252192"/>
            <a:ext cx="1313420" cy="303929"/>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Noviembre</a:t>
            </a:r>
          </a:p>
        </p:txBody>
      </p:sp>
      <p:sp>
        <p:nvSpPr>
          <p:cNvPr id="43" name="Cheurón 42">
            <a:extLst>
              <a:ext uri="{FF2B5EF4-FFF2-40B4-BE49-F238E27FC236}">
                <a16:creationId xmlns="" xmlns:a16="http://schemas.microsoft.com/office/drawing/2014/main" id="{F21FFAD8-66AC-784A-AE21-4BEA926285A7}"/>
              </a:ext>
            </a:extLst>
          </p:cNvPr>
          <p:cNvSpPr/>
          <p:nvPr/>
        </p:nvSpPr>
        <p:spPr>
          <a:xfrm>
            <a:off x="10455306" y="4000425"/>
            <a:ext cx="1556769" cy="807518"/>
          </a:xfrm>
          <a:prstGeom prst="chevron">
            <a:avLst>
              <a:gd name="adj" fmla="val 29612"/>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44" name="Rectángulo 43">
            <a:extLst>
              <a:ext uri="{FF2B5EF4-FFF2-40B4-BE49-F238E27FC236}">
                <a16:creationId xmlns="" xmlns:a16="http://schemas.microsoft.com/office/drawing/2014/main" id="{C7FE52C3-D668-5F4C-BA05-981DC0E9DFE8}"/>
              </a:ext>
            </a:extLst>
          </p:cNvPr>
          <p:cNvSpPr/>
          <p:nvPr/>
        </p:nvSpPr>
        <p:spPr>
          <a:xfrm>
            <a:off x="10336858" y="4264248"/>
            <a:ext cx="1855142" cy="303929"/>
          </a:xfrm>
          <a:prstGeom prst="rect">
            <a:avLst/>
          </a:prstGeom>
        </p:spPr>
        <p:txBody>
          <a:bodyPr wrap="square">
            <a:spAutoFit/>
          </a:bodyPr>
          <a:lstStyle/>
          <a:p>
            <a:pPr lvl="0" algn="ctr">
              <a:lnSpc>
                <a:spcPct val="90000"/>
              </a:lnSpc>
            </a:pPr>
            <a:r>
              <a:rPr lang="es-PE" sz="1500" b="1" dirty="0">
                <a:solidFill>
                  <a:srgbClr val="FFFFFF"/>
                </a:solidFill>
                <a:ea typeface="Galdeano"/>
                <a:cs typeface="Galdeano"/>
              </a:rPr>
              <a:t>Diciembre</a:t>
            </a:r>
          </a:p>
        </p:txBody>
      </p:sp>
      <p:grpSp>
        <p:nvGrpSpPr>
          <p:cNvPr id="48" name="Agrupar 61"/>
          <p:cNvGrpSpPr/>
          <p:nvPr/>
        </p:nvGrpSpPr>
        <p:grpSpPr>
          <a:xfrm>
            <a:off x="6549476" y="5005833"/>
            <a:ext cx="1265571" cy="340617"/>
            <a:chOff x="869599" y="2462303"/>
            <a:chExt cx="1475206" cy="344292"/>
          </a:xfrm>
        </p:grpSpPr>
        <p:cxnSp>
          <p:nvCxnSpPr>
            <p:cNvPr id="49" name="Conector recto 48"/>
            <p:cNvCxnSpPr>
              <a:cxnSpLocks/>
            </p:cNvCxnSpPr>
            <p:nvPr/>
          </p:nvCxnSpPr>
          <p:spPr>
            <a:xfrm>
              <a:off x="869599" y="2462303"/>
              <a:ext cx="0" cy="32986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Conector recto 49"/>
            <p:cNvCxnSpPr>
              <a:cxnSpLocks/>
            </p:cNvCxnSpPr>
            <p:nvPr/>
          </p:nvCxnSpPr>
          <p:spPr>
            <a:xfrm>
              <a:off x="2344805" y="2476726"/>
              <a:ext cx="0" cy="32986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51" name="Conector recto 50"/>
          <p:cNvCxnSpPr>
            <a:cxnSpLocks/>
          </p:cNvCxnSpPr>
          <p:nvPr/>
        </p:nvCxnSpPr>
        <p:spPr>
          <a:xfrm>
            <a:off x="7962522" y="5338024"/>
            <a:ext cx="700284" cy="0"/>
          </a:xfrm>
          <a:prstGeom prst="line">
            <a:avLst/>
          </a:prstGeom>
          <a:ln w="9525" cmpd="sng">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52" name="Conector recto 51"/>
          <p:cNvCxnSpPr>
            <a:cxnSpLocks/>
          </p:cNvCxnSpPr>
          <p:nvPr/>
        </p:nvCxnSpPr>
        <p:spPr>
          <a:xfrm>
            <a:off x="7962522" y="4990855"/>
            <a:ext cx="0" cy="326348"/>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Conector recto 53"/>
          <p:cNvCxnSpPr>
            <a:cxnSpLocks/>
          </p:cNvCxnSpPr>
          <p:nvPr/>
        </p:nvCxnSpPr>
        <p:spPr>
          <a:xfrm>
            <a:off x="9113052" y="5095991"/>
            <a:ext cx="0" cy="32986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5" name="Agrupar 83"/>
          <p:cNvGrpSpPr/>
          <p:nvPr/>
        </p:nvGrpSpPr>
        <p:grpSpPr>
          <a:xfrm>
            <a:off x="10129445" y="5059710"/>
            <a:ext cx="749619" cy="372004"/>
            <a:chOff x="2064998" y="3320852"/>
            <a:chExt cx="787003" cy="372004"/>
          </a:xfrm>
        </p:grpSpPr>
        <p:cxnSp>
          <p:nvCxnSpPr>
            <p:cNvPr id="56" name="Conector recto 55"/>
            <p:cNvCxnSpPr>
              <a:cxnSpLocks/>
            </p:cNvCxnSpPr>
            <p:nvPr/>
          </p:nvCxnSpPr>
          <p:spPr>
            <a:xfrm>
              <a:off x="2064998" y="3692856"/>
              <a:ext cx="787003" cy="0"/>
            </a:xfrm>
            <a:prstGeom prst="line">
              <a:avLst/>
            </a:prstGeom>
            <a:ln w="9525" cmpd="sng">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57" name="Conector recto 56"/>
            <p:cNvCxnSpPr>
              <a:cxnSpLocks/>
            </p:cNvCxnSpPr>
            <p:nvPr/>
          </p:nvCxnSpPr>
          <p:spPr>
            <a:xfrm>
              <a:off x="2226073" y="3320852"/>
              <a:ext cx="0" cy="32986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60" name="Google Shape;221;gd2f9ebf8b5_5_109">
            <a:extLst>
              <a:ext uri="{FF2B5EF4-FFF2-40B4-BE49-F238E27FC236}">
                <a16:creationId xmlns="" xmlns:a16="http://schemas.microsoft.com/office/drawing/2014/main" id="{B60F86F4-889A-459B-BDAD-457EBD1E05D6}"/>
              </a:ext>
            </a:extLst>
          </p:cNvPr>
          <p:cNvPicPr preferRelativeResize="0"/>
          <p:nvPr/>
        </p:nvPicPr>
        <p:blipFill rotWithShape="1">
          <a:blip r:embed="rId3">
            <a:alphaModFix/>
          </a:blip>
          <a:srcRect/>
          <a:stretch/>
        </p:blipFill>
        <p:spPr>
          <a:xfrm>
            <a:off x="4761419" y="2047992"/>
            <a:ext cx="1622678" cy="1396999"/>
          </a:xfrm>
          <a:prstGeom prst="rect">
            <a:avLst/>
          </a:prstGeom>
          <a:noFill/>
          <a:ln>
            <a:noFill/>
          </a:ln>
        </p:spPr>
      </p:pic>
      <p:sp>
        <p:nvSpPr>
          <p:cNvPr id="68" name="Rectángulo 67">
            <a:extLst>
              <a:ext uri="{FF2B5EF4-FFF2-40B4-BE49-F238E27FC236}">
                <a16:creationId xmlns="" xmlns:a16="http://schemas.microsoft.com/office/drawing/2014/main" id="{68408048-1051-5946-A0E6-74065EF80AFF}"/>
              </a:ext>
            </a:extLst>
          </p:cNvPr>
          <p:cNvSpPr/>
          <p:nvPr/>
        </p:nvSpPr>
        <p:spPr>
          <a:xfrm>
            <a:off x="516043" y="1169044"/>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9" name="CuadroTexto 4">
            <a:extLst>
              <a:ext uri="{FF2B5EF4-FFF2-40B4-BE49-F238E27FC236}">
                <a16:creationId xmlns="" xmlns:a16="http://schemas.microsoft.com/office/drawing/2014/main" id="{A3A4AF3A-E638-B54D-A91B-46B20954BDCA}"/>
              </a:ext>
            </a:extLst>
          </p:cNvPr>
          <p:cNvSpPr txBox="1"/>
          <p:nvPr/>
        </p:nvSpPr>
        <p:spPr>
          <a:xfrm>
            <a:off x="434817" y="500176"/>
            <a:ext cx="11071784" cy="523220"/>
          </a:xfrm>
          <a:prstGeom prst="rect">
            <a:avLst/>
          </a:prstGeom>
          <a:noFill/>
        </p:spPr>
        <p:txBody>
          <a:bodyPr wrap="square" rtlCol="0">
            <a:spAutoFit/>
          </a:bodyPr>
          <a:lstStyle/>
          <a:p>
            <a:r>
              <a:rPr lang="es-MX" sz="2800" b="1" dirty="0">
                <a:solidFill>
                  <a:srgbClr val="254F91"/>
                </a:solidFill>
                <a:latin typeface="Gotham Rounded Medium"/>
              </a:rPr>
              <a:t>CONCURSOS EDUCATIVOS VIRTUALES 2021</a:t>
            </a:r>
            <a:endParaRPr lang="en-US" sz="2800" b="1" dirty="0">
              <a:solidFill>
                <a:srgbClr val="254F91"/>
              </a:solidFill>
              <a:latin typeface="Gotham Rounded Medium"/>
            </a:endParaRPr>
          </a:p>
        </p:txBody>
      </p:sp>
      <p:sp>
        <p:nvSpPr>
          <p:cNvPr id="70" name="Triángulo rectángulo 6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63" name="Conector recto 62"/>
          <p:cNvCxnSpPr>
            <a:cxnSpLocks/>
          </p:cNvCxnSpPr>
          <p:nvPr/>
        </p:nvCxnSpPr>
        <p:spPr>
          <a:xfrm>
            <a:off x="6384097" y="5389280"/>
            <a:ext cx="1355002" cy="0"/>
          </a:xfrm>
          <a:prstGeom prst="line">
            <a:avLst/>
          </a:prstGeom>
          <a:ln w="9525" cmpd="sng">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64" name="Conector recto 63"/>
          <p:cNvCxnSpPr>
            <a:cxnSpLocks/>
          </p:cNvCxnSpPr>
          <p:nvPr/>
        </p:nvCxnSpPr>
        <p:spPr>
          <a:xfrm>
            <a:off x="9088586" y="5421009"/>
            <a:ext cx="700284" cy="0"/>
          </a:xfrm>
          <a:prstGeom prst="line">
            <a:avLst/>
          </a:prstGeom>
          <a:ln w="9525" cmpd="sng">
            <a:solidFill>
              <a:srgbClr val="7F7F7F"/>
            </a:solidFill>
            <a:prstDash val="solid"/>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 xmlns:a16="http://schemas.microsoft.com/office/drawing/2014/main" id="{FED23684-9E89-42C2-8C7A-A5CE22E8FBD6}"/>
              </a:ext>
            </a:extLst>
          </p:cNvPr>
          <p:cNvPicPr>
            <a:picLocks noChangeAspect="1"/>
          </p:cNvPicPr>
          <p:nvPr/>
        </p:nvPicPr>
        <p:blipFill>
          <a:blip r:embed="rId4"/>
          <a:stretch>
            <a:fillRect/>
          </a:stretch>
        </p:blipFill>
        <p:spPr>
          <a:xfrm>
            <a:off x="9919987" y="5411541"/>
            <a:ext cx="1072989" cy="591363"/>
          </a:xfrm>
          <a:prstGeom prst="rect">
            <a:avLst/>
          </a:prstGeom>
        </p:spPr>
      </p:pic>
      <p:pic>
        <p:nvPicPr>
          <p:cNvPr id="3" name="Imagen 2">
            <a:extLst>
              <a:ext uri="{FF2B5EF4-FFF2-40B4-BE49-F238E27FC236}">
                <a16:creationId xmlns="" xmlns:a16="http://schemas.microsoft.com/office/drawing/2014/main" id="{38BB39EE-EC0A-4E9D-802D-D2E11EDF3ECD}"/>
              </a:ext>
            </a:extLst>
          </p:cNvPr>
          <p:cNvPicPr>
            <a:picLocks noChangeAspect="1"/>
          </p:cNvPicPr>
          <p:nvPr/>
        </p:nvPicPr>
        <p:blipFill>
          <a:blip r:embed="rId5"/>
          <a:stretch>
            <a:fillRect/>
          </a:stretch>
        </p:blipFill>
        <p:spPr>
          <a:xfrm>
            <a:off x="8837386" y="5450346"/>
            <a:ext cx="1066892" cy="591363"/>
          </a:xfrm>
          <a:prstGeom prst="rect">
            <a:avLst/>
          </a:prstGeom>
        </p:spPr>
      </p:pic>
      <p:pic>
        <p:nvPicPr>
          <p:cNvPr id="4" name="Imagen 3">
            <a:extLst>
              <a:ext uri="{FF2B5EF4-FFF2-40B4-BE49-F238E27FC236}">
                <a16:creationId xmlns="" xmlns:a16="http://schemas.microsoft.com/office/drawing/2014/main" id="{33ADC407-EB10-41B3-AE88-FC427E30C6F0}"/>
              </a:ext>
            </a:extLst>
          </p:cNvPr>
          <p:cNvPicPr>
            <a:picLocks noChangeAspect="1"/>
          </p:cNvPicPr>
          <p:nvPr/>
        </p:nvPicPr>
        <p:blipFill>
          <a:blip r:embed="rId6"/>
          <a:stretch>
            <a:fillRect/>
          </a:stretch>
        </p:blipFill>
        <p:spPr>
          <a:xfrm>
            <a:off x="7834345" y="5368243"/>
            <a:ext cx="1091279" cy="591363"/>
          </a:xfrm>
          <a:prstGeom prst="rect">
            <a:avLst/>
          </a:prstGeom>
        </p:spPr>
      </p:pic>
      <p:pic>
        <p:nvPicPr>
          <p:cNvPr id="5" name="Imagen 4">
            <a:extLst>
              <a:ext uri="{FF2B5EF4-FFF2-40B4-BE49-F238E27FC236}">
                <a16:creationId xmlns="" xmlns:a16="http://schemas.microsoft.com/office/drawing/2014/main" id="{EDBEC0AA-9797-49B3-93A1-37638FCDB35D}"/>
              </a:ext>
            </a:extLst>
          </p:cNvPr>
          <p:cNvPicPr>
            <a:picLocks noChangeAspect="1"/>
          </p:cNvPicPr>
          <p:nvPr/>
        </p:nvPicPr>
        <p:blipFill>
          <a:blip r:embed="rId7"/>
          <a:stretch>
            <a:fillRect/>
          </a:stretch>
        </p:blipFill>
        <p:spPr>
          <a:xfrm>
            <a:off x="6580999" y="5553986"/>
            <a:ext cx="1030313" cy="384081"/>
          </a:xfrm>
          <a:prstGeom prst="rect">
            <a:avLst/>
          </a:prstGeom>
        </p:spPr>
      </p:pic>
      <p:pic>
        <p:nvPicPr>
          <p:cNvPr id="37" name="Picture 6" descr="Iniciar Sesion | DRE PUNO">
            <a:extLst>
              <a:ext uri="{FF2B5EF4-FFF2-40B4-BE49-F238E27FC236}">
                <a16:creationId xmlns="" xmlns:a16="http://schemas.microsoft.com/office/drawing/2014/main" id="{25697238-F5A9-4990-B62B-7B91EBE51A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n 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423356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1850" y="2586786"/>
            <a:ext cx="7663575" cy="4031873"/>
          </a:xfrm>
          <a:prstGeom prst="rect">
            <a:avLst/>
          </a:prstGeom>
        </p:spPr>
        <p:txBody>
          <a:bodyPr wrap="square" anchor="t">
            <a:spAutoFit/>
          </a:bodyPr>
          <a:lstStyle/>
          <a:p>
            <a:pPr marL="285750" indent="-285750" algn="just">
              <a:spcBef>
                <a:spcPts val="600"/>
              </a:spcBef>
              <a:spcAft>
                <a:spcPts val="600"/>
              </a:spcAft>
              <a:buClr>
                <a:srgbClr val="254F91"/>
              </a:buClr>
              <a:buFont typeface="Wingdings" pitchFamily="2" charset="2"/>
              <a:buChar char="§"/>
            </a:pPr>
            <a:r>
              <a:rPr lang="es-ES_tradnl" dirty="0">
                <a:solidFill>
                  <a:schemeClr val="tx1">
                    <a:lumMod val="75000"/>
                    <a:lumOff val="25000"/>
                  </a:schemeClr>
                </a:solidFill>
                <a:latin typeface="Gotham Rounded Book" pitchFamily="2" charset="0"/>
              </a:rPr>
              <a:t>Promueve</a:t>
            </a:r>
            <a:r>
              <a:rPr lang="es-ES_tradnl" dirty="0">
                <a:latin typeface="Gotham Rounded Book" pitchFamily="2" charset="0"/>
              </a:rPr>
              <a:t> </a:t>
            </a:r>
            <a:r>
              <a:rPr lang="es-ES_tradnl" dirty="0">
                <a:solidFill>
                  <a:srgbClr val="254F91"/>
                </a:solidFill>
                <a:latin typeface="Gotham Rounded Medium" panose="02000000000000000000" pitchFamily="2" charset="0"/>
              </a:rPr>
              <a:t>aprendizajes, valores y actitudes</a:t>
            </a:r>
            <a:r>
              <a:rPr lang="es-ES_tradnl" dirty="0">
                <a:solidFill>
                  <a:srgbClr val="254F91"/>
                </a:solidFill>
                <a:latin typeface="Gotham Rounded Book" pitchFamily="2" charset="0"/>
              </a:rPr>
              <a:t> </a:t>
            </a:r>
            <a:r>
              <a:rPr lang="es-ES_tradnl" dirty="0">
                <a:solidFill>
                  <a:schemeClr val="tx1">
                    <a:lumMod val="75000"/>
                    <a:lumOff val="25000"/>
                  </a:schemeClr>
                </a:solidFill>
                <a:latin typeface="Gotham Rounded Book" pitchFamily="2" charset="0"/>
              </a:rPr>
              <a:t>que respeten nuestra diversidad social y permitan el diálogo intercultural, a través </a:t>
            </a:r>
            <a:r>
              <a:rPr lang="es-ES_tradnl" sz="2000" dirty="0">
                <a:solidFill>
                  <a:schemeClr val="tx1">
                    <a:lumMod val="75000"/>
                    <a:lumOff val="25000"/>
                  </a:schemeClr>
                </a:solidFill>
                <a:latin typeface="Gotham Rounded Book" pitchFamily="2" charset="0"/>
              </a:rPr>
              <a:t>de</a:t>
            </a:r>
            <a:r>
              <a:rPr lang="es-ES_tradnl" dirty="0">
                <a:solidFill>
                  <a:schemeClr val="tx1">
                    <a:lumMod val="75000"/>
                    <a:lumOff val="25000"/>
                  </a:schemeClr>
                </a:solidFill>
                <a:latin typeface="Gotham Rounded Book" pitchFamily="2" charset="0"/>
              </a:rPr>
              <a:t> un entorno virtual. </a:t>
            </a:r>
          </a:p>
          <a:p>
            <a:pPr marL="285750" indent="-285750" algn="just">
              <a:spcBef>
                <a:spcPts val="600"/>
              </a:spcBef>
              <a:spcAft>
                <a:spcPts val="600"/>
              </a:spcAft>
              <a:buClr>
                <a:srgbClr val="254F91"/>
              </a:buClr>
              <a:buFont typeface="Wingdings" pitchFamily="2" charset="2"/>
              <a:buChar char="§"/>
            </a:pPr>
            <a:r>
              <a:rPr lang="es-ES_tradnl" dirty="0">
                <a:solidFill>
                  <a:schemeClr val="tx1">
                    <a:lumMod val="75000"/>
                    <a:lumOff val="25000"/>
                  </a:schemeClr>
                </a:solidFill>
                <a:latin typeface="Gotham Rounded Book" pitchFamily="2" charset="0"/>
              </a:rPr>
              <a:t>Busca</a:t>
            </a:r>
            <a:r>
              <a:rPr lang="es-ES_tradnl" dirty="0">
                <a:latin typeface="Gotham Rounded Book" pitchFamily="2" charset="0"/>
              </a:rPr>
              <a:t> </a:t>
            </a:r>
            <a:r>
              <a:rPr lang="es-ES_tradnl" dirty="0">
                <a:solidFill>
                  <a:srgbClr val="254F91"/>
                </a:solidFill>
                <a:latin typeface="Gotham Rounded Medium" panose="02000000000000000000" pitchFamily="2" charset="0"/>
              </a:rPr>
              <a:t>generar espacios educativos de creación artística</a:t>
            </a:r>
            <a:r>
              <a:rPr lang="es-ES_tradnl" dirty="0">
                <a:solidFill>
                  <a:srgbClr val="254F91"/>
                </a:solidFill>
                <a:latin typeface="Gotham Rounded Book" pitchFamily="2" charset="0"/>
              </a:rPr>
              <a:t> </a:t>
            </a:r>
            <a:r>
              <a:rPr lang="es-ES_tradnl" dirty="0">
                <a:solidFill>
                  <a:schemeClr val="tx1">
                    <a:lumMod val="75000"/>
                    <a:lumOff val="25000"/>
                  </a:schemeClr>
                </a:solidFill>
                <a:latin typeface="Gotham Rounded Book" pitchFamily="2" charset="0"/>
              </a:rPr>
              <a:t>donde estudiantes y docentes ponen en práctica sus competencias artístico-culturales, creativas, personales, sociales y digitales, así como el uso responsable de las </a:t>
            </a:r>
            <a:r>
              <a:rPr lang="es-ES_tradnl" dirty="0">
                <a:solidFill>
                  <a:srgbClr val="254F91"/>
                </a:solidFill>
                <a:latin typeface="Gotham Rounded Medium" panose="02000000000000000000" pitchFamily="2" charset="0"/>
              </a:rPr>
              <a:t>tecnologías de la información</a:t>
            </a:r>
            <a:r>
              <a:rPr lang="es-ES_tradnl" dirty="0">
                <a:solidFill>
                  <a:schemeClr val="tx1">
                    <a:lumMod val="75000"/>
                    <a:lumOff val="25000"/>
                  </a:schemeClr>
                </a:solidFill>
                <a:latin typeface="Gotham Rounded Book" pitchFamily="2" charset="0"/>
              </a:rPr>
              <a:t>. </a:t>
            </a:r>
          </a:p>
          <a:p>
            <a:pPr marL="285750" indent="-285750" algn="just">
              <a:spcBef>
                <a:spcPts val="600"/>
              </a:spcBef>
              <a:spcAft>
                <a:spcPts val="600"/>
              </a:spcAft>
              <a:buClr>
                <a:srgbClr val="254F91"/>
              </a:buClr>
              <a:buFont typeface="Wingdings" pitchFamily="2" charset="2"/>
              <a:buChar char="§"/>
            </a:pPr>
            <a:r>
              <a:rPr lang="en-US" dirty="0">
                <a:solidFill>
                  <a:schemeClr val="tx1">
                    <a:lumMod val="75000"/>
                    <a:lumOff val="25000"/>
                  </a:schemeClr>
                </a:solidFill>
                <a:latin typeface="Gotham Rounded Book" pitchFamily="2" charset="0"/>
              </a:rPr>
              <a:t>L</a:t>
            </a:r>
            <a:r>
              <a:rPr lang="es-ES_tradnl" dirty="0">
                <a:solidFill>
                  <a:schemeClr val="tx1">
                    <a:lumMod val="75000"/>
                    <a:lumOff val="25000"/>
                  </a:schemeClr>
                </a:solidFill>
                <a:latin typeface="Gotham Rounded Book" pitchFamily="2" charset="0"/>
              </a:rPr>
              <a:t>os concursos buscan establecerse como espacios en donde se </a:t>
            </a:r>
            <a:r>
              <a:rPr lang="es-ES_tradnl" dirty="0">
                <a:solidFill>
                  <a:srgbClr val="254F91"/>
                </a:solidFill>
                <a:latin typeface="Gotham Rounded Medium" panose="02000000000000000000" pitchFamily="2" charset="0"/>
              </a:rPr>
              <a:t>refleje una consistente y constante acción formativa dirigida a docentes y estudiantes</a:t>
            </a:r>
            <a:r>
              <a:rPr lang="es-ES_tradnl" dirty="0">
                <a:solidFill>
                  <a:srgbClr val="254F91"/>
                </a:solidFill>
                <a:latin typeface="Gotham Rounded Book" pitchFamily="2" charset="0"/>
              </a:rPr>
              <a:t> </a:t>
            </a:r>
            <a:r>
              <a:rPr lang="es-ES_tradnl" dirty="0">
                <a:solidFill>
                  <a:schemeClr val="tx1">
                    <a:lumMod val="75000"/>
                    <a:lumOff val="25000"/>
                  </a:schemeClr>
                </a:solidFill>
                <a:latin typeface="Gotham Rounded Book" pitchFamily="2" charset="0"/>
              </a:rPr>
              <a:t>a fin de visibilizar la puesta en práctica de los valores y actitudes que promueven los siete enfoques transversales del CNEB, desarrollando entre los actores de la comunidad, interacciones remotas respetando el distanciamiento social, para una mejor preservación de la diversidad del arte, la cultura, las ciencias y la creatividad a nivel nacional.</a:t>
            </a:r>
            <a:endParaRPr lang="en-US" dirty="0">
              <a:solidFill>
                <a:schemeClr val="tx1">
                  <a:lumMod val="75000"/>
                  <a:lumOff val="25000"/>
                </a:schemeClr>
              </a:solidFill>
              <a:latin typeface="Gotham Rounded Book" pitchFamily="2" charset="0"/>
            </a:endParaRPr>
          </a:p>
        </p:txBody>
      </p:sp>
      <p:sp>
        <p:nvSpPr>
          <p:cNvPr id="10" name="3 Rectángulo">
            <a:extLst>
              <a:ext uri="{FF2B5EF4-FFF2-40B4-BE49-F238E27FC236}">
                <a16:creationId xmlns="" xmlns:a16="http://schemas.microsoft.com/office/drawing/2014/main" id="{1F2A833A-F813-5E4E-BE2E-6482C20A2055}"/>
              </a:ext>
            </a:extLst>
          </p:cNvPr>
          <p:cNvSpPr/>
          <p:nvPr/>
        </p:nvSpPr>
        <p:spPr>
          <a:xfrm>
            <a:off x="523822" y="1635494"/>
            <a:ext cx="6445503" cy="830997"/>
          </a:xfrm>
          <a:prstGeom prst="rect">
            <a:avLst/>
          </a:prstGeom>
        </p:spPr>
        <p:txBody>
          <a:bodyPr wrap="square" anchor="t">
            <a:spAutoFit/>
          </a:bodyPr>
          <a:lstStyle/>
          <a:p>
            <a:pPr algn="just"/>
            <a:r>
              <a:rPr lang="es-PE" sz="1600" dirty="0">
                <a:solidFill>
                  <a:schemeClr val="tx1">
                    <a:lumMod val="75000"/>
                    <a:lumOff val="25000"/>
                  </a:schemeClr>
                </a:solidFill>
                <a:latin typeface="Gotham Rounded Book" pitchFamily="2" charset="0"/>
              </a:rPr>
              <a:t>Espacios de fortalecimiento de bienestar emocional.</a:t>
            </a:r>
          </a:p>
          <a:p>
            <a:pPr algn="just"/>
            <a:endParaRPr lang="es-ES_tradnl" sz="1600" dirty="0">
              <a:solidFill>
                <a:schemeClr val="tx1">
                  <a:lumMod val="85000"/>
                  <a:lumOff val="15000"/>
                </a:schemeClr>
              </a:solidFill>
              <a:latin typeface="Gotham Rounded Book" pitchFamily="2" charset="0"/>
              <a:cs typeface="Calibri Light"/>
            </a:endParaRPr>
          </a:p>
          <a:p>
            <a:pPr algn="just"/>
            <a:r>
              <a:rPr lang="es-ES_tradnl" sz="1600" dirty="0">
                <a:solidFill>
                  <a:schemeClr val="tx1">
                    <a:lumMod val="75000"/>
                    <a:lumOff val="25000"/>
                  </a:schemeClr>
                </a:solidFill>
                <a:latin typeface="Gotham Rounded Book" pitchFamily="2" charset="0"/>
                <a:cs typeface="Calibri Light"/>
              </a:rPr>
              <a:t>Los Concursos Educativos virtuales son </a:t>
            </a:r>
            <a:r>
              <a:rPr lang="es-ES_tradnl" sz="1600" dirty="0">
                <a:solidFill>
                  <a:srgbClr val="254F91"/>
                </a:solidFill>
                <a:latin typeface="Gotham Rounded Medium" panose="02000000000000000000" pitchFamily="2" charset="0"/>
              </a:rPr>
              <a:t>estrategias pedagógicas</a:t>
            </a:r>
            <a:r>
              <a:rPr lang="es-ES_tradnl" sz="1600" dirty="0">
                <a:solidFill>
                  <a:schemeClr val="tx1">
                    <a:lumMod val="85000"/>
                    <a:lumOff val="15000"/>
                  </a:schemeClr>
                </a:solidFill>
                <a:latin typeface="Gotham Rounded Book" pitchFamily="2" charset="0"/>
                <a:cs typeface="Calibri Light"/>
              </a:rPr>
              <a:t> </a:t>
            </a:r>
            <a:r>
              <a:rPr lang="es-ES_tradnl" sz="1600" dirty="0">
                <a:solidFill>
                  <a:schemeClr val="tx1">
                    <a:lumMod val="75000"/>
                    <a:lumOff val="25000"/>
                  </a:schemeClr>
                </a:solidFill>
                <a:latin typeface="Gotham Rounded Book" pitchFamily="2" charset="0"/>
                <a:cs typeface="Calibri Light"/>
              </a:rPr>
              <a:t>que:</a:t>
            </a:r>
          </a:p>
        </p:txBody>
      </p:sp>
      <p:sp>
        <p:nvSpPr>
          <p:cNvPr id="14" name="Rectángulo 13">
            <a:extLst>
              <a:ext uri="{FF2B5EF4-FFF2-40B4-BE49-F238E27FC236}">
                <a16:creationId xmlns="" xmlns:a16="http://schemas.microsoft.com/office/drawing/2014/main" id="{386C6284-1D42-444D-B210-8ADFE884D2A2}"/>
              </a:ext>
            </a:extLst>
          </p:cNvPr>
          <p:cNvSpPr/>
          <p:nvPr/>
        </p:nvSpPr>
        <p:spPr>
          <a:xfrm>
            <a:off x="0" y="-2137"/>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5" name="Rectángulo 14">
            <a:extLst>
              <a:ext uri="{FF2B5EF4-FFF2-40B4-BE49-F238E27FC236}">
                <a16:creationId xmlns="" xmlns:a16="http://schemas.microsoft.com/office/drawing/2014/main" id="{68408048-1051-5946-A0E6-74065EF80AFF}"/>
              </a:ext>
            </a:extLst>
          </p:cNvPr>
          <p:cNvSpPr/>
          <p:nvPr/>
        </p:nvSpPr>
        <p:spPr>
          <a:xfrm>
            <a:off x="528332" y="1132937"/>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16" name="CuadroTexto 4">
            <a:extLst>
              <a:ext uri="{FF2B5EF4-FFF2-40B4-BE49-F238E27FC236}">
                <a16:creationId xmlns="" xmlns:a16="http://schemas.microsoft.com/office/drawing/2014/main" id="{A3A4AF3A-E638-B54D-A91B-46B20954BDCA}"/>
              </a:ext>
            </a:extLst>
          </p:cNvPr>
          <p:cNvSpPr txBox="1"/>
          <p:nvPr/>
        </p:nvSpPr>
        <p:spPr>
          <a:xfrm>
            <a:off x="453040" y="548211"/>
            <a:ext cx="7121651" cy="523220"/>
          </a:xfrm>
          <a:prstGeom prst="rect">
            <a:avLst/>
          </a:prstGeom>
          <a:noFill/>
        </p:spPr>
        <p:txBody>
          <a:bodyPr wrap="square" rtlCol="0">
            <a:spAutoFit/>
          </a:bodyPr>
          <a:lstStyle/>
          <a:p>
            <a:r>
              <a:rPr lang="es-MX" sz="2800" b="1" dirty="0">
                <a:solidFill>
                  <a:srgbClr val="264F91"/>
                </a:solidFill>
                <a:latin typeface="Gotham Rounded Medium"/>
              </a:rPr>
              <a:t>OBJETIVOS</a:t>
            </a:r>
            <a:endParaRPr lang="en-US" sz="2800" b="1" dirty="0">
              <a:solidFill>
                <a:srgbClr val="264F91"/>
              </a:solidFill>
              <a:latin typeface="Gotham Rounded Medium"/>
            </a:endParaRPr>
          </a:p>
        </p:txBody>
      </p:sp>
      <p:sp>
        <p:nvSpPr>
          <p:cNvPr id="17" name="Triángulo rectángulo 16"/>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p:cNvPicPr>
            <a:picLocks noChangeAspect="1"/>
          </p:cNvPicPr>
          <p:nvPr/>
        </p:nvPicPr>
        <p:blipFill rotWithShape="1">
          <a:blip r:embed="rId3"/>
          <a:srcRect l="36823" r="32797" b="42289"/>
          <a:stretch/>
        </p:blipFill>
        <p:spPr>
          <a:xfrm>
            <a:off x="8369293" y="2586786"/>
            <a:ext cx="3603296" cy="3856216"/>
          </a:xfrm>
          <a:prstGeom prst="rect">
            <a:avLst/>
          </a:prstGeom>
        </p:spPr>
      </p:pic>
      <p:pic>
        <p:nvPicPr>
          <p:cNvPr id="11" name="Picture 6" descr="Iniciar Sesion | DRE PUNO">
            <a:extLst>
              <a:ext uri="{FF2B5EF4-FFF2-40B4-BE49-F238E27FC236}">
                <a16:creationId xmlns="" xmlns:a16="http://schemas.microsoft.com/office/drawing/2014/main" id="{F7EF874F-026C-4C2C-9CFE-DD4B55029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0941"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10335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 xmlns:a16="http://schemas.microsoft.com/office/drawing/2014/main" id="{F91FE01F-F1BE-BE4B-83E3-C46AF2F7514F}"/>
              </a:ext>
            </a:extLst>
          </p:cNvPr>
          <p:cNvSpPr txBox="1"/>
          <p:nvPr/>
        </p:nvSpPr>
        <p:spPr>
          <a:xfrm>
            <a:off x="453040" y="1596904"/>
            <a:ext cx="11379340"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lnSpc>
                <a:spcPct val="150000"/>
              </a:lnSpc>
              <a:buClr>
                <a:schemeClr val="accent5">
                  <a:lumMod val="75000"/>
                </a:schemeClr>
              </a:buClr>
            </a:pPr>
            <a:r>
              <a:rPr lang="es-ES" sz="1400" dirty="0">
                <a:solidFill>
                  <a:srgbClr val="254F91"/>
                </a:solidFill>
                <a:latin typeface="Gotham Rounded Medium" panose="02000000000000000000" pitchFamily="2" charset="0"/>
              </a:rPr>
              <a:t>En el contexto actual, los concursos educativos se adaptan a una ejecución virtual a fin de seguir contribuyendo a generar </a:t>
            </a:r>
            <a:r>
              <a:rPr lang="es-PE" sz="1400" dirty="0">
                <a:solidFill>
                  <a:schemeClr val="tx1">
                    <a:lumMod val="75000"/>
                    <a:lumOff val="25000"/>
                  </a:schemeClr>
                </a:solidFill>
                <a:latin typeface="Gotham Rounded Book" pitchFamily="2" charset="0"/>
              </a:rPr>
              <a:t>espacios para fortalecer competencias </a:t>
            </a:r>
            <a:r>
              <a:rPr lang="es-PE" sz="1400" dirty="0">
                <a:solidFill>
                  <a:srgbClr val="254F91"/>
                </a:solidFill>
                <a:latin typeface="Gotham Rounded Medium" panose="02000000000000000000" pitchFamily="2" charset="0"/>
              </a:rPr>
              <a:t>socioemocionales y ciudadanas |</a:t>
            </a:r>
            <a:r>
              <a:rPr lang="es-PE" sz="1400" dirty="0">
                <a:solidFill>
                  <a:schemeClr val="tx1">
                    <a:lumMod val="75000"/>
                    <a:lumOff val="25000"/>
                  </a:schemeClr>
                </a:solidFill>
                <a:latin typeface="Gotham Rounded Book" pitchFamily="2" charset="0"/>
              </a:rPr>
              <a:t> </a:t>
            </a:r>
            <a:r>
              <a:rPr lang="es-ES" sz="1400" dirty="0">
                <a:solidFill>
                  <a:schemeClr val="tx1">
                    <a:lumMod val="75000"/>
                    <a:lumOff val="25000"/>
                  </a:schemeClr>
                </a:solidFill>
                <a:latin typeface="Gotham Rounded Book" pitchFamily="2" charset="0"/>
              </a:rPr>
              <a:t>integrar a áreas curriculares </a:t>
            </a:r>
            <a:r>
              <a:rPr lang="es-ES" sz="1400" dirty="0">
                <a:solidFill>
                  <a:srgbClr val="254F91"/>
                </a:solidFill>
                <a:latin typeface="Gotham Rounded Medium" panose="02000000000000000000" pitchFamily="2" charset="0"/>
              </a:rPr>
              <a:t>|</a:t>
            </a:r>
            <a:r>
              <a:rPr lang="es-ES" sz="1400" dirty="0">
                <a:solidFill>
                  <a:schemeClr val="tx1">
                    <a:lumMod val="75000"/>
                    <a:lumOff val="25000"/>
                  </a:schemeClr>
                </a:solidFill>
                <a:latin typeface="Gotham Rounded Book" pitchFamily="2" charset="0"/>
              </a:rPr>
              <a:t> fomento de competencia TIC</a:t>
            </a:r>
            <a:r>
              <a:rPr lang="es-ES" sz="1400" b="1" dirty="0">
                <a:solidFill>
                  <a:schemeClr val="tx1">
                    <a:lumMod val="75000"/>
                    <a:lumOff val="25000"/>
                  </a:schemeClr>
                </a:solidFill>
                <a:latin typeface="Gotham Rounded Book" pitchFamily="2" charset="0"/>
              </a:rPr>
              <a:t>.</a:t>
            </a:r>
          </a:p>
        </p:txBody>
      </p:sp>
      <p:sp>
        <p:nvSpPr>
          <p:cNvPr id="9" name="CuadroTexto 8">
            <a:extLst>
              <a:ext uri="{FF2B5EF4-FFF2-40B4-BE49-F238E27FC236}">
                <a16:creationId xmlns="" xmlns:a16="http://schemas.microsoft.com/office/drawing/2014/main" id="{6BA6764A-3C50-3E41-B611-698D94CAB6D9}"/>
              </a:ext>
            </a:extLst>
          </p:cNvPr>
          <p:cNvSpPr txBox="1"/>
          <p:nvPr/>
        </p:nvSpPr>
        <p:spPr>
          <a:xfrm>
            <a:off x="453040" y="2549129"/>
            <a:ext cx="5319963" cy="3877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Ejecución de todas las etapas de manera virtual respetando el distanciamiento social y evitando el riesgo de contagio.</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Actualización de la </a:t>
            </a:r>
            <a:r>
              <a:rPr lang="es-ES" sz="1400" dirty="0">
                <a:solidFill>
                  <a:srgbClr val="254F91"/>
                </a:solidFill>
                <a:latin typeface="Gotham Rounded Medium" panose="02000000000000000000" pitchFamily="2" charset="0"/>
              </a:rPr>
              <a:t>Plataforma SICE </a:t>
            </a:r>
            <a:r>
              <a:rPr lang="es-ES" sz="1400" dirty="0">
                <a:solidFill>
                  <a:schemeClr val="tx1">
                    <a:lumMod val="75000"/>
                    <a:lumOff val="25000"/>
                  </a:schemeClr>
                </a:solidFill>
                <a:latin typeface="Gotham Rounded Book" pitchFamily="2" charset="0"/>
              </a:rPr>
              <a:t>para la inscripción</a:t>
            </a:r>
            <a:r>
              <a:rPr lang="es-ES" sz="1400" dirty="0">
                <a:solidFill>
                  <a:srgbClr val="FF0000"/>
                </a:solidFill>
                <a:latin typeface="Gotham Rounded Book" pitchFamily="2" charset="0"/>
              </a:rPr>
              <a:t> </a:t>
            </a:r>
            <a:r>
              <a:rPr lang="es-ES" sz="1400" dirty="0">
                <a:solidFill>
                  <a:srgbClr val="254F91"/>
                </a:solidFill>
                <a:latin typeface="Gotham Rounded Book" pitchFamily="2" charset="0"/>
              </a:rPr>
              <a:t>virtual </a:t>
            </a:r>
            <a:r>
              <a:rPr lang="es-ES" sz="1400" dirty="0">
                <a:solidFill>
                  <a:schemeClr val="tx1">
                    <a:lumMod val="75000"/>
                    <a:lumOff val="25000"/>
                  </a:schemeClr>
                </a:solidFill>
                <a:latin typeface="Gotham Rounded Book" pitchFamily="2" charset="0"/>
              </a:rPr>
              <a:t>y enlace de sus trabajos y/o proyectos. </a:t>
            </a:r>
            <a:r>
              <a:rPr lang="es-ES" sz="1400" dirty="0">
                <a:solidFill>
                  <a:srgbClr val="254F91"/>
                </a:solidFill>
                <a:latin typeface="Gotham Rounded Book" pitchFamily="2" charset="0"/>
              </a:rPr>
              <a:t>ONEM y CREA Y  EMPRENDE</a:t>
            </a:r>
            <a:r>
              <a:rPr lang="es-ES" sz="1400" dirty="0">
                <a:solidFill>
                  <a:schemeClr val="tx1">
                    <a:lumMod val="75000"/>
                    <a:lumOff val="25000"/>
                  </a:schemeClr>
                </a:solidFill>
                <a:latin typeface="Gotham Rounded Book" pitchFamily="2" charset="0"/>
              </a:rPr>
              <a:t>, se incorporan este año.</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Interacción y participación de los miembros de la familia, a través de las disciplinas: </a:t>
            </a:r>
            <a:r>
              <a:rPr lang="es-ES" sz="1400" dirty="0">
                <a:solidFill>
                  <a:srgbClr val="254F91"/>
                </a:solidFill>
                <a:latin typeface="Gotham Rounded Medium" panose="02000000000000000000" pitchFamily="2" charset="0"/>
              </a:rPr>
              <a:t>TEATRO EN FAMILIA y DANZA TRADICIONAL EN FAMILIA,</a:t>
            </a:r>
            <a:r>
              <a:rPr lang="es-ES" sz="1400" b="1" dirty="0">
                <a:solidFill>
                  <a:schemeClr val="tx1">
                    <a:lumMod val="75000"/>
                    <a:lumOff val="25000"/>
                  </a:schemeClr>
                </a:solidFill>
                <a:latin typeface="Gotham Rounded Book" pitchFamily="2" charset="0"/>
              </a:rPr>
              <a:t> </a:t>
            </a:r>
            <a:r>
              <a:rPr lang="es-ES" sz="1400" dirty="0">
                <a:solidFill>
                  <a:schemeClr val="tx1">
                    <a:lumMod val="75000"/>
                    <a:lumOff val="25000"/>
                  </a:schemeClr>
                </a:solidFill>
                <a:latin typeface="Gotham Rounded Book" pitchFamily="2" charset="0"/>
              </a:rPr>
              <a:t>movilizando a la familia de los y las estudiantes en torno a sus aprendizajes.</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Se mantendrá la categoría (I) con la participación de niños de 3 a 5 años de Educación Inicial, en las disciplinas de Teatro en familia y Pintura. </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Participación de estudiantes de</a:t>
            </a:r>
            <a:r>
              <a:rPr lang="es-ES" sz="1400" dirty="0">
                <a:latin typeface="Gotham Rounded Book" pitchFamily="2" charset="0"/>
              </a:rPr>
              <a:t> </a:t>
            </a:r>
            <a:r>
              <a:rPr lang="es-ES" sz="1400" dirty="0">
                <a:solidFill>
                  <a:srgbClr val="254F91"/>
                </a:solidFill>
                <a:latin typeface="Gotham Rounded Medium" panose="02000000000000000000" pitchFamily="2" charset="0"/>
              </a:rPr>
              <a:t>5to. Y 6to. grado de primaria</a:t>
            </a:r>
            <a:r>
              <a:rPr lang="es-ES" sz="1400" dirty="0">
                <a:solidFill>
                  <a:schemeClr val="accent5"/>
                </a:solidFill>
                <a:latin typeface="Gotham Rounded Book" pitchFamily="2" charset="0"/>
              </a:rPr>
              <a:t> </a:t>
            </a:r>
            <a:r>
              <a:rPr lang="es-ES" sz="1400" dirty="0">
                <a:solidFill>
                  <a:schemeClr val="tx1">
                    <a:lumMod val="75000"/>
                    <a:lumOff val="25000"/>
                  </a:schemeClr>
                </a:solidFill>
                <a:latin typeface="Gotham Rounded Book" pitchFamily="2" charset="0"/>
              </a:rPr>
              <a:t>en la categoría de A de </a:t>
            </a:r>
            <a:r>
              <a:rPr lang="es-ES" sz="1400" dirty="0">
                <a:solidFill>
                  <a:srgbClr val="254F91"/>
                </a:solidFill>
                <a:latin typeface="Gotham Rounded Book" pitchFamily="2" charset="0"/>
              </a:rPr>
              <a:t>EUREKA.</a:t>
            </a:r>
          </a:p>
        </p:txBody>
      </p:sp>
      <p:sp>
        <p:nvSpPr>
          <p:cNvPr id="15" name="Rectángulo 14">
            <a:extLst>
              <a:ext uri="{FF2B5EF4-FFF2-40B4-BE49-F238E27FC236}">
                <a16:creationId xmlns="" xmlns:a16="http://schemas.microsoft.com/office/drawing/2014/main" id="{386C6284-1D42-444D-B210-8ADFE884D2A2}"/>
              </a:ext>
            </a:extLst>
          </p:cNvPr>
          <p:cNvSpPr/>
          <p:nvPr/>
        </p:nvSpPr>
        <p:spPr>
          <a:xfrm>
            <a:off x="0" y="-2137"/>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16" name="Rectángulo 15">
            <a:extLst>
              <a:ext uri="{FF2B5EF4-FFF2-40B4-BE49-F238E27FC236}">
                <a16:creationId xmlns="" xmlns:a16="http://schemas.microsoft.com/office/drawing/2014/main" id="{68408048-1051-5946-A0E6-74065EF80AFF}"/>
              </a:ext>
            </a:extLst>
          </p:cNvPr>
          <p:cNvSpPr/>
          <p:nvPr/>
        </p:nvSpPr>
        <p:spPr>
          <a:xfrm>
            <a:off x="528332" y="1132937"/>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17" name="CuadroTexto 4">
            <a:extLst>
              <a:ext uri="{FF2B5EF4-FFF2-40B4-BE49-F238E27FC236}">
                <a16:creationId xmlns="" xmlns:a16="http://schemas.microsoft.com/office/drawing/2014/main" id="{A3A4AF3A-E638-B54D-A91B-46B20954BDCA}"/>
              </a:ext>
            </a:extLst>
          </p:cNvPr>
          <p:cNvSpPr txBox="1"/>
          <p:nvPr/>
        </p:nvSpPr>
        <p:spPr>
          <a:xfrm>
            <a:off x="453040" y="548211"/>
            <a:ext cx="7121651" cy="523220"/>
          </a:xfrm>
          <a:prstGeom prst="rect">
            <a:avLst/>
          </a:prstGeom>
          <a:noFill/>
        </p:spPr>
        <p:txBody>
          <a:bodyPr wrap="square" rtlCol="0">
            <a:spAutoFit/>
          </a:bodyPr>
          <a:lstStyle/>
          <a:p>
            <a:r>
              <a:rPr lang="es-MX" sz="2800" b="1" dirty="0">
                <a:solidFill>
                  <a:srgbClr val="264F91"/>
                </a:solidFill>
                <a:latin typeface="Gotham Rounded Medium"/>
              </a:rPr>
              <a:t>INNOVACIONES</a:t>
            </a:r>
            <a:endParaRPr lang="en-US" sz="2800" b="1" dirty="0">
              <a:solidFill>
                <a:srgbClr val="264F91"/>
              </a:solidFill>
              <a:latin typeface="Gotham Rounded Medium"/>
            </a:endParaRPr>
          </a:p>
        </p:txBody>
      </p:sp>
      <p:sp>
        <p:nvSpPr>
          <p:cNvPr id="18" name="Triángulo rectángulo 17"/>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a:extLst>
              <a:ext uri="{FF2B5EF4-FFF2-40B4-BE49-F238E27FC236}">
                <a16:creationId xmlns="" xmlns:a16="http://schemas.microsoft.com/office/drawing/2014/main" id="{A38FAA69-460E-0345-BF89-B46F45FC76CF}"/>
              </a:ext>
            </a:extLst>
          </p:cNvPr>
          <p:cNvSpPr txBox="1"/>
          <p:nvPr/>
        </p:nvSpPr>
        <p:spPr>
          <a:xfrm>
            <a:off x="6374722" y="2703015"/>
            <a:ext cx="5335057" cy="3354765"/>
          </a:xfrm>
          <a:prstGeom prst="rect">
            <a:avLst/>
          </a:prstGeom>
          <a:noFill/>
        </p:spPr>
        <p:txBody>
          <a:bodyPr wrap="square" rtlCol="0">
            <a:spAutoFit/>
          </a:bodyPr>
          <a:lstStyle/>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Asesoramiento y evaluación virtual de proyectos y trabajos artísticos a través de jurados especializados en cada una de las disciplinas con la participación de instituciones públicas y privadas. </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Elaboración de </a:t>
            </a:r>
            <a:r>
              <a:rPr lang="es-ES" sz="1400" dirty="0">
                <a:solidFill>
                  <a:srgbClr val="254F91"/>
                </a:solidFill>
                <a:latin typeface="Gotham Rounded Medium" panose="02000000000000000000" pitchFamily="2" charset="0"/>
              </a:rPr>
              <a:t>recursos pedagógicos para estudiantes:</a:t>
            </a:r>
            <a:r>
              <a:rPr lang="es-ES" sz="1400" dirty="0">
                <a:solidFill>
                  <a:schemeClr val="accent5"/>
                </a:solidFill>
                <a:latin typeface="Gotham Rounded Medium" panose="02000000000000000000" pitchFamily="2" charset="0"/>
              </a:rPr>
              <a:t> </a:t>
            </a:r>
            <a:r>
              <a:rPr lang="es-ES" sz="1400" dirty="0">
                <a:solidFill>
                  <a:schemeClr val="tx1">
                    <a:lumMod val="75000"/>
                    <a:lumOff val="25000"/>
                  </a:schemeClr>
                </a:solidFill>
                <a:latin typeface="Gotham Rounded Book" pitchFamily="2" charset="0"/>
              </a:rPr>
              <a:t>fichas, orientaciones, videos, utilizando los trabajos ganadores de ediciones anteriores</a:t>
            </a:r>
            <a:r>
              <a:rPr lang="es-ES" sz="1400" dirty="0">
                <a:solidFill>
                  <a:srgbClr val="FF0000"/>
                </a:solidFill>
                <a:latin typeface="Gotham Rounded Book" pitchFamily="2" charset="0"/>
              </a:rPr>
              <a:t>. </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Gestión de aliados: Bicentenario, Ministerio de Cultura, Casa de la Literatura, Biblioteca Nacional, Academia Peruana de la Lengua, CONCYTEC, sociedad Peruana de Matemática.</a:t>
            </a:r>
          </a:p>
          <a:p>
            <a:pPr marL="342900" indent="-342900" algn="just">
              <a:spcBef>
                <a:spcPts val="600"/>
              </a:spcBef>
              <a:spcAft>
                <a:spcPts val="600"/>
              </a:spcAft>
              <a:buClr>
                <a:schemeClr val="accent5">
                  <a:lumMod val="75000"/>
                </a:schemeClr>
              </a:buClr>
              <a:buFont typeface="Arial" panose="020B0604020202020204" pitchFamily="34" charset="0"/>
              <a:buChar char="•"/>
            </a:pPr>
            <a:r>
              <a:rPr lang="es-ES" sz="1400" dirty="0">
                <a:solidFill>
                  <a:schemeClr val="tx1">
                    <a:lumMod val="75000"/>
                    <a:lumOff val="25000"/>
                  </a:schemeClr>
                </a:solidFill>
                <a:latin typeface="Gotham Rounded Book" pitchFamily="2" charset="0"/>
              </a:rPr>
              <a:t>Diseño de un </a:t>
            </a:r>
            <a:r>
              <a:rPr lang="es-ES" sz="1400" dirty="0">
                <a:solidFill>
                  <a:srgbClr val="254F91"/>
                </a:solidFill>
                <a:latin typeface="Gotham Rounded Medium" panose="02000000000000000000" pitchFamily="2" charset="0"/>
              </a:rPr>
              <a:t>Repositorio virtual de Arte y Cultura </a:t>
            </a:r>
            <a:r>
              <a:rPr lang="es-ES" sz="1400" dirty="0">
                <a:solidFill>
                  <a:schemeClr val="tx1">
                    <a:lumMod val="75000"/>
                    <a:lumOff val="25000"/>
                  </a:schemeClr>
                </a:solidFill>
                <a:latin typeface="Gotham Rounded Book" pitchFamily="2" charset="0"/>
              </a:rPr>
              <a:t>escolar con los trabajos ganadores a nivel nacional, donde los estudiantes podrán visualizar y compartir sus trabajos en redes sociales.</a:t>
            </a:r>
          </a:p>
        </p:txBody>
      </p:sp>
      <p:sp>
        <p:nvSpPr>
          <p:cNvPr id="21" name="Rectángulo 20">
            <a:extLst>
              <a:ext uri="{FF2B5EF4-FFF2-40B4-BE49-F238E27FC236}">
                <a16:creationId xmlns="" xmlns:a16="http://schemas.microsoft.com/office/drawing/2014/main" id="{68408048-1051-5946-A0E6-74065EF80AFF}"/>
              </a:ext>
            </a:extLst>
          </p:cNvPr>
          <p:cNvSpPr/>
          <p:nvPr/>
        </p:nvSpPr>
        <p:spPr>
          <a:xfrm rot="16200000">
            <a:off x="4226579" y="4465259"/>
            <a:ext cx="3877981" cy="45719"/>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pic>
        <p:nvPicPr>
          <p:cNvPr id="11" name="Picture 6" descr="Iniciar Sesion | DRE PUNO">
            <a:extLst>
              <a:ext uri="{FF2B5EF4-FFF2-40B4-BE49-F238E27FC236}">
                <a16:creationId xmlns="" xmlns:a16="http://schemas.microsoft.com/office/drawing/2014/main" id="{EB65109C-04CA-4F11-B03D-BE9D52F7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009"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39569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1654" y="2390827"/>
            <a:ext cx="6125498" cy="3447098"/>
          </a:xfrm>
          <a:prstGeom prst="rect">
            <a:avLst/>
          </a:prstGeom>
        </p:spPr>
        <p:txBody>
          <a:bodyPr wrap="square">
            <a:spAutoFit/>
          </a:bodyPr>
          <a:lstStyle/>
          <a:p>
            <a:pPr lvl="0" algn="ctr">
              <a:spcAft>
                <a:spcPts val="0"/>
              </a:spcAft>
              <a:buSzPts val="1600"/>
            </a:pPr>
            <a:r>
              <a:rPr lang="es-PE" sz="3200" b="1" dirty="0">
                <a:solidFill>
                  <a:srgbClr val="FFC000"/>
                </a:solidFill>
                <a:ea typeface="Times New Roman" panose="02020603050405020304" pitchFamily="18" charset="0"/>
                <a:cs typeface="Arial" panose="020B0604020202020204" pitchFamily="34" charset="0"/>
              </a:rPr>
              <a:t>REGISTRO E INSCRIPCIÓN DE PARTICIPANTES</a:t>
            </a:r>
            <a:r>
              <a:rPr lang="es-ES_tradnl"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p>
          <a:p>
            <a:pPr lvl="0" algn="ctr">
              <a:spcAft>
                <a:spcPts val="0"/>
              </a:spcAft>
              <a:buSzPts val="1600"/>
            </a:pPr>
            <a:endParaRPr lang="es-PE" sz="2800" dirty="0">
              <a:latin typeface="Arial" panose="020B0604020202020204" pitchFamily="34" charset="0"/>
              <a:ea typeface="Times New Roman" panose="02020603050405020304" pitchFamily="18" charset="0"/>
              <a:cs typeface="Times New Roman" panose="02020603050405020304" pitchFamily="18" charset="0"/>
            </a:endParaRPr>
          </a:p>
          <a:p>
            <a:pPr marL="180340" algn="just">
              <a:spcAft>
                <a:spcPts val="0"/>
              </a:spcAft>
            </a:pPr>
            <a:r>
              <a:rPr lang="es-PE" dirty="0">
                <a:solidFill>
                  <a:srgbClr val="000000"/>
                </a:solidFill>
                <a:latin typeface="+mj-lt"/>
                <a:ea typeface="Times New Roman" panose="02020603050405020304" pitchFamily="18" charset="0"/>
                <a:cs typeface="Arial" panose="020B0604020202020204" pitchFamily="34" charset="0"/>
              </a:rPr>
              <a:t>El registro de participantes se realizará a partir de la segunda etapa (UGEL), y deberá realizarse a través del Sistema de Concursos Escolares – SICE, en la página web del Ministerio de Educación: </a:t>
            </a:r>
            <a:r>
              <a:rPr lang="es-PE" b="1" u="sng" dirty="0">
                <a:solidFill>
                  <a:srgbClr val="7030A0"/>
                </a:solidFill>
                <a:latin typeface="+mj-lt"/>
                <a:ea typeface="Times New Roman" panose="02020603050405020304" pitchFamily="18" charset="0"/>
                <a:cs typeface="Arial" panose="020B0604020202020204" pitchFamily="34" charset="0"/>
                <a:hlinkClick r:id="rId3"/>
              </a:rPr>
              <a:t>https://sice.minedu.gob.pe/</a:t>
            </a:r>
            <a:endParaRPr lang="es-PE" b="1" dirty="0">
              <a:solidFill>
                <a:srgbClr val="7030A0"/>
              </a:solidFill>
              <a:latin typeface="+mj-lt"/>
              <a:ea typeface="Times New Roman" panose="02020603050405020304" pitchFamily="18" charset="0"/>
              <a:cs typeface="Times New Roman" panose="02020603050405020304" pitchFamily="18" charset="0"/>
            </a:endParaRPr>
          </a:p>
          <a:p>
            <a:pPr marL="180340" algn="just">
              <a:spcAft>
                <a:spcPts val="0"/>
              </a:spcAft>
            </a:pPr>
            <a:r>
              <a:rPr lang="es-PE" dirty="0">
                <a:solidFill>
                  <a:srgbClr val="7030A0"/>
                </a:solidFill>
                <a:latin typeface="+mj-lt"/>
                <a:ea typeface="Times New Roman" panose="02020603050405020304" pitchFamily="18" charset="0"/>
                <a:cs typeface="Arial" panose="020B0604020202020204" pitchFamily="34" charset="0"/>
              </a:rPr>
              <a:t> </a:t>
            </a:r>
          </a:p>
          <a:p>
            <a:pPr marL="180340" algn="just">
              <a:spcAft>
                <a:spcPts val="0"/>
              </a:spcAft>
            </a:pPr>
            <a:r>
              <a:rPr lang="es-PE" dirty="0">
                <a:solidFill>
                  <a:srgbClr val="000000"/>
                </a:solidFill>
                <a:latin typeface="+mj-lt"/>
                <a:ea typeface="Times New Roman" panose="02020603050405020304" pitchFamily="18" charset="0"/>
                <a:cs typeface="Arial" panose="020B0604020202020204" pitchFamily="34" charset="0"/>
              </a:rPr>
              <a:t>Para el caso de los CEBA, los directores solicitarán usuarios y contraseñas al correo de cada concurso para ingresar al SICE.</a:t>
            </a:r>
            <a:endParaRPr lang="es-PE" dirty="0">
              <a:effectLst/>
              <a:latin typeface="+mj-lt"/>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4"/>
          <a:srcRect l="40880" t="29286" r="30493" b="40089"/>
          <a:stretch/>
        </p:blipFill>
        <p:spPr>
          <a:xfrm>
            <a:off x="7165892" y="2780729"/>
            <a:ext cx="4493066" cy="2702472"/>
          </a:xfrm>
          <a:prstGeom prst="rect">
            <a:avLst/>
          </a:prstGeom>
        </p:spPr>
      </p:pic>
      <p:sp>
        <p:nvSpPr>
          <p:cNvPr id="7" name="CuadroTexto 6">
            <a:extLst>
              <a:ext uri="{FF2B5EF4-FFF2-40B4-BE49-F238E27FC236}">
                <a16:creationId xmlns="" xmlns:a16="http://schemas.microsoft.com/office/drawing/2014/main" id="{24BB6E06-A4E5-974C-A545-7695BAD6049A}"/>
              </a:ext>
            </a:extLst>
          </p:cNvPr>
          <p:cNvSpPr txBox="1"/>
          <p:nvPr/>
        </p:nvSpPr>
        <p:spPr>
          <a:xfrm>
            <a:off x="3443723" y="1020075"/>
            <a:ext cx="7444338" cy="523220"/>
          </a:xfrm>
          <a:prstGeom prst="rect">
            <a:avLst/>
          </a:prstGeom>
          <a:noFill/>
        </p:spPr>
        <p:txBody>
          <a:bodyPr wrap="square" rtlCol="0">
            <a:spAutoFit/>
          </a:bodyPr>
          <a:lstStyle/>
          <a:p>
            <a:pPr marL="0" lvl="1" algn="ctr"/>
            <a:r>
              <a:rPr lang="es-PE" sz="2800" b="1" dirty="0">
                <a:solidFill>
                  <a:srgbClr val="264F91"/>
                </a:solidFill>
                <a:latin typeface="Gotham Rounded Medium"/>
              </a:rPr>
              <a:t>“Somos los ciudadanos del Bicentenario”</a:t>
            </a:r>
          </a:p>
        </p:txBody>
      </p:sp>
      <p:sp>
        <p:nvSpPr>
          <p:cNvPr id="8" name="Rectángulo 7">
            <a:extLst>
              <a:ext uri="{FF2B5EF4-FFF2-40B4-BE49-F238E27FC236}">
                <a16:creationId xmlns="" xmlns:a16="http://schemas.microsoft.com/office/drawing/2014/main" id="{386C6284-1D42-444D-B210-8ADFE884D2A2}"/>
              </a:ext>
            </a:extLst>
          </p:cNvPr>
          <p:cNvSpPr/>
          <p:nvPr/>
        </p:nvSpPr>
        <p:spPr>
          <a:xfrm>
            <a:off x="0" y="0"/>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9" name="Rectángulo 8">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10" name="Triángulo rectángulo 9"/>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p:cNvSpPr txBox="1"/>
          <p:nvPr/>
        </p:nvSpPr>
        <p:spPr>
          <a:xfrm>
            <a:off x="512202" y="684338"/>
            <a:ext cx="6131737" cy="461665"/>
          </a:xfrm>
          <a:prstGeom prst="rect">
            <a:avLst/>
          </a:prstGeom>
          <a:noFill/>
        </p:spPr>
        <p:txBody>
          <a:bodyPr wrap="square" rtlCol="0">
            <a:spAutoFit/>
          </a:bodyPr>
          <a:lstStyle/>
          <a:p>
            <a:r>
              <a:rPr lang="es-MX" sz="2400" b="1" dirty="0">
                <a:solidFill>
                  <a:srgbClr val="254F91"/>
                </a:solidFill>
                <a:latin typeface="Gotham Rounded Medium"/>
              </a:rPr>
              <a:t>INSCRIPCIONES EN EL “SICE”</a:t>
            </a:r>
            <a:endParaRPr lang="en-US" sz="2400" b="1" dirty="0">
              <a:solidFill>
                <a:srgbClr val="254F91"/>
              </a:solidFill>
              <a:latin typeface="Gotham Rounded Medium"/>
            </a:endParaRPr>
          </a:p>
        </p:txBody>
      </p:sp>
      <p:pic>
        <p:nvPicPr>
          <p:cNvPr id="13" name="Picture 6" descr="Iniciar Sesion | DRE PUNO">
            <a:extLst>
              <a:ext uri="{FF2B5EF4-FFF2-40B4-BE49-F238E27FC236}">
                <a16:creationId xmlns="" xmlns:a16="http://schemas.microsoft.com/office/drawing/2014/main" id="{76262D55-5366-4DE0-9E17-1C807BE5CC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0941" y="38820"/>
            <a:ext cx="1991411" cy="67148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80257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86C6284-1D42-444D-B210-8ADFE884D2A2}"/>
              </a:ext>
            </a:extLst>
          </p:cNvPr>
          <p:cNvSpPr/>
          <p:nvPr/>
        </p:nvSpPr>
        <p:spPr>
          <a:xfrm>
            <a:off x="0" y="8302"/>
            <a:ext cx="12192000" cy="148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_tradnl" dirty="0"/>
              <a:t> </a:t>
            </a:r>
          </a:p>
        </p:txBody>
      </p:sp>
      <p:sp>
        <p:nvSpPr>
          <p:cNvPr id="6" name="Rectángulo 5">
            <a:extLst>
              <a:ext uri="{FF2B5EF4-FFF2-40B4-BE49-F238E27FC236}">
                <a16:creationId xmlns="" xmlns:a16="http://schemas.microsoft.com/office/drawing/2014/main" id="{68408048-1051-5946-A0E6-74065EF80AFF}"/>
              </a:ext>
            </a:extLst>
          </p:cNvPr>
          <p:cNvSpPr/>
          <p:nvPr/>
        </p:nvSpPr>
        <p:spPr>
          <a:xfrm>
            <a:off x="512202" y="1287150"/>
            <a:ext cx="3120130" cy="85060"/>
          </a:xfrm>
          <a:prstGeom prst="rect">
            <a:avLst/>
          </a:prstGeom>
          <a:solidFill>
            <a:srgbClr val="F7B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7" name="CuadroTexto 4">
            <a:extLst>
              <a:ext uri="{FF2B5EF4-FFF2-40B4-BE49-F238E27FC236}">
                <a16:creationId xmlns="" xmlns:a16="http://schemas.microsoft.com/office/drawing/2014/main" id="{A3A4AF3A-E638-B54D-A91B-46B20954BDCA}"/>
              </a:ext>
            </a:extLst>
          </p:cNvPr>
          <p:cNvSpPr txBox="1"/>
          <p:nvPr/>
        </p:nvSpPr>
        <p:spPr>
          <a:xfrm>
            <a:off x="512202" y="587934"/>
            <a:ext cx="6642404" cy="400110"/>
          </a:xfrm>
          <a:prstGeom prst="rect">
            <a:avLst/>
          </a:prstGeom>
          <a:noFill/>
        </p:spPr>
        <p:txBody>
          <a:bodyPr wrap="square" rtlCol="0">
            <a:spAutoFit/>
          </a:bodyPr>
          <a:lstStyle/>
          <a:p>
            <a:r>
              <a:rPr lang="es-MX" sz="2000" b="1" dirty="0">
                <a:solidFill>
                  <a:srgbClr val="254F91"/>
                </a:solidFill>
                <a:latin typeface="Gotham Rounded Medium"/>
              </a:rPr>
              <a:t>JUEGOS FLORALES ESCOLARES NACIONALES</a:t>
            </a:r>
            <a:endParaRPr lang="en-US" sz="2000" b="1" dirty="0">
              <a:solidFill>
                <a:srgbClr val="254F91"/>
              </a:solidFill>
              <a:latin typeface="Gotham Rounded Medium"/>
            </a:endParaRPr>
          </a:p>
        </p:txBody>
      </p:sp>
      <p:pic>
        <p:nvPicPr>
          <p:cNvPr id="10" name="Google Shape;221;gd2f9ebf8b5_5_109">
            <a:extLst>
              <a:ext uri="{FF2B5EF4-FFF2-40B4-BE49-F238E27FC236}">
                <a16:creationId xmlns="" xmlns:a16="http://schemas.microsoft.com/office/drawing/2014/main" id="{B60F86F4-889A-459B-BDAD-457EBD1E05D6}"/>
              </a:ext>
            </a:extLst>
          </p:cNvPr>
          <p:cNvPicPr preferRelativeResize="0"/>
          <p:nvPr/>
        </p:nvPicPr>
        <p:blipFill rotWithShape="1">
          <a:blip r:embed="rId3">
            <a:alphaModFix/>
          </a:blip>
          <a:srcRect/>
          <a:stretch/>
        </p:blipFill>
        <p:spPr>
          <a:xfrm>
            <a:off x="66472" y="1943848"/>
            <a:ext cx="2005795" cy="1731606"/>
          </a:xfrm>
          <a:prstGeom prst="rect">
            <a:avLst/>
          </a:prstGeom>
          <a:noFill/>
          <a:ln>
            <a:noFill/>
          </a:ln>
        </p:spPr>
      </p:pic>
      <p:sp>
        <p:nvSpPr>
          <p:cNvPr id="12" name="Triángulo rectángulo 11"/>
          <p:cNvSpPr/>
          <p:nvPr/>
        </p:nvSpPr>
        <p:spPr>
          <a:xfrm flipH="1" flipV="1">
            <a:off x="6837528" y="-5295"/>
            <a:ext cx="5354472" cy="1490108"/>
          </a:xfrm>
          <a:prstGeom prst="rtTriangle">
            <a:avLst/>
          </a:prstGeom>
          <a:solidFill>
            <a:schemeClr val="bg1"/>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 name="Imagen 12"/>
          <p:cNvPicPr>
            <a:picLocks noChangeAspect="1"/>
          </p:cNvPicPr>
          <p:nvPr/>
        </p:nvPicPr>
        <p:blipFill rotWithShape="1">
          <a:blip r:embed="rId4"/>
          <a:srcRect t="34776" b="35851"/>
          <a:stretch/>
        </p:blipFill>
        <p:spPr>
          <a:xfrm>
            <a:off x="10093411" y="180200"/>
            <a:ext cx="1905000" cy="559559"/>
          </a:xfrm>
          <a:prstGeom prst="rect">
            <a:avLst/>
          </a:prstGeom>
        </p:spPr>
      </p:pic>
      <p:sp>
        <p:nvSpPr>
          <p:cNvPr id="14" name="CuadroTexto 13"/>
          <p:cNvSpPr txBox="1"/>
          <p:nvPr/>
        </p:nvSpPr>
        <p:spPr>
          <a:xfrm>
            <a:off x="2472077" y="1800126"/>
            <a:ext cx="1505540" cy="369332"/>
          </a:xfrm>
          <a:prstGeom prst="rect">
            <a:avLst/>
          </a:prstGeom>
          <a:noFill/>
        </p:spPr>
        <p:txBody>
          <a:bodyPr wrap="none" rtlCol="0">
            <a:spAutoFit/>
          </a:bodyPr>
          <a:lstStyle/>
          <a:p>
            <a:r>
              <a:rPr lang="es-PE" b="1" dirty="0">
                <a:solidFill>
                  <a:srgbClr val="254F91"/>
                </a:solidFill>
                <a:latin typeface="Gotham Rounded Medium" panose="02000000000000000000" pitchFamily="2" charset="0"/>
              </a:rPr>
              <a:t>OBJETIVOS</a:t>
            </a:r>
          </a:p>
        </p:txBody>
      </p:sp>
      <p:sp>
        <p:nvSpPr>
          <p:cNvPr id="3" name="Rectángulo 2"/>
          <p:cNvSpPr/>
          <p:nvPr/>
        </p:nvSpPr>
        <p:spPr>
          <a:xfrm>
            <a:off x="2472078" y="2169458"/>
            <a:ext cx="9046634" cy="4247317"/>
          </a:xfrm>
          <a:prstGeom prst="rect">
            <a:avLst/>
          </a:prstGeom>
        </p:spPr>
        <p:txBody>
          <a:bodyPr wrap="square">
            <a:spAutoFit/>
          </a:bodyPr>
          <a:lstStyle/>
          <a:p>
            <a:pPr algn="just"/>
            <a:r>
              <a:rPr lang="es-PE" dirty="0">
                <a:solidFill>
                  <a:srgbClr val="254F91"/>
                </a:solidFill>
              </a:rPr>
              <a:t>Contribuir a la formación integral de las y los estudiantes, así como al logro de los aprendizajes que potencien su creatividad y una ciudadanía activa e inclusiva, a través de prácticas artísticas, culturales y tecnológicas, en el marco de la implementación del Currículo Nacional de la Educación Básica y en el contexto de la emergencia sanitaria. </a:t>
            </a:r>
          </a:p>
          <a:p>
            <a:pPr algn="just"/>
            <a:endParaRPr lang="es-PE" dirty="0">
              <a:solidFill>
                <a:srgbClr val="254F91"/>
              </a:solidFill>
            </a:endParaRPr>
          </a:p>
          <a:p>
            <a:pPr algn="just"/>
            <a:endParaRPr lang="es-PE" dirty="0">
              <a:solidFill>
                <a:srgbClr val="254F91"/>
              </a:solidFill>
            </a:endParaRPr>
          </a:p>
          <a:p>
            <a:pPr algn="just"/>
            <a:r>
              <a:rPr lang="es-PE" b="1" dirty="0">
                <a:solidFill>
                  <a:srgbClr val="254F91"/>
                </a:solidFill>
              </a:rPr>
              <a:t>OBJETIVOS ESPECÍFICOS</a:t>
            </a:r>
            <a:endParaRPr lang="es-PE" dirty="0">
              <a:solidFill>
                <a:srgbClr val="254F91"/>
              </a:solidFill>
            </a:endParaRPr>
          </a:p>
          <a:p>
            <a:pPr marL="285750" indent="-285750" algn="just">
              <a:buFont typeface="Arial" panose="020B0604020202020204" pitchFamily="34" charset="0"/>
              <a:buChar char="•"/>
            </a:pPr>
            <a:r>
              <a:rPr lang="es-PE" dirty="0">
                <a:solidFill>
                  <a:srgbClr val="254F91"/>
                </a:solidFill>
              </a:rPr>
              <a:t>Desarrollar una estrategia pedagógica que fortalece los aprendizajes, valores y actitudes del perfil de egreso planteado en el CNEB.</a:t>
            </a:r>
          </a:p>
          <a:p>
            <a:pPr marL="285750" indent="-285750" algn="just">
              <a:buFont typeface="Arial" panose="020B0604020202020204" pitchFamily="34" charset="0"/>
              <a:buChar char="•"/>
            </a:pPr>
            <a:r>
              <a:rPr lang="es-PE" dirty="0">
                <a:solidFill>
                  <a:srgbClr val="254F91"/>
                </a:solidFill>
              </a:rPr>
              <a:t>Mejorar los conocimientos de las y los estudiantes, docentes y directivos para la creación de proyectos de artes escénicas, musicales, visuales, literarias y tecnológicas en el contexto de la emergencia sanitaria, que permitan comunicar y/o expresar sus ideas.</a:t>
            </a:r>
          </a:p>
          <a:p>
            <a:pPr marL="285750" indent="-285750" algn="just">
              <a:buFont typeface="Arial" panose="020B0604020202020204" pitchFamily="34" charset="0"/>
              <a:buChar char="•"/>
            </a:pPr>
            <a:r>
              <a:rPr lang="es-PE" dirty="0">
                <a:solidFill>
                  <a:srgbClr val="254F91"/>
                </a:solidFill>
              </a:rPr>
              <a:t>Generar un espacio para que las y los estudiantes, docentes y familias desarrollen la práctica de valores y actitudes relacionados a los enfoques transversales del CNEB, en el marco de la emergencia sanitaria, promoviendo valores para una convivencia saludable.</a:t>
            </a:r>
          </a:p>
        </p:txBody>
      </p:sp>
      <p:pic>
        <p:nvPicPr>
          <p:cNvPr id="11" name="Imagen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2902" y="38759"/>
            <a:ext cx="996527" cy="1038426"/>
          </a:xfrm>
          <a:prstGeom prst="rect">
            <a:avLst/>
          </a:prstGeom>
          <a:noFill/>
          <a:ln>
            <a:noFill/>
          </a:ln>
        </p:spPr>
      </p:pic>
    </p:spTree>
    <p:extLst>
      <p:ext uri="{BB962C8B-B14F-4D97-AF65-F5344CB8AC3E}">
        <p14:creationId xmlns:p14="http://schemas.microsoft.com/office/powerpoint/2010/main" val="148451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33350">
          <a:solidFill>
            <a:srgbClr val="DADADA"/>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10604</TotalTime>
  <Words>6371</Words>
  <Application>Microsoft Office PowerPoint</Application>
  <PresentationFormat>Panorámica</PresentationFormat>
  <Paragraphs>456</Paragraphs>
  <Slides>30</Slides>
  <Notes>16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30</vt:i4>
      </vt:variant>
    </vt:vector>
  </HeadingPairs>
  <TitlesOfParts>
    <vt:vector size="45" baseType="lpstr">
      <vt:lpstr>Arial</vt:lpstr>
      <vt:lpstr>Arial Black</vt:lpstr>
      <vt:lpstr>Arial MT</vt:lpstr>
      <vt:lpstr>Arial Rounded MT Bold</vt:lpstr>
      <vt:lpstr>Calibri</vt:lpstr>
      <vt:lpstr>Calibri Light</vt:lpstr>
      <vt:lpstr>Cambria</vt:lpstr>
      <vt:lpstr>Galdeano</vt:lpstr>
      <vt:lpstr>Georgia</vt:lpstr>
      <vt:lpstr>Gill Sans Ultra Bold</vt:lpstr>
      <vt:lpstr>Gotham Rounded Book</vt:lpstr>
      <vt:lpstr>Gotham Rounded Medium</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Ramos</dc:creator>
  <cp:lastModifiedBy>andres vilcanqui</cp:lastModifiedBy>
  <cp:revision>205</cp:revision>
  <cp:lastPrinted>2020-07-24T08:51:24Z</cp:lastPrinted>
  <dcterms:created xsi:type="dcterms:W3CDTF">2020-07-22T15:20:01Z</dcterms:created>
  <dcterms:modified xsi:type="dcterms:W3CDTF">2021-08-20T18:41:33Z</dcterms:modified>
</cp:coreProperties>
</file>