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7"/>
  </p:notesMasterIdLst>
  <p:sldIdLst>
    <p:sldId id="257" r:id="rId2"/>
    <p:sldId id="401" r:id="rId3"/>
    <p:sldId id="369" r:id="rId4"/>
    <p:sldId id="403" r:id="rId5"/>
    <p:sldId id="423" r:id="rId6"/>
    <p:sldId id="424" r:id="rId7"/>
    <p:sldId id="425" r:id="rId8"/>
    <p:sldId id="426" r:id="rId9"/>
    <p:sldId id="422" r:id="rId10"/>
    <p:sldId id="427" r:id="rId11"/>
    <p:sldId id="428" r:id="rId12"/>
    <p:sldId id="429" r:id="rId13"/>
    <p:sldId id="430" r:id="rId14"/>
    <p:sldId id="431" r:id="rId15"/>
    <p:sldId id="421" r:id="rId16"/>
  </p:sldIdLst>
  <p:sldSz cx="12192000" cy="6858000"/>
  <p:notesSz cx="6858000" cy="889158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4294A4"/>
    <a:srgbClr val="FF9933"/>
    <a:srgbClr val="FF33CC"/>
    <a:srgbClr val="9900CC"/>
    <a:srgbClr val="8E8B7F"/>
    <a:srgbClr val="CC3300"/>
    <a:srgbClr val="CC6600"/>
    <a:srgbClr val="FDA90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6" autoAdjust="0"/>
    <p:restoredTop sz="94660"/>
  </p:normalViewPr>
  <p:slideViewPr>
    <p:cSldViewPr snapToGrid="0">
      <p:cViewPr varScale="1">
        <p:scale>
          <a:sx n="92" d="100"/>
          <a:sy n="92" d="100"/>
        </p:scale>
        <p:origin x="690" y="90"/>
      </p:cViewPr>
      <p:guideLst>
        <p:guide orient="horz" pos="2160"/>
        <p:guide pos="37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B2E8CA-03E5-42D8-AB71-B32B268F7DE9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F03E2F20-4902-4D5B-AD0C-A64FAAE8920A}">
      <dgm:prSet phldrT="[Texto]" custT="1"/>
      <dgm:spPr/>
      <dgm:t>
        <a:bodyPr/>
        <a:lstStyle/>
        <a:p>
          <a:r>
            <a:rPr lang="es-PE" sz="1400" b="1" dirty="0" smtClean="0">
              <a:solidFill>
                <a:schemeClr val="tx1"/>
              </a:solidFill>
            </a:rPr>
            <a:t>PLANIFICACION DE LA IE</a:t>
          </a:r>
          <a:endParaRPr lang="es-PE" sz="1400" b="1" dirty="0">
            <a:solidFill>
              <a:schemeClr val="tx1"/>
            </a:solidFill>
          </a:endParaRPr>
        </a:p>
      </dgm:t>
    </dgm:pt>
    <dgm:pt modelId="{856D5A6E-191F-4D89-858D-F7D1A935ACA1}" type="parTrans" cxnId="{BE694C79-3454-4F03-AD83-2633E33AD895}">
      <dgm:prSet/>
      <dgm:spPr/>
      <dgm:t>
        <a:bodyPr/>
        <a:lstStyle/>
        <a:p>
          <a:endParaRPr lang="es-PE"/>
        </a:p>
      </dgm:t>
    </dgm:pt>
    <dgm:pt modelId="{06822224-52E2-421D-8C30-B67B28030EFD}" type="sibTrans" cxnId="{BE694C79-3454-4F03-AD83-2633E33AD895}">
      <dgm:prSet/>
      <dgm:spPr/>
      <dgm:t>
        <a:bodyPr/>
        <a:lstStyle/>
        <a:p>
          <a:endParaRPr lang="es-PE"/>
        </a:p>
      </dgm:t>
    </dgm:pt>
    <dgm:pt modelId="{8EB4A90C-72DE-437F-BA57-672B69803272}">
      <dgm:prSet phldrT="[Texto]"/>
      <dgm:spPr/>
      <dgm:t>
        <a:bodyPr/>
        <a:lstStyle/>
        <a:p>
          <a:r>
            <a:rPr lang="es-PE" dirty="0" smtClean="0"/>
            <a:t>PEI</a:t>
          </a:r>
          <a:endParaRPr lang="es-PE" dirty="0"/>
        </a:p>
      </dgm:t>
    </dgm:pt>
    <dgm:pt modelId="{8C855A03-7091-421F-BC61-D25E35C2BCA5}" type="parTrans" cxnId="{81893C7E-19B7-4770-86E3-1CB11F343556}">
      <dgm:prSet/>
      <dgm:spPr/>
      <dgm:t>
        <a:bodyPr/>
        <a:lstStyle/>
        <a:p>
          <a:endParaRPr lang="es-PE"/>
        </a:p>
      </dgm:t>
    </dgm:pt>
    <dgm:pt modelId="{2F433911-45C2-4237-88C1-E39B830E65F2}" type="sibTrans" cxnId="{81893C7E-19B7-4770-86E3-1CB11F343556}">
      <dgm:prSet/>
      <dgm:spPr/>
      <dgm:t>
        <a:bodyPr/>
        <a:lstStyle/>
        <a:p>
          <a:endParaRPr lang="es-PE"/>
        </a:p>
      </dgm:t>
    </dgm:pt>
    <dgm:pt modelId="{EBBB6B44-B402-487B-AE4C-F28419F6D29A}">
      <dgm:prSet phldrT="[Texto]"/>
      <dgm:spPr/>
      <dgm:t>
        <a:bodyPr/>
        <a:lstStyle/>
        <a:p>
          <a:r>
            <a:rPr lang="es-PE" dirty="0" smtClean="0"/>
            <a:t>PCI</a:t>
          </a:r>
          <a:endParaRPr lang="es-PE" dirty="0"/>
        </a:p>
      </dgm:t>
    </dgm:pt>
    <dgm:pt modelId="{386332E2-0969-466E-810F-AC7AAEC1FF87}" type="parTrans" cxnId="{65AD2D56-0222-4654-AD44-40E25869817B}">
      <dgm:prSet/>
      <dgm:spPr/>
      <dgm:t>
        <a:bodyPr/>
        <a:lstStyle/>
        <a:p>
          <a:endParaRPr lang="es-PE"/>
        </a:p>
      </dgm:t>
    </dgm:pt>
    <dgm:pt modelId="{8FD9421D-8E25-464D-9C0B-CA47C61B8618}" type="sibTrans" cxnId="{65AD2D56-0222-4654-AD44-40E25869817B}">
      <dgm:prSet/>
      <dgm:spPr/>
      <dgm:t>
        <a:bodyPr/>
        <a:lstStyle/>
        <a:p>
          <a:endParaRPr lang="es-PE"/>
        </a:p>
      </dgm:t>
    </dgm:pt>
    <dgm:pt modelId="{81AAB375-39CA-42AB-B515-2EF218A63762}">
      <dgm:prSet phldrT="[Texto]" custT="1"/>
      <dgm:spPr/>
      <dgm:t>
        <a:bodyPr/>
        <a:lstStyle/>
        <a:p>
          <a:r>
            <a:rPr lang="es-PE" sz="1400" b="1" dirty="0" smtClean="0">
              <a:solidFill>
                <a:schemeClr val="tx1"/>
              </a:solidFill>
            </a:rPr>
            <a:t>MOMENTOS DEL AÑO ESCOLAR</a:t>
          </a:r>
          <a:endParaRPr lang="es-PE" sz="1400" b="1" dirty="0">
            <a:solidFill>
              <a:schemeClr val="tx1"/>
            </a:solidFill>
          </a:endParaRPr>
        </a:p>
      </dgm:t>
    </dgm:pt>
    <dgm:pt modelId="{F7709AFB-C3B1-490F-B2B4-207EBAFEF38B}" type="parTrans" cxnId="{76C1AA04-B04C-4BF1-82EA-30C4463F1DE0}">
      <dgm:prSet/>
      <dgm:spPr/>
      <dgm:t>
        <a:bodyPr/>
        <a:lstStyle/>
        <a:p>
          <a:endParaRPr lang="es-PE"/>
        </a:p>
      </dgm:t>
    </dgm:pt>
    <dgm:pt modelId="{422E459F-F599-41DC-84DF-4290200E0982}" type="sibTrans" cxnId="{76C1AA04-B04C-4BF1-82EA-30C4463F1DE0}">
      <dgm:prSet/>
      <dgm:spPr/>
      <dgm:t>
        <a:bodyPr/>
        <a:lstStyle/>
        <a:p>
          <a:endParaRPr lang="es-PE"/>
        </a:p>
      </dgm:t>
    </dgm:pt>
    <dgm:pt modelId="{035580F6-6BF9-4443-A8FF-572731A259B2}">
      <dgm:prSet phldrT="[Texto]" custT="1"/>
      <dgm:spPr/>
      <dgm:t>
        <a:bodyPr/>
        <a:lstStyle/>
        <a:p>
          <a:r>
            <a:rPr lang="es-PE" sz="1400" dirty="0" smtClean="0"/>
            <a:t>BUEN INICIO DEL AÑO ESCOLAR</a:t>
          </a:r>
          <a:endParaRPr lang="es-PE" sz="1400" dirty="0"/>
        </a:p>
      </dgm:t>
    </dgm:pt>
    <dgm:pt modelId="{38A2D5AB-A099-429A-BA3E-6B031CDA4358}" type="parTrans" cxnId="{06671C73-B477-4D01-B6B5-CC842F592CE4}">
      <dgm:prSet/>
      <dgm:spPr/>
      <dgm:t>
        <a:bodyPr/>
        <a:lstStyle/>
        <a:p>
          <a:endParaRPr lang="es-PE"/>
        </a:p>
      </dgm:t>
    </dgm:pt>
    <dgm:pt modelId="{098A86DA-03F4-4C65-836B-E26EEA094332}" type="sibTrans" cxnId="{06671C73-B477-4D01-B6B5-CC842F592CE4}">
      <dgm:prSet/>
      <dgm:spPr/>
      <dgm:t>
        <a:bodyPr/>
        <a:lstStyle/>
        <a:p>
          <a:endParaRPr lang="es-PE"/>
        </a:p>
      </dgm:t>
    </dgm:pt>
    <dgm:pt modelId="{4B524A95-6CBC-4570-AFDE-E04FD42FF995}">
      <dgm:prSet phldrT="[Texto]" custT="1"/>
      <dgm:spPr/>
      <dgm:t>
        <a:bodyPr/>
        <a:lstStyle/>
        <a:p>
          <a:r>
            <a:rPr lang="es-PE" sz="1400" dirty="0" smtClean="0"/>
            <a:t>LA ESCUELA QUE QUEREMOS</a:t>
          </a:r>
          <a:endParaRPr lang="es-PE" sz="1400" dirty="0"/>
        </a:p>
      </dgm:t>
    </dgm:pt>
    <dgm:pt modelId="{52F11663-C0CA-4041-B3DD-EA9E70A74410}" type="parTrans" cxnId="{84D528AB-86A2-4155-901B-D97D3294BD55}">
      <dgm:prSet/>
      <dgm:spPr/>
      <dgm:t>
        <a:bodyPr/>
        <a:lstStyle/>
        <a:p>
          <a:endParaRPr lang="es-PE"/>
        </a:p>
      </dgm:t>
    </dgm:pt>
    <dgm:pt modelId="{0AAC12F6-537D-4648-94D8-3FEA9BE3EABC}" type="sibTrans" cxnId="{84D528AB-86A2-4155-901B-D97D3294BD55}">
      <dgm:prSet/>
      <dgm:spPr/>
      <dgm:t>
        <a:bodyPr/>
        <a:lstStyle/>
        <a:p>
          <a:endParaRPr lang="es-PE"/>
        </a:p>
      </dgm:t>
    </dgm:pt>
    <dgm:pt modelId="{D362BFF8-98A8-49C2-BB54-D1AC403A5C35}">
      <dgm:prSet custT="1"/>
      <dgm:spPr/>
      <dgm:t>
        <a:bodyPr/>
        <a:lstStyle/>
        <a:p>
          <a:r>
            <a:rPr lang="es-PE" sz="1400" b="1" dirty="0" smtClean="0">
              <a:solidFill>
                <a:schemeClr val="tx1"/>
              </a:solidFill>
            </a:rPr>
            <a:t>ORGANIZACIÓN Y ACCIONES DE LA IE</a:t>
          </a:r>
          <a:endParaRPr lang="es-PE" sz="1400" b="1" dirty="0">
            <a:solidFill>
              <a:schemeClr val="tx1"/>
            </a:solidFill>
          </a:endParaRPr>
        </a:p>
      </dgm:t>
    </dgm:pt>
    <dgm:pt modelId="{AAB2B14E-249D-4A14-BB8D-4E25C0B06A78}" type="parTrans" cxnId="{6F0AA107-64B0-4518-B840-6D893030835E}">
      <dgm:prSet/>
      <dgm:spPr/>
      <dgm:t>
        <a:bodyPr/>
        <a:lstStyle/>
        <a:p>
          <a:endParaRPr lang="es-PE"/>
        </a:p>
      </dgm:t>
    </dgm:pt>
    <dgm:pt modelId="{8B021C0B-3D22-4B5D-B46D-CB2B45AEBE98}" type="sibTrans" cxnId="{6F0AA107-64B0-4518-B840-6D893030835E}">
      <dgm:prSet/>
      <dgm:spPr/>
      <dgm:t>
        <a:bodyPr/>
        <a:lstStyle/>
        <a:p>
          <a:endParaRPr lang="es-PE"/>
        </a:p>
      </dgm:t>
    </dgm:pt>
    <dgm:pt modelId="{7D1E514E-55C4-460F-A780-82FB7A88992C}">
      <dgm:prSet custT="1"/>
      <dgm:spPr/>
      <dgm:t>
        <a:bodyPr/>
        <a:lstStyle/>
        <a:p>
          <a:pPr algn="just"/>
          <a:r>
            <a:rPr lang="es-PE" sz="1400" b="1" dirty="0" smtClean="0"/>
            <a:t>CONEI</a:t>
          </a:r>
        </a:p>
        <a:p>
          <a:pPr algn="just"/>
          <a:r>
            <a:rPr lang="es-PE" sz="1400" b="1" dirty="0" smtClean="0"/>
            <a:t>APAFA</a:t>
          </a:r>
        </a:p>
        <a:p>
          <a:pPr algn="just"/>
          <a:r>
            <a:rPr lang="es-PE" sz="1400" b="1" dirty="0" smtClean="0"/>
            <a:t>COMITES DE AULA</a:t>
          </a:r>
          <a:endParaRPr lang="es-PE" sz="1400" b="1" dirty="0"/>
        </a:p>
      </dgm:t>
    </dgm:pt>
    <dgm:pt modelId="{6239AD47-2A88-4192-9708-B48D6A7A23B2}" type="parTrans" cxnId="{0AEA5354-3376-4163-9A27-4BABFC743772}">
      <dgm:prSet/>
      <dgm:spPr/>
      <dgm:t>
        <a:bodyPr/>
        <a:lstStyle/>
        <a:p>
          <a:endParaRPr lang="es-PE"/>
        </a:p>
      </dgm:t>
    </dgm:pt>
    <dgm:pt modelId="{88028960-D15C-47F2-9E55-7F360F12C5FA}" type="sibTrans" cxnId="{0AEA5354-3376-4163-9A27-4BABFC743772}">
      <dgm:prSet/>
      <dgm:spPr/>
      <dgm:t>
        <a:bodyPr/>
        <a:lstStyle/>
        <a:p>
          <a:endParaRPr lang="es-PE"/>
        </a:p>
      </dgm:t>
    </dgm:pt>
    <dgm:pt modelId="{C5C30476-AC55-403F-828D-194DDE1E3D93}">
      <dgm:prSet/>
      <dgm:spPr/>
      <dgm:t>
        <a:bodyPr/>
        <a:lstStyle/>
        <a:p>
          <a:r>
            <a:rPr lang="es-PE" dirty="0" smtClean="0"/>
            <a:t>PAT</a:t>
          </a:r>
          <a:endParaRPr lang="es-PE" dirty="0"/>
        </a:p>
      </dgm:t>
    </dgm:pt>
    <dgm:pt modelId="{2F942657-F357-4614-B92F-DCDCC5642833}" type="parTrans" cxnId="{47921907-5D64-4A62-91A4-93C6033F46D3}">
      <dgm:prSet/>
      <dgm:spPr/>
      <dgm:t>
        <a:bodyPr/>
        <a:lstStyle/>
        <a:p>
          <a:endParaRPr lang="es-PE"/>
        </a:p>
      </dgm:t>
    </dgm:pt>
    <dgm:pt modelId="{01D95C6F-DEC6-4652-B061-2CCAA70B435E}" type="sibTrans" cxnId="{47921907-5D64-4A62-91A4-93C6033F46D3}">
      <dgm:prSet/>
      <dgm:spPr/>
      <dgm:t>
        <a:bodyPr/>
        <a:lstStyle/>
        <a:p>
          <a:endParaRPr lang="es-PE"/>
        </a:p>
      </dgm:t>
    </dgm:pt>
    <dgm:pt modelId="{89660FE7-9A1F-471C-8608-BA4BE1BABA77}">
      <dgm:prSet custT="1"/>
      <dgm:spPr/>
      <dgm:t>
        <a:bodyPr/>
        <a:lstStyle/>
        <a:p>
          <a:r>
            <a:rPr lang="es-PE" sz="1400" dirty="0" smtClean="0"/>
            <a:t>BALANCE DEL AÑO ESCOLAR Y RESPONSABILIDAD POR LOS RESULTADOS</a:t>
          </a:r>
          <a:endParaRPr lang="es-PE" sz="1400" dirty="0"/>
        </a:p>
      </dgm:t>
    </dgm:pt>
    <dgm:pt modelId="{8232E476-90AF-4F9E-8297-5F9788A3D70D}" type="parTrans" cxnId="{527963C8-D9B3-4617-ACF0-19676C7D3F8F}">
      <dgm:prSet/>
      <dgm:spPr/>
      <dgm:t>
        <a:bodyPr/>
        <a:lstStyle/>
        <a:p>
          <a:endParaRPr lang="es-PE"/>
        </a:p>
      </dgm:t>
    </dgm:pt>
    <dgm:pt modelId="{8F6CED23-8A6B-4D46-B87D-242046BA1771}" type="sibTrans" cxnId="{527963C8-D9B3-4617-ACF0-19676C7D3F8F}">
      <dgm:prSet/>
      <dgm:spPr/>
      <dgm:t>
        <a:bodyPr/>
        <a:lstStyle/>
        <a:p>
          <a:endParaRPr lang="es-PE"/>
        </a:p>
      </dgm:t>
    </dgm:pt>
    <dgm:pt modelId="{99A5D559-054D-48A5-9085-5F4212A197DC}" type="pres">
      <dgm:prSet presAssocID="{75B2E8CA-03E5-42D8-AB71-B32B268F7D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FB652AB7-F5AA-471A-AB98-7AD521BFEDEC}" type="pres">
      <dgm:prSet presAssocID="{D362BFF8-98A8-49C2-BB54-D1AC403A5C35}" presName="vertFlow" presStyleCnt="0"/>
      <dgm:spPr/>
    </dgm:pt>
    <dgm:pt modelId="{597BFE80-BC1C-49A5-AD27-4128197807CC}" type="pres">
      <dgm:prSet presAssocID="{D362BFF8-98A8-49C2-BB54-D1AC403A5C35}" presName="header" presStyleLbl="node1" presStyleIdx="0" presStyleCnt="3" custScaleY="257478"/>
      <dgm:spPr/>
      <dgm:t>
        <a:bodyPr/>
        <a:lstStyle/>
        <a:p>
          <a:endParaRPr lang="es-PE"/>
        </a:p>
      </dgm:t>
    </dgm:pt>
    <dgm:pt modelId="{8ECD4C26-4202-4946-AC86-C0451A95783C}" type="pres">
      <dgm:prSet presAssocID="{6239AD47-2A88-4192-9708-B48D6A7A23B2}" presName="parTrans" presStyleLbl="sibTrans2D1" presStyleIdx="0" presStyleCnt="7"/>
      <dgm:spPr/>
      <dgm:t>
        <a:bodyPr/>
        <a:lstStyle/>
        <a:p>
          <a:endParaRPr lang="es-PE"/>
        </a:p>
      </dgm:t>
    </dgm:pt>
    <dgm:pt modelId="{1160C5A6-258D-4622-BEF8-A22C784BE80B}" type="pres">
      <dgm:prSet presAssocID="{7D1E514E-55C4-460F-A780-82FB7A88992C}" presName="child" presStyleLbl="alignAccFollowNode1" presStyleIdx="0" presStyleCnt="7" custScaleY="356531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42B569-C380-462E-AC63-48FAF5FBF1B7}" type="pres">
      <dgm:prSet presAssocID="{D362BFF8-98A8-49C2-BB54-D1AC403A5C35}" presName="hSp" presStyleCnt="0"/>
      <dgm:spPr/>
    </dgm:pt>
    <dgm:pt modelId="{8D799EC7-28C9-4F05-B5D5-B1FB4FAAEA1E}" type="pres">
      <dgm:prSet presAssocID="{F03E2F20-4902-4D5B-AD0C-A64FAAE8920A}" presName="vertFlow" presStyleCnt="0"/>
      <dgm:spPr/>
    </dgm:pt>
    <dgm:pt modelId="{839FB2ED-DFF3-4E54-A94B-AF1550142C96}" type="pres">
      <dgm:prSet presAssocID="{F03E2F20-4902-4D5B-AD0C-A64FAAE8920A}" presName="header" presStyleLbl="node1" presStyleIdx="1" presStyleCnt="3" custScaleY="283337"/>
      <dgm:spPr/>
      <dgm:t>
        <a:bodyPr/>
        <a:lstStyle/>
        <a:p>
          <a:endParaRPr lang="es-PE"/>
        </a:p>
      </dgm:t>
    </dgm:pt>
    <dgm:pt modelId="{DA33E366-889A-4B64-AC68-1BCBEC8888F0}" type="pres">
      <dgm:prSet presAssocID="{8C855A03-7091-421F-BC61-D25E35C2BCA5}" presName="parTrans" presStyleLbl="sibTrans2D1" presStyleIdx="1" presStyleCnt="7"/>
      <dgm:spPr/>
      <dgm:t>
        <a:bodyPr/>
        <a:lstStyle/>
        <a:p>
          <a:endParaRPr lang="es-PE"/>
        </a:p>
      </dgm:t>
    </dgm:pt>
    <dgm:pt modelId="{E3FB69AE-EBDC-45E2-A164-FA6AE5446FA1}" type="pres">
      <dgm:prSet presAssocID="{8EB4A90C-72DE-437F-BA57-672B69803272}" presName="child" presStyleLbl="alignAccFollow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349C31D-F6B4-4539-A5E5-CC815F616FA6}" type="pres">
      <dgm:prSet presAssocID="{2F433911-45C2-4237-88C1-E39B830E65F2}" presName="sibTrans" presStyleLbl="sibTrans2D1" presStyleIdx="2" presStyleCnt="7"/>
      <dgm:spPr/>
      <dgm:t>
        <a:bodyPr/>
        <a:lstStyle/>
        <a:p>
          <a:endParaRPr lang="es-PE"/>
        </a:p>
      </dgm:t>
    </dgm:pt>
    <dgm:pt modelId="{79D01E27-5C45-406C-B246-D3361BFC34E3}" type="pres">
      <dgm:prSet presAssocID="{C5C30476-AC55-403F-828D-194DDE1E3D93}" presName="child" presStyleLbl="alignAccFollow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3296DE6-0900-405D-81C5-949E81E7E071}" type="pres">
      <dgm:prSet presAssocID="{01D95C6F-DEC6-4652-B061-2CCAA70B435E}" presName="sibTrans" presStyleLbl="sibTrans2D1" presStyleIdx="3" presStyleCnt="7"/>
      <dgm:spPr/>
      <dgm:t>
        <a:bodyPr/>
        <a:lstStyle/>
        <a:p>
          <a:endParaRPr lang="es-PE"/>
        </a:p>
      </dgm:t>
    </dgm:pt>
    <dgm:pt modelId="{888BF55D-F782-4D4F-9075-BB0594EDC638}" type="pres">
      <dgm:prSet presAssocID="{EBBB6B44-B402-487B-AE4C-F28419F6D29A}" presName="child" presStyleLbl="alignAccFollow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FE421B6-ADEA-46BC-B619-F54014AC425E}" type="pres">
      <dgm:prSet presAssocID="{F03E2F20-4902-4D5B-AD0C-A64FAAE8920A}" presName="hSp" presStyleCnt="0"/>
      <dgm:spPr/>
    </dgm:pt>
    <dgm:pt modelId="{1A0CE06A-8136-4829-B420-7201FFF39057}" type="pres">
      <dgm:prSet presAssocID="{81AAB375-39CA-42AB-B515-2EF218A63762}" presName="vertFlow" presStyleCnt="0"/>
      <dgm:spPr/>
    </dgm:pt>
    <dgm:pt modelId="{0D3FB31E-D562-4C0D-BF42-CD56F9E9AA15}" type="pres">
      <dgm:prSet presAssocID="{81AAB375-39CA-42AB-B515-2EF218A63762}" presName="header" presStyleLbl="node1" presStyleIdx="2" presStyleCnt="3" custScaleY="270622"/>
      <dgm:spPr/>
      <dgm:t>
        <a:bodyPr/>
        <a:lstStyle/>
        <a:p>
          <a:endParaRPr lang="es-PE"/>
        </a:p>
      </dgm:t>
    </dgm:pt>
    <dgm:pt modelId="{FA562D3E-32FC-41C8-A675-56C7C571422D}" type="pres">
      <dgm:prSet presAssocID="{38A2D5AB-A099-429A-BA3E-6B031CDA4358}" presName="parTrans" presStyleLbl="sibTrans2D1" presStyleIdx="4" presStyleCnt="7"/>
      <dgm:spPr/>
      <dgm:t>
        <a:bodyPr/>
        <a:lstStyle/>
        <a:p>
          <a:endParaRPr lang="es-PE"/>
        </a:p>
      </dgm:t>
    </dgm:pt>
    <dgm:pt modelId="{CC607FB0-6D9F-44CB-BA6C-936A219D2E6A}" type="pres">
      <dgm:prSet presAssocID="{035580F6-6BF9-4443-A8FF-572731A259B2}" presName="child" presStyleLbl="alignAccFollow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9737E77-BCBC-4124-AE7A-941EF63E97F1}" type="pres">
      <dgm:prSet presAssocID="{098A86DA-03F4-4C65-836B-E26EEA094332}" presName="sibTrans" presStyleLbl="sibTrans2D1" presStyleIdx="5" presStyleCnt="7"/>
      <dgm:spPr/>
      <dgm:t>
        <a:bodyPr/>
        <a:lstStyle/>
        <a:p>
          <a:endParaRPr lang="es-PE"/>
        </a:p>
      </dgm:t>
    </dgm:pt>
    <dgm:pt modelId="{3548DA9F-7169-4757-9112-E4AE8DB8A17B}" type="pres">
      <dgm:prSet presAssocID="{4B524A95-6CBC-4570-AFDE-E04FD42FF995}" presName="child" presStyleLbl="alignAccFollow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4ED0FA5-3190-4AA7-8DA6-86C4E86C7C46}" type="pres">
      <dgm:prSet presAssocID="{0AAC12F6-537D-4648-94D8-3FEA9BE3EABC}" presName="sibTrans" presStyleLbl="sibTrans2D1" presStyleIdx="6" presStyleCnt="7"/>
      <dgm:spPr/>
      <dgm:t>
        <a:bodyPr/>
        <a:lstStyle/>
        <a:p>
          <a:endParaRPr lang="es-PE"/>
        </a:p>
      </dgm:t>
    </dgm:pt>
    <dgm:pt modelId="{31A9B153-B76B-48FA-A2F0-830E755B49AB}" type="pres">
      <dgm:prSet presAssocID="{89660FE7-9A1F-471C-8608-BA4BE1BABA77}" presName="child" presStyleLbl="alignAccFollowNode1" presStyleIdx="6" presStyleCnt="7" custScaleY="294254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86D39F17-F472-4A6B-BA57-64198B6450CF}" type="presOf" srcId="{035580F6-6BF9-4443-A8FF-572731A259B2}" destId="{CC607FB0-6D9F-44CB-BA6C-936A219D2E6A}" srcOrd="0" destOrd="0" presId="urn:microsoft.com/office/officeart/2005/8/layout/lProcess1"/>
    <dgm:cxn modelId="{CEE81D62-43B9-4818-B9A4-9505653896E3}" type="presOf" srcId="{38A2D5AB-A099-429A-BA3E-6B031CDA4358}" destId="{FA562D3E-32FC-41C8-A675-56C7C571422D}" srcOrd="0" destOrd="0" presId="urn:microsoft.com/office/officeart/2005/8/layout/lProcess1"/>
    <dgm:cxn modelId="{DF101331-A09A-4CC3-A711-C07285973C3A}" type="presOf" srcId="{89660FE7-9A1F-471C-8608-BA4BE1BABA77}" destId="{31A9B153-B76B-48FA-A2F0-830E755B49AB}" srcOrd="0" destOrd="0" presId="urn:microsoft.com/office/officeart/2005/8/layout/lProcess1"/>
    <dgm:cxn modelId="{487DC883-3029-4F20-8CF3-A30C38A95019}" type="presOf" srcId="{C5C30476-AC55-403F-828D-194DDE1E3D93}" destId="{79D01E27-5C45-406C-B246-D3361BFC34E3}" srcOrd="0" destOrd="0" presId="urn:microsoft.com/office/officeart/2005/8/layout/lProcess1"/>
    <dgm:cxn modelId="{17667F09-C2B4-48B2-9ED5-6CAEC912B09D}" type="presOf" srcId="{D362BFF8-98A8-49C2-BB54-D1AC403A5C35}" destId="{597BFE80-BC1C-49A5-AD27-4128197807CC}" srcOrd="0" destOrd="0" presId="urn:microsoft.com/office/officeart/2005/8/layout/lProcess1"/>
    <dgm:cxn modelId="{3CE5D82E-13AA-46EA-B766-127D9A5FA29A}" type="presOf" srcId="{4B524A95-6CBC-4570-AFDE-E04FD42FF995}" destId="{3548DA9F-7169-4757-9112-E4AE8DB8A17B}" srcOrd="0" destOrd="0" presId="urn:microsoft.com/office/officeart/2005/8/layout/lProcess1"/>
    <dgm:cxn modelId="{661FF12A-85D0-48FD-B8FA-F7AFA473BB6B}" type="presOf" srcId="{81AAB375-39CA-42AB-B515-2EF218A63762}" destId="{0D3FB31E-D562-4C0D-BF42-CD56F9E9AA15}" srcOrd="0" destOrd="0" presId="urn:microsoft.com/office/officeart/2005/8/layout/lProcess1"/>
    <dgm:cxn modelId="{81893C7E-19B7-4770-86E3-1CB11F343556}" srcId="{F03E2F20-4902-4D5B-AD0C-A64FAAE8920A}" destId="{8EB4A90C-72DE-437F-BA57-672B69803272}" srcOrd="0" destOrd="0" parTransId="{8C855A03-7091-421F-BC61-D25E35C2BCA5}" sibTransId="{2F433911-45C2-4237-88C1-E39B830E65F2}"/>
    <dgm:cxn modelId="{65AD2D56-0222-4654-AD44-40E25869817B}" srcId="{F03E2F20-4902-4D5B-AD0C-A64FAAE8920A}" destId="{EBBB6B44-B402-487B-AE4C-F28419F6D29A}" srcOrd="2" destOrd="0" parTransId="{386332E2-0969-466E-810F-AC7AAEC1FF87}" sibTransId="{8FD9421D-8E25-464D-9C0B-CA47C61B8618}"/>
    <dgm:cxn modelId="{36515796-67D9-4D77-895D-5C3C2ED48DFB}" type="presOf" srcId="{6239AD47-2A88-4192-9708-B48D6A7A23B2}" destId="{8ECD4C26-4202-4946-AC86-C0451A95783C}" srcOrd="0" destOrd="0" presId="urn:microsoft.com/office/officeart/2005/8/layout/lProcess1"/>
    <dgm:cxn modelId="{FBAF244F-F23D-4995-8185-BDBF2568D9DB}" type="presOf" srcId="{EBBB6B44-B402-487B-AE4C-F28419F6D29A}" destId="{888BF55D-F782-4D4F-9075-BB0594EDC638}" srcOrd="0" destOrd="0" presId="urn:microsoft.com/office/officeart/2005/8/layout/lProcess1"/>
    <dgm:cxn modelId="{BE694C79-3454-4F03-AD83-2633E33AD895}" srcId="{75B2E8CA-03E5-42D8-AB71-B32B268F7DE9}" destId="{F03E2F20-4902-4D5B-AD0C-A64FAAE8920A}" srcOrd="1" destOrd="0" parTransId="{856D5A6E-191F-4D89-858D-F7D1A935ACA1}" sibTransId="{06822224-52E2-421D-8C30-B67B28030EFD}"/>
    <dgm:cxn modelId="{F2BC4736-92A8-4B54-B2F6-51DB4293FD48}" type="presOf" srcId="{01D95C6F-DEC6-4652-B061-2CCAA70B435E}" destId="{03296DE6-0900-405D-81C5-949E81E7E071}" srcOrd="0" destOrd="0" presId="urn:microsoft.com/office/officeart/2005/8/layout/lProcess1"/>
    <dgm:cxn modelId="{47921907-5D64-4A62-91A4-93C6033F46D3}" srcId="{F03E2F20-4902-4D5B-AD0C-A64FAAE8920A}" destId="{C5C30476-AC55-403F-828D-194DDE1E3D93}" srcOrd="1" destOrd="0" parTransId="{2F942657-F357-4614-B92F-DCDCC5642833}" sibTransId="{01D95C6F-DEC6-4652-B061-2CCAA70B435E}"/>
    <dgm:cxn modelId="{C9DFBC44-26A0-4F7C-964C-543A43245950}" type="presOf" srcId="{7D1E514E-55C4-460F-A780-82FB7A88992C}" destId="{1160C5A6-258D-4622-BEF8-A22C784BE80B}" srcOrd="0" destOrd="0" presId="urn:microsoft.com/office/officeart/2005/8/layout/lProcess1"/>
    <dgm:cxn modelId="{84D528AB-86A2-4155-901B-D97D3294BD55}" srcId="{81AAB375-39CA-42AB-B515-2EF218A63762}" destId="{4B524A95-6CBC-4570-AFDE-E04FD42FF995}" srcOrd="1" destOrd="0" parTransId="{52F11663-C0CA-4041-B3DD-EA9E70A74410}" sibTransId="{0AAC12F6-537D-4648-94D8-3FEA9BE3EABC}"/>
    <dgm:cxn modelId="{0AEA5354-3376-4163-9A27-4BABFC743772}" srcId="{D362BFF8-98A8-49C2-BB54-D1AC403A5C35}" destId="{7D1E514E-55C4-460F-A780-82FB7A88992C}" srcOrd="0" destOrd="0" parTransId="{6239AD47-2A88-4192-9708-B48D6A7A23B2}" sibTransId="{88028960-D15C-47F2-9E55-7F360F12C5FA}"/>
    <dgm:cxn modelId="{4DA54BE6-6D5E-4569-8B7C-D3D483437D86}" type="presOf" srcId="{75B2E8CA-03E5-42D8-AB71-B32B268F7DE9}" destId="{99A5D559-054D-48A5-9085-5F4212A197DC}" srcOrd="0" destOrd="0" presId="urn:microsoft.com/office/officeart/2005/8/layout/lProcess1"/>
    <dgm:cxn modelId="{D1771DE5-7302-4B7E-AC29-DAEBA0332CE5}" type="presOf" srcId="{8EB4A90C-72DE-437F-BA57-672B69803272}" destId="{E3FB69AE-EBDC-45E2-A164-FA6AE5446FA1}" srcOrd="0" destOrd="0" presId="urn:microsoft.com/office/officeart/2005/8/layout/lProcess1"/>
    <dgm:cxn modelId="{76C1AA04-B04C-4BF1-82EA-30C4463F1DE0}" srcId="{75B2E8CA-03E5-42D8-AB71-B32B268F7DE9}" destId="{81AAB375-39CA-42AB-B515-2EF218A63762}" srcOrd="2" destOrd="0" parTransId="{F7709AFB-C3B1-490F-B2B4-207EBAFEF38B}" sibTransId="{422E459F-F599-41DC-84DF-4290200E0982}"/>
    <dgm:cxn modelId="{3B5F0329-310B-4030-8DBF-8AA0D6070BE0}" type="presOf" srcId="{2F433911-45C2-4237-88C1-E39B830E65F2}" destId="{6349C31D-F6B4-4539-A5E5-CC815F616FA6}" srcOrd="0" destOrd="0" presId="urn:microsoft.com/office/officeart/2005/8/layout/lProcess1"/>
    <dgm:cxn modelId="{6F0AA107-64B0-4518-B840-6D893030835E}" srcId="{75B2E8CA-03E5-42D8-AB71-B32B268F7DE9}" destId="{D362BFF8-98A8-49C2-BB54-D1AC403A5C35}" srcOrd="0" destOrd="0" parTransId="{AAB2B14E-249D-4A14-BB8D-4E25C0B06A78}" sibTransId="{8B021C0B-3D22-4B5D-B46D-CB2B45AEBE98}"/>
    <dgm:cxn modelId="{6463D27A-621B-4476-83EC-F5109A02012E}" type="presOf" srcId="{098A86DA-03F4-4C65-836B-E26EEA094332}" destId="{E9737E77-BCBC-4124-AE7A-941EF63E97F1}" srcOrd="0" destOrd="0" presId="urn:microsoft.com/office/officeart/2005/8/layout/lProcess1"/>
    <dgm:cxn modelId="{C23E6B86-22EA-4BF6-8AF8-4BEFD2193354}" type="presOf" srcId="{8C855A03-7091-421F-BC61-D25E35C2BCA5}" destId="{DA33E366-889A-4B64-AC68-1BCBEC8888F0}" srcOrd="0" destOrd="0" presId="urn:microsoft.com/office/officeart/2005/8/layout/lProcess1"/>
    <dgm:cxn modelId="{B8C11BD5-2057-4EA0-8476-8416C34F8A5E}" type="presOf" srcId="{F03E2F20-4902-4D5B-AD0C-A64FAAE8920A}" destId="{839FB2ED-DFF3-4E54-A94B-AF1550142C96}" srcOrd="0" destOrd="0" presId="urn:microsoft.com/office/officeart/2005/8/layout/lProcess1"/>
    <dgm:cxn modelId="{06671C73-B477-4D01-B6B5-CC842F592CE4}" srcId="{81AAB375-39CA-42AB-B515-2EF218A63762}" destId="{035580F6-6BF9-4443-A8FF-572731A259B2}" srcOrd="0" destOrd="0" parTransId="{38A2D5AB-A099-429A-BA3E-6B031CDA4358}" sibTransId="{098A86DA-03F4-4C65-836B-E26EEA094332}"/>
    <dgm:cxn modelId="{527963C8-D9B3-4617-ACF0-19676C7D3F8F}" srcId="{81AAB375-39CA-42AB-B515-2EF218A63762}" destId="{89660FE7-9A1F-471C-8608-BA4BE1BABA77}" srcOrd="2" destOrd="0" parTransId="{8232E476-90AF-4F9E-8297-5F9788A3D70D}" sibTransId="{8F6CED23-8A6B-4D46-B87D-242046BA1771}"/>
    <dgm:cxn modelId="{EED03BD2-A431-4A4F-AD8C-510DCAA57851}" type="presOf" srcId="{0AAC12F6-537D-4648-94D8-3FEA9BE3EABC}" destId="{24ED0FA5-3190-4AA7-8DA6-86C4E86C7C46}" srcOrd="0" destOrd="0" presId="urn:microsoft.com/office/officeart/2005/8/layout/lProcess1"/>
    <dgm:cxn modelId="{8934D891-3960-42C3-BDEF-753C69B83F62}" type="presParOf" srcId="{99A5D559-054D-48A5-9085-5F4212A197DC}" destId="{FB652AB7-F5AA-471A-AB98-7AD521BFEDEC}" srcOrd="0" destOrd="0" presId="urn:microsoft.com/office/officeart/2005/8/layout/lProcess1"/>
    <dgm:cxn modelId="{1640450F-524D-4AE9-9E46-DE0073B1D3D7}" type="presParOf" srcId="{FB652AB7-F5AA-471A-AB98-7AD521BFEDEC}" destId="{597BFE80-BC1C-49A5-AD27-4128197807CC}" srcOrd="0" destOrd="0" presId="urn:microsoft.com/office/officeart/2005/8/layout/lProcess1"/>
    <dgm:cxn modelId="{6E8B6338-F110-444C-9D89-49482EB822B4}" type="presParOf" srcId="{FB652AB7-F5AA-471A-AB98-7AD521BFEDEC}" destId="{8ECD4C26-4202-4946-AC86-C0451A95783C}" srcOrd="1" destOrd="0" presId="urn:microsoft.com/office/officeart/2005/8/layout/lProcess1"/>
    <dgm:cxn modelId="{96FF7242-18DA-49C0-82EC-94D1753A231F}" type="presParOf" srcId="{FB652AB7-F5AA-471A-AB98-7AD521BFEDEC}" destId="{1160C5A6-258D-4622-BEF8-A22C784BE80B}" srcOrd="2" destOrd="0" presId="urn:microsoft.com/office/officeart/2005/8/layout/lProcess1"/>
    <dgm:cxn modelId="{EBED0572-3684-4EF8-BDE4-CFF8532199BB}" type="presParOf" srcId="{99A5D559-054D-48A5-9085-5F4212A197DC}" destId="{E042B569-C380-462E-AC63-48FAF5FBF1B7}" srcOrd="1" destOrd="0" presId="urn:microsoft.com/office/officeart/2005/8/layout/lProcess1"/>
    <dgm:cxn modelId="{11D3A54B-CB0A-413A-8F99-335A89CB5040}" type="presParOf" srcId="{99A5D559-054D-48A5-9085-5F4212A197DC}" destId="{8D799EC7-28C9-4F05-B5D5-B1FB4FAAEA1E}" srcOrd="2" destOrd="0" presId="urn:microsoft.com/office/officeart/2005/8/layout/lProcess1"/>
    <dgm:cxn modelId="{98877CD4-8F12-4B48-8605-0F3D3514CD00}" type="presParOf" srcId="{8D799EC7-28C9-4F05-B5D5-B1FB4FAAEA1E}" destId="{839FB2ED-DFF3-4E54-A94B-AF1550142C96}" srcOrd="0" destOrd="0" presId="urn:microsoft.com/office/officeart/2005/8/layout/lProcess1"/>
    <dgm:cxn modelId="{19C295D3-E0FC-4220-BFD4-25E4F64272F5}" type="presParOf" srcId="{8D799EC7-28C9-4F05-B5D5-B1FB4FAAEA1E}" destId="{DA33E366-889A-4B64-AC68-1BCBEC8888F0}" srcOrd="1" destOrd="0" presId="urn:microsoft.com/office/officeart/2005/8/layout/lProcess1"/>
    <dgm:cxn modelId="{D12AECD1-8AC8-4695-B794-BDB448CA37F5}" type="presParOf" srcId="{8D799EC7-28C9-4F05-B5D5-B1FB4FAAEA1E}" destId="{E3FB69AE-EBDC-45E2-A164-FA6AE5446FA1}" srcOrd="2" destOrd="0" presId="urn:microsoft.com/office/officeart/2005/8/layout/lProcess1"/>
    <dgm:cxn modelId="{B35D2740-80A7-4D04-BE3D-C65FCC00B254}" type="presParOf" srcId="{8D799EC7-28C9-4F05-B5D5-B1FB4FAAEA1E}" destId="{6349C31D-F6B4-4539-A5E5-CC815F616FA6}" srcOrd="3" destOrd="0" presId="urn:microsoft.com/office/officeart/2005/8/layout/lProcess1"/>
    <dgm:cxn modelId="{EC887EB1-EA6F-4861-B535-0B18BE3BEFB1}" type="presParOf" srcId="{8D799EC7-28C9-4F05-B5D5-B1FB4FAAEA1E}" destId="{79D01E27-5C45-406C-B246-D3361BFC34E3}" srcOrd="4" destOrd="0" presId="urn:microsoft.com/office/officeart/2005/8/layout/lProcess1"/>
    <dgm:cxn modelId="{6DD8E44E-F737-46F4-ABBF-A2F6AE24584C}" type="presParOf" srcId="{8D799EC7-28C9-4F05-B5D5-B1FB4FAAEA1E}" destId="{03296DE6-0900-405D-81C5-949E81E7E071}" srcOrd="5" destOrd="0" presId="urn:microsoft.com/office/officeart/2005/8/layout/lProcess1"/>
    <dgm:cxn modelId="{85147392-769B-4503-A429-58BA13ED75D4}" type="presParOf" srcId="{8D799EC7-28C9-4F05-B5D5-B1FB4FAAEA1E}" destId="{888BF55D-F782-4D4F-9075-BB0594EDC638}" srcOrd="6" destOrd="0" presId="urn:microsoft.com/office/officeart/2005/8/layout/lProcess1"/>
    <dgm:cxn modelId="{28538156-B903-4403-B40A-0DD53E023B37}" type="presParOf" srcId="{99A5D559-054D-48A5-9085-5F4212A197DC}" destId="{1FE421B6-ADEA-46BC-B619-F54014AC425E}" srcOrd="3" destOrd="0" presId="urn:microsoft.com/office/officeart/2005/8/layout/lProcess1"/>
    <dgm:cxn modelId="{9225F6E2-73FC-4764-8E05-389C383A9602}" type="presParOf" srcId="{99A5D559-054D-48A5-9085-5F4212A197DC}" destId="{1A0CE06A-8136-4829-B420-7201FFF39057}" srcOrd="4" destOrd="0" presId="urn:microsoft.com/office/officeart/2005/8/layout/lProcess1"/>
    <dgm:cxn modelId="{A4B36DEE-D89F-4377-9D6C-24182C6CDB18}" type="presParOf" srcId="{1A0CE06A-8136-4829-B420-7201FFF39057}" destId="{0D3FB31E-D562-4C0D-BF42-CD56F9E9AA15}" srcOrd="0" destOrd="0" presId="urn:microsoft.com/office/officeart/2005/8/layout/lProcess1"/>
    <dgm:cxn modelId="{44945FF3-A814-4F5C-A53D-E1AD73427376}" type="presParOf" srcId="{1A0CE06A-8136-4829-B420-7201FFF39057}" destId="{FA562D3E-32FC-41C8-A675-56C7C571422D}" srcOrd="1" destOrd="0" presId="urn:microsoft.com/office/officeart/2005/8/layout/lProcess1"/>
    <dgm:cxn modelId="{A1429D6A-B183-4D21-BE57-456FD4A516DA}" type="presParOf" srcId="{1A0CE06A-8136-4829-B420-7201FFF39057}" destId="{CC607FB0-6D9F-44CB-BA6C-936A219D2E6A}" srcOrd="2" destOrd="0" presId="urn:microsoft.com/office/officeart/2005/8/layout/lProcess1"/>
    <dgm:cxn modelId="{D89B8DD8-97BE-467E-A79A-E1BB2416A37C}" type="presParOf" srcId="{1A0CE06A-8136-4829-B420-7201FFF39057}" destId="{E9737E77-BCBC-4124-AE7A-941EF63E97F1}" srcOrd="3" destOrd="0" presId="urn:microsoft.com/office/officeart/2005/8/layout/lProcess1"/>
    <dgm:cxn modelId="{F7797736-B64D-4851-A234-79EF3D08F739}" type="presParOf" srcId="{1A0CE06A-8136-4829-B420-7201FFF39057}" destId="{3548DA9F-7169-4757-9112-E4AE8DB8A17B}" srcOrd="4" destOrd="0" presId="urn:microsoft.com/office/officeart/2005/8/layout/lProcess1"/>
    <dgm:cxn modelId="{4DF8D738-8BED-4698-A19C-8BBF0F40D80B}" type="presParOf" srcId="{1A0CE06A-8136-4829-B420-7201FFF39057}" destId="{24ED0FA5-3190-4AA7-8DA6-86C4E86C7C46}" srcOrd="5" destOrd="0" presId="urn:microsoft.com/office/officeart/2005/8/layout/lProcess1"/>
    <dgm:cxn modelId="{53096493-C039-48FB-9401-61E2B0D1170F}" type="presParOf" srcId="{1A0CE06A-8136-4829-B420-7201FFF39057}" destId="{31A9B153-B76B-48FA-A2F0-830E755B49AB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36ADB2-7DB3-4ACC-A200-2ADD72FB2C5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34E58FC-4A17-4C86-84F3-C5D3B8C22190}">
      <dgm:prSet phldrT="[Texto]" custT="1"/>
      <dgm:spPr/>
      <dgm:t>
        <a:bodyPr/>
        <a:lstStyle/>
        <a:p>
          <a:r>
            <a:rPr lang="es-PE" sz="2000" b="1" dirty="0" smtClean="0">
              <a:solidFill>
                <a:schemeClr val="tx1"/>
              </a:solidFill>
            </a:rPr>
            <a:t>3. </a:t>
          </a:r>
          <a:r>
            <a:rPr lang="es-PE" sz="1700" b="1" dirty="0" smtClean="0">
              <a:solidFill>
                <a:schemeClr val="tx1"/>
              </a:solidFill>
            </a:rPr>
            <a:t>CUMPLIMIENTO DE LA CALENDARIZACION PLANIFICADA EN LA IE</a:t>
          </a:r>
          <a:endParaRPr lang="es-PE" sz="1700" b="1" dirty="0">
            <a:solidFill>
              <a:schemeClr val="tx1"/>
            </a:solidFill>
          </a:endParaRPr>
        </a:p>
      </dgm:t>
    </dgm:pt>
    <dgm:pt modelId="{ADC4151F-6446-4FE6-9EBF-A92AC629F8D6}" type="parTrans" cxnId="{2540D2B0-C5D6-4D4E-88FA-DF22D664BEA9}">
      <dgm:prSet/>
      <dgm:spPr/>
      <dgm:t>
        <a:bodyPr/>
        <a:lstStyle/>
        <a:p>
          <a:endParaRPr lang="es-PE"/>
        </a:p>
      </dgm:t>
    </dgm:pt>
    <dgm:pt modelId="{B3DBEFC4-6579-4D8B-8794-E47BAFE76AD2}" type="sibTrans" cxnId="{2540D2B0-C5D6-4D4E-88FA-DF22D664BEA9}">
      <dgm:prSet/>
      <dgm:spPr/>
      <dgm:t>
        <a:bodyPr/>
        <a:lstStyle/>
        <a:p>
          <a:endParaRPr lang="es-PE"/>
        </a:p>
      </dgm:t>
    </dgm:pt>
    <dgm:pt modelId="{CEBFA074-E855-45FC-A5A2-1979A69F2D98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PE" sz="2000" b="1" dirty="0" smtClean="0">
              <a:solidFill>
                <a:schemeClr val="tx1"/>
              </a:solidFill>
            </a:rPr>
            <a:t>4. </a:t>
          </a:r>
        </a:p>
        <a:p>
          <a:r>
            <a:rPr lang="es-PE" sz="1600" b="1" dirty="0" smtClean="0">
              <a:solidFill>
                <a:schemeClr val="tx1"/>
              </a:solidFill>
            </a:rPr>
            <a:t>ACOMPAÑAMIOENTO Y MONITOREO A LA PRACTICA PEDAGOGICA EN LA IE</a:t>
          </a:r>
          <a:endParaRPr lang="es-PE" sz="1600" b="1" dirty="0">
            <a:solidFill>
              <a:schemeClr val="tx1"/>
            </a:solidFill>
          </a:endParaRPr>
        </a:p>
      </dgm:t>
    </dgm:pt>
    <dgm:pt modelId="{430D5662-71AE-45AC-B7F2-6CEF5929CC2D}" type="parTrans" cxnId="{E23C31BF-1EBB-4FBD-B96D-79CFAA6B9D8E}">
      <dgm:prSet/>
      <dgm:spPr/>
      <dgm:t>
        <a:bodyPr/>
        <a:lstStyle/>
        <a:p>
          <a:endParaRPr lang="es-PE"/>
        </a:p>
      </dgm:t>
    </dgm:pt>
    <dgm:pt modelId="{2A54CB53-828A-4696-A2BF-7EE04B140CA2}" type="sibTrans" cxnId="{E23C31BF-1EBB-4FBD-B96D-79CFAA6B9D8E}">
      <dgm:prSet/>
      <dgm:spPr/>
      <dgm:t>
        <a:bodyPr/>
        <a:lstStyle/>
        <a:p>
          <a:endParaRPr lang="es-PE"/>
        </a:p>
      </dgm:t>
    </dgm:pt>
    <dgm:pt modelId="{B5DEE909-9CB3-47F2-A151-EB8C51DB975C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PE" sz="2000" b="1" dirty="0" smtClean="0">
              <a:solidFill>
                <a:schemeClr val="tx1"/>
              </a:solidFill>
            </a:rPr>
            <a:t>5. </a:t>
          </a:r>
        </a:p>
        <a:p>
          <a:r>
            <a:rPr lang="es-PE" sz="1800" b="1" dirty="0" smtClean="0">
              <a:solidFill>
                <a:schemeClr val="tx1"/>
              </a:solidFill>
            </a:rPr>
            <a:t>GESTION DE LA CONVIVENCIA ESCOLAR EN LA IE</a:t>
          </a:r>
          <a:endParaRPr lang="es-PE" sz="1800" b="1" dirty="0">
            <a:solidFill>
              <a:schemeClr val="tx1"/>
            </a:solidFill>
          </a:endParaRPr>
        </a:p>
      </dgm:t>
    </dgm:pt>
    <dgm:pt modelId="{A9A2992D-4940-4F8D-9067-B6C7EBB61210}" type="parTrans" cxnId="{255A3DEA-397A-41D1-B5FB-22FA0A64F8D4}">
      <dgm:prSet/>
      <dgm:spPr/>
      <dgm:t>
        <a:bodyPr/>
        <a:lstStyle/>
        <a:p>
          <a:endParaRPr lang="es-PE"/>
        </a:p>
      </dgm:t>
    </dgm:pt>
    <dgm:pt modelId="{4E8660FA-A969-4B01-A189-01CA9BD4ECFE}" type="sibTrans" cxnId="{255A3DEA-397A-41D1-B5FB-22FA0A64F8D4}">
      <dgm:prSet/>
      <dgm:spPr/>
      <dgm:t>
        <a:bodyPr/>
        <a:lstStyle/>
        <a:p>
          <a:endParaRPr lang="es-PE"/>
        </a:p>
      </dgm:t>
    </dgm:pt>
    <dgm:pt modelId="{8A7D11FD-75AD-4107-9C65-CB516D1AC472}">
      <dgm:prSet custT="1"/>
      <dgm:spPr>
        <a:solidFill>
          <a:schemeClr val="accent6"/>
        </a:solidFill>
      </dgm:spPr>
      <dgm:t>
        <a:bodyPr/>
        <a:lstStyle/>
        <a:p>
          <a:r>
            <a:rPr lang="es-PE" sz="2000" b="1" dirty="0" smtClean="0">
              <a:solidFill>
                <a:schemeClr val="tx1"/>
              </a:solidFill>
            </a:rPr>
            <a:t>2. </a:t>
          </a:r>
        </a:p>
        <a:p>
          <a:r>
            <a:rPr lang="es-PE" sz="1700" b="1" dirty="0" smtClean="0">
              <a:solidFill>
                <a:schemeClr val="tx1"/>
              </a:solidFill>
            </a:rPr>
            <a:t>RETENCION ANUAL DE ESTUDIANTES EN LA IE</a:t>
          </a:r>
          <a:endParaRPr lang="es-PE" sz="1700" b="1" dirty="0">
            <a:solidFill>
              <a:schemeClr val="tx1"/>
            </a:solidFill>
          </a:endParaRPr>
        </a:p>
      </dgm:t>
    </dgm:pt>
    <dgm:pt modelId="{DDC45A33-7D2A-4C6D-AE7D-F297606D3F42}" type="parTrans" cxnId="{A9AFCCAE-043E-465B-85F7-2AC0F296BAC2}">
      <dgm:prSet/>
      <dgm:spPr/>
      <dgm:t>
        <a:bodyPr/>
        <a:lstStyle/>
        <a:p>
          <a:endParaRPr lang="es-PE"/>
        </a:p>
      </dgm:t>
    </dgm:pt>
    <dgm:pt modelId="{6AF58813-4FD4-47F0-BB80-7EF30AE90CF1}" type="sibTrans" cxnId="{A9AFCCAE-043E-465B-85F7-2AC0F296BAC2}">
      <dgm:prSet/>
      <dgm:spPr/>
      <dgm:t>
        <a:bodyPr/>
        <a:lstStyle/>
        <a:p>
          <a:endParaRPr lang="es-PE"/>
        </a:p>
      </dgm:t>
    </dgm:pt>
    <dgm:pt modelId="{691A315A-F3AC-43FF-8DE4-E3CD8CF4159F}">
      <dgm:prSet custT="1"/>
      <dgm:spPr>
        <a:solidFill>
          <a:schemeClr val="accent4"/>
        </a:solidFill>
      </dgm:spPr>
      <dgm:t>
        <a:bodyPr/>
        <a:lstStyle/>
        <a:p>
          <a:r>
            <a:rPr lang="es-PE" sz="2000" b="1" dirty="0" smtClean="0">
              <a:solidFill>
                <a:schemeClr val="tx1"/>
              </a:solidFill>
            </a:rPr>
            <a:t>1. </a:t>
          </a:r>
          <a:r>
            <a:rPr lang="es-PE" sz="1400" b="1" dirty="0" smtClean="0">
              <a:solidFill>
                <a:schemeClr val="tx1"/>
              </a:solidFill>
            </a:rPr>
            <a:t>PROGRESO ANUAL DE APRENDIZAJES DE  TODAS Y TODOS LOS ESTUDIANTES DE LA IE</a:t>
          </a:r>
          <a:endParaRPr lang="es-PE" sz="1400" dirty="0">
            <a:solidFill>
              <a:schemeClr val="tx1"/>
            </a:solidFill>
          </a:endParaRPr>
        </a:p>
      </dgm:t>
    </dgm:pt>
    <dgm:pt modelId="{AD626903-CFC8-46E2-8FC1-9D5E52852C15}" type="parTrans" cxnId="{5EFD81E7-6F68-476A-B3C3-DDFE3DB48295}">
      <dgm:prSet/>
      <dgm:spPr/>
      <dgm:t>
        <a:bodyPr/>
        <a:lstStyle/>
        <a:p>
          <a:endParaRPr lang="es-PE"/>
        </a:p>
      </dgm:t>
    </dgm:pt>
    <dgm:pt modelId="{1FE9AEF2-21DC-469B-A1C5-51B67DB9EF5F}" type="sibTrans" cxnId="{5EFD81E7-6F68-476A-B3C3-DDFE3DB48295}">
      <dgm:prSet/>
      <dgm:spPr/>
      <dgm:t>
        <a:bodyPr/>
        <a:lstStyle/>
        <a:p>
          <a:endParaRPr lang="es-PE"/>
        </a:p>
      </dgm:t>
    </dgm:pt>
    <dgm:pt modelId="{93F4B915-9AC6-4FC7-8C5A-8058A010A49C}" type="pres">
      <dgm:prSet presAssocID="{8936ADB2-7DB3-4ACC-A200-2ADD72FB2C5F}" presName="CompostProcess" presStyleCnt="0">
        <dgm:presLayoutVars>
          <dgm:dir/>
          <dgm:resizeHandles val="exact"/>
        </dgm:presLayoutVars>
      </dgm:prSet>
      <dgm:spPr/>
    </dgm:pt>
    <dgm:pt modelId="{485CF3D6-2365-4876-B5AC-E1A63BA9B100}" type="pres">
      <dgm:prSet presAssocID="{8936ADB2-7DB3-4ACC-A200-2ADD72FB2C5F}" presName="arrow" presStyleLbl="bgShp" presStyleIdx="0" presStyleCnt="1"/>
      <dgm:spPr/>
    </dgm:pt>
    <dgm:pt modelId="{B385F188-3939-4682-96B8-088EAC8E915F}" type="pres">
      <dgm:prSet presAssocID="{8936ADB2-7DB3-4ACC-A200-2ADD72FB2C5F}" presName="linearProcess" presStyleCnt="0"/>
      <dgm:spPr/>
    </dgm:pt>
    <dgm:pt modelId="{1975A48A-5532-4A76-907C-62EC290E6064}" type="pres">
      <dgm:prSet presAssocID="{691A315A-F3AC-43FF-8DE4-E3CD8CF4159F}" presName="textNode" presStyleLbl="node1" presStyleIdx="0" presStyleCnt="5" custScaleX="12307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923658A-E111-435D-A0DE-6E993877843E}" type="pres">
      <dgm:prSet presAssocID="{1FE9AEF2-21DC-469B-A1C5-51B67DB9EF5F}" presName="sibTrans" presStyleCnt="0"/>
      <dgm:spPr/>
    </dgm:pt>
    <dgm:pt modelId="{229D174F-B535-41EB-A93F-433D783A4287}" type="pres">
      <dgm:prSet presAssocID="{8A7D11FD-75AD-4107-9C65-CB516D1AC472}" presName="textNode" presStyleLbl="node1" presStyleIdx="1" presStyleCnt="5" custScaleX="14396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FD3A53F-E8F9-4095-BC5F-6F0F15A513BC}" type="pres">
      <dgm:prSet presAssocID="{6AF58813-4FD4-47F0-BB80-7EF30AE90CF1}" presName="sibTrans" presStyleCnt="0"/>
      <dgm:spPr/>
    </dgm:pt>
    <dgm:pt modelId="{1E566459-F9EF-470F-AE9B-9E61E6FB3ECE}" type="pres">
      <dgm:prSet presAssocID="{034E58FC-4A17-4C86-84F3-C5D3B8C22190}" presName="textNode" presStyleLbl="node1" presStyleIdx="2" presStyleCnt="5" custScaleX="16267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D85529D-CD8E-43C2-8802-9D406E2671BC}" type="pres">
      <dgm:prSet presAssocID="{B3DBEFC4-6579-4D8B-8794-E47BAFE76AD2}" presName="sibTrans" presStyleCnt="0"/>
      <dgm:spPr/>
    </dgm:pt>
    <dgm:pt modelId="{DE79973A-DB1A-4874-B396-C762341E4F8D}" type="pres">
      <dgm:prSet presAssocID="{CEBFA074-E855-45FC-A5A2-1979A69F2D98}" presName="textNode" presStyleLbl="node1" presStyleIdx="3" presStyleCnt="5" custScaleX="18477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8843993-6D65-4F99-934F-00E3BAD4D355}" type="pres">
      <dgm:prSet presAssocID="{2A54CB53-828A-4696-A2BF-7EE04B140CA2}" presName="sibTrans" presStyleCnt="0"/>
      <dgm:spPr/>
    </dgm:pt>
    <dgm:pt modelId="{77CD8FA7-9E54-490E-B29D-47BAC1F1AD93}" type="pres">
      <dgm:prSet presAssocID="{B5DEE909-9CB3-47F2-A151-EB8C51DB975C}" presName="textNode" presStyleLbl="node1" presStyleIdx="4" presStyleCnt="5" custScaleX="13444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255A3DEA-397A-41D1-B5FB-22FA0A64F8D4}" srcId="{8936ADB2-7DB3-4ACC-A200-2ADD72FB2C5F}" destId="{B5DEE909-9CB3-47F2-A151-EB8C51DB975C}" srcOrd="4" destOrd="0" parTransId="{A9A2992D-4940-4F8D-9067-B6C7EBB61210}" sibTransId="{4E8660FA-A969-4B01-A189-01CA9BD4ECFE}"/>
    <dgm:cxn modelId="{5B0F126F-7CD8-4265-A5F3-F56F8D0D6509}" type="presOf" srcId="{B5DEE909-9CB3-47F2-A151-EB8C51DB975C}" destId="{77CD8FA7-9E54-490E-B29D-47BAC1F1AD93}" srcOrd="0" destOrd="0" presId="urn:microsoft.com/office/officeart/2005/8/layout/hProcess9"/>
    <dgm:cxn modelId="{8858BBDD-118E-40B5-A432-5736B8CE7306}" type="presOf" srcId="{8936ADB2-7DB3-4ACC-A200-2ADD72FB2C5F}" destId="{93F4B915-9AC6-4FC7-8C5A-8058A010A49C}" srcOrd="0" destOrd="0" presId="urn:microsoft.com/office/officeart/2005/8/layout/hProcess9"/>
    <dgm:cxn modelId="{1A66BD6B-39B0-40FE-BE21-6E819711DFAD}" type="presOf" srcId="{CEBFA074-E855-45FC-A5A2-1979A69F2D98}" destId="{DE79973A-DB1A-4874-B396-C762341E4F8D}" srcOrd="0" destOrd="0" presId="urn:microsoft.com/office/officeart/2005/8/layout/hProcess9"/>
    <dgm:cxn modelId="{A9AFCCAE-043E-465B-85F7-2AC0F296BAC2}" srcId="{8936ADB2-7DB3-4ACC-A200-2ADD72FB2C5F}" destId="{8A7D11FD-75AD-4107-9C65-CB516D1AC472}" srcOrd="1" destOrd="0" parTransId="{DDC45A33-7D2A-4C6D-AE7D-F297606D3F42}" sibTransId="{6AF58813-4FD4-47F0-BB80-7EF30AE90CF1}"/>
    <dgm:cxn modelId="{2540D2B0-C5D6-4D4E-88FA-DF22D664BEA9}" srcId="{8936ADB2-7DB3-4ACC-A200-2ADD72FB2C5F}" destId="{034E58FC-4A17-4C86-84F3-C5D3B8C22190}" srcOrd="2" destOrd="0" parTransId="{ADC4151F-6446-4FE6-9EBF-A92AC629F8D6}" sibTransId="{B3DBEFC4-6579-4D8B-8794-E47BAFE76AD2}"/>
    <dgm:cxn modelId="{5EFD81E7-6F68-476A-B3C3-DDFE3DB48295}" srcId="{8936ADB2-7DB3-4ACC-A200-2ADD72FB2C5F}" destId="{691A315A-F3AC-43FF-8DE4-E3CD8CF4159F}" srcOrd="0" destOrd="0" parTransId="{AD626903-CFC8-46E2-8FC1-9D5E52852C15}" sibTransId="{1FE9AEF2-21DC-469B-A1C5-51B67DB9EF5F}"/>
    <dgm:cxn modelId="{A2CC6F00-61A1-484F-863C-9DDFA5E071FF}" type="presOf" srcId="{8A7D11FD-75AD-4107-9C65-CB516D1AC472}" destId="{229D174F-B535-41EB-A93F-433D783A4287}" srcOrd="0" destOrd="0" presId="urn:microsoft.com/office/officeart/2005/8/layout/hProcess9"/>
    <dgm:cxn modelId="{E23C31BF-1EBB-4FBD-B96D-79CFAA6B9D8E}" srcId="{8936ADB2-7DB3-4ACC-A200-2ADD72FB2C5F}" destId="{CEBFA074-E855-45FC-A5A2-1979A69F2D98}" srcOrd="3" destOrd="0" parTransId="{430D5662-71AE-45AC-B7F2-6CEF5929CC2D}" sibTransId="{2A54CB53-828A-4696-A2BF-7EE04B140CA2}"/>
    <dgm:cxn modelId="{03B6A965-7410-4E86-812C-8FDAEDA0F9AD}" type="presOf" srcId="{691A315A-F3AC-43FF-8DE4-E3CD8CF4159F}" destId="{1975A48A-5532-4A76-907C-62EC290E6064}" srcOrd="0" destOrd="0" presId="urn:microsoft.com/office/officeart/2005/8/layout/hProcess9"/>
    <dgm:cxn modelId="{B8EB800A-7C61-4D37-8A92-9922CB54FEFC}" type="presOf" srcId="{034E58FC-4A17-4C86-84F3-C5D3B8C22190}" destId="{1E566459-F9EF-470F-AE9B-9E61E6FB3ECE}" srcOrd="0" destOrd="0" presId="urn:microsoft.com/office/officeart/2005/8/layout/hProcess9"/>
    <dgm:cxn modelId="{E9F9C3A4-9704-41F2-98C4-7B1F8EA71393}" type="presParOf" srcId="{93F4B915-9AC6-4FC7-8C5A-8058A010A49C}" destId="{485CF3D6-2365-4876-B5AC-E1A63BA9B100}" srcOrd="0" destOrd="0" presId="urn:microsoft.com/office/officeart/2005/8/layout/hProcess9"/>
    <dgm:cxn modelId="{49C9EF25-B5D0-4B3A-BD72-D483B37138D6}" type="presParOf" srcId="{93F4B915-9AC6-4FC7-8C5A-8058A010A49C}" destId="{B385F188-3939-4682-96B8-088EAC8E915F}" srcOrd="1" destOrd="0" presId="urn:microsoft.com/office/officeart/2005/8/layout/hProcess9"/>
    <dgm:cxn modelId="{29A0C906-0209-41CE-A49C-A0A1CF99F4BA}" type="presParOf" srcId="{B385F188-3939-4682-96B8-088EAC8E915F}" destId="{1975A48A-5532-4A76-907C-62EC290E6064}" srcOrd="0" destOrd="0" presId="urn:microsoft.com/office/officeart/2005/8/layout/hProcess9"/>
    <dgm:cxn modelId="{229B61F4-13AD-4477-9504-F0A1C1DDB80F}" type="presParOf" srcId="{B385F188-3939-4682-96B8-088EAC8E915F}" destId="{9923658A-E111-435D-A0DE-6E993877843E}" srcOrd="1" destOrd="0" presId="urn:microsoft.com/office/officeart/2005/8/layout/hProcess9"/>
    <dgm:cxn modelId="{379A9C8E-8435-4F66-8DD8-A606FF0EA46E}" type="presParOf" srcId="{B385F188-3939-4682-96B8-088EAC8E915F}" destId="{229D174F-B535-41EB-A93F-433D783A4287}" srcOrd="2" destOrd="0" presId="urn:microsoft.com/office/officeart/2005/8/layout/hProcess9"/>
    <dgm:cxn modelId="{43FF0E24-431E-49CE-A932-290D99F2795F}" type="presParOf" srcId="{B385F188-3939-4682-96B8-088EAC8E915F}" destId="{DFD3A53F-E8F9-4095-BC5F-6F0F15A513BC}" srcOrd="3" destOrd="0" presId="urn:microsoft.com/office/officeart/2005/8/layout/hProcess9"/>
    <dgm:cxn modelId="{EE5DB850-C8DB-4BB9-AC25-18D2C7ED45F9}" type="presParOf" srcId="{B385F188-3939-4682-96B8-088EAC8E915F}" destId="{1E566459-F9EF-470F-AE9B-9E61E6FB3ECE}" srcOrd="4" destOrd="0" presId="urn:microsoft.com/office/officeart/2005/8/layout/hProcess9"/>
    <dgm:cxn modelId="{E8FA2984-5BFB-464A-AA1E-6DE7B0FCD398}" type="presParOf" srcId="{B385F188-3939-4682-96B8-088EAC8E915F}" destId="{9D85529D-CD8E-43C2-8802-9D406E2671BC}" srcOrd="5" destOrd="0" presId="urn:microsoft.com/office/officeart/2005/8/layout/hProcess9"/>
    <dgm:cxn modelId="{8D0D2412-B9DE-4714-99E5-C0E92128B9D1}" type="presParOf" srcId="{B385F188-3939-4682-96B8-088EAC8E915F}" destId="{DE79973A-DB1A-4874-B396-C762341E4F8D}" srcOrd="6" destOrd="0" presId="urn:microsoft.com/office/officeart/2005/8/layout/hProcess9"/>
    <dgm:cxn modelId="{6FA52E26-A9CF-4B5F-9879-FDC751E7C650}" type="presParOf" srcId="{B385F188-3939-4682-96B8-088EAC8E915F}" destId="{38843993-6D65-4F99-934F-00E3BAD4D355}" srcOrd="7" destOrd="0" presId="urn:microsoft.com/office/officeart/2005/8/layout/hProcess9"/>
    <dgm:cxn modelId="{63B6A047-4595-4239-A3DB-9B50BEBDC287}" type="presParOf" srcId="{B385F188-3939-4682-96B8-088EAC8E915F}" destId="{77CD8FA7-9E54-490E-B29D-47BAC1F1AD9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BFE80-BC1C-49A5-AD27-4128197807CC}">
      <dsp:nvSpPr>
        <dsp:cNvPr id="0" name=""/>
        <dsp:cNvSpPr/>
      </dsp:nvSpPr>
      <dsp:spPr>
        <a:xfrm>
          <a:off x="3374" y="54460"/>
          <a:ext cx="1936478" cy="1246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solidFill>
                <a:schemeClr val="tx1"/>
              </a:solidFill>
            </a:rPr>
            <a:t>ORGANIZACIÓN Y ACCIONES DE LA IE</a:t>
          </a:r>
          <a:endParaRPr lang="es-PE" sz="1400" b="1" kern="1200" dirty="0">
            <a:solidFill>
              <a:schemeClr val="tx1"/>
            </a:solidFill>
          </a:endParaRPr>
        </a:p>
      </dsp:txBody>
      <dsp:txXfrm>
        <a:off x="39883" y="90969"/>
        <a:ext cx="1863460" cy="1173483"/>
      </dsp:txXfrm>
    </dsp:sp>
    <dsp:sp modelId="{8ECD4C26-4202-4946-AC86-C0451A95783C}">
      <dsp:nvSpPr>
        <dsp:cNvPr id="0" name=""/>
        <dsp:cNvSpPr/>
      </dsp:nvSpPr>
      <dsp:spPr>
        <a:xfrm rot="5400000">
          <a:off x="929253" y="1343322"/>
          <a:ext cx="84720" cy="8472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0C5A6-258D-4622-BEF8-A22C784BE80B}">
      <dsp:nvSpPr>
        <dsp:cNvPr id="0" name=""/>
        <dsp:cNvSpPr/>
      </dsp:nvSpPr>
      <dsp:spPr>
        <a:xfrm>
          <a:off x="3374" y="1470404"/>
          <a:ext cx="1936478" cy="172603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CONEI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APAFA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COMITES DE AULA</a:t>
          </a:r>
          <a:endParaRPr lang="es-PE" sz="1400" b="1" kern="1200" dirty="0"/>
        </a:p>
      </dsp:txBody>
      <dsp:txXfrm>
        <a:off x="53928" y="1520958"/>
        <a:ext cx="1835370" cy="1624928"/>
      </dsp:txXfrm>
    </dsp:sp>
    <dsp:sp modelId="{839FB2ED-DFF3-4E54-A94B-AF1550142C96}">
      <dsp:nvSpPr>
        <dsp:cNvPr id="0" name=""/>
        <dsp:cNvSpPr/>
      </dsp:nvSpPr>
      <dsp:spPr>
        <a:xfrm>
          <a:off x="2210960" y="54460"/>
          <a:ext cx="1936478" cy="1371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solidFill>
                <a:schemeClr val="tx1"/>
              </a:solidFill>
            </a:rPr>
            <a:t>PLANIFICACION DE LA IE</a:t>
          </a:r>
          <a:endParaRPr lang="es-PE" sz="1400" b="1" kern="1200" dirty="0">
            <a:solidFill>
              <a:schemeClr val="tx1"/>
            </a:solidFill>
          </a:endParaRPr>
        </a:p>
      </dsp:txBody>
      <dsp:txXfrm>
        <a:off x="2251135" y="94635"/>
        <a:ext cx="1856128" cy="1291340"/>
      </dsp:txXfrm>
    </dsp:sp>
    <dsp:sp modelId="{DA33E366-889A-4B64-AC68-1BCBEC8888F0}">
      <dsp:nvSpPr>
        <dsp:cNvPr id="0" name=""/>
        <dsp:cNvSpPr/>
      </dsp:nvSpPr>
      <dsp:spPr>
        <a:xfrm rot="5400000">
          <a:off x="3136839" y="1468511"/>
          <a:ext cx="84720" cy="8472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B69AE-EBDC-45E2-A164-FA6AE5446FA1}">
      <dsp:nvSpPr>
        <dsp:cNvPr id="0" name=""/>
        <dsp:cNvSpPr/>
      </dsp:nvSpPr>
      <dsp:spPr>
        <a:xfrm>
          <a:off x="2210960" y="1595592"/>
          <a:ext cx="1936478" cy="48411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700" kern="1200" dirty="0" smtClean="0"/>
            <a:t>PEI</a:t>
          </a:r>
          <a:endParaRPr lang="es-PE" sz="2700" kern="1200" dirty="0"/>
        </a:p>
      </dsp:txBody>
      <dsp:txXfrm>
        <a:off x="2225139" y="1609771"/>
        <a:ext cx="1908120" cy="455761"/>
      </dsp:txXfrm>
    </dsp:sp>
    <dsp:sp modelId="{6349C31D-F6B4-4539-A5E5-CC815F616FA6}">
      <dsp:nvSpPr>
        <dsp:cNvPr id="0" name=""/>
        <dsp:cNvSpPr/>
      </dsp:nvSpPr>
      <dsp:spPr>
        <a:xfrm rot="5400000">
          <a:off x="3136839" y="2122072"/>
          <a:ext cx="84720" cy="8472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01E27-5C45-406C-B246-D3361BFC34E3}">
      <dsp:nvSpPr>
        <dsp:cNvPr id="0" name=""/>
        <dsp:cNvSpPr/>
      </dsp:nvSpPr>
      <dsp:spPr>
        <a:xfrm>
          <a:off x="2210960" y="2249154"/>
          <a:ext cx="1936478" cy="48411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700" kern="1200" dirty="0" smtClean="0"/>
            <a:t>PAT</a:t>
          </a:r>
          <a:endParaRPr lang="es-PE" sz="2700" kern="1200" dirty="0"/>
        </a:p>
      </dsp:txBody>
      <dsp:txXfrm>
        <a:off x="2225139" y="2263333"/>
        <a:ext cx="1908120" cy="455761"/>
      </dsp:txXfrm>
    </dsp:sp>
    <dsp:sp modelId="{03296DE6-0900-405D-81C5-949E81E7E071}">
      <dsp:nvSpPr>
        <dsp:cNvPr id="0" name=""/>
        <dsp:cNvSpPr/>
      </dsp:nvSpPr>
      <dsp:spPr>
        <a:xfrm rot="5400000">
          <a:off x="3136839" y="2775634"/>
          <a:ext cx="84720" cy="8472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BF55D-F782-4D4F-9075-BB0594EDC638}">
      <dsp:nvSpPr>
        <dsp:cNvPr id="0" name=""/>
        <dsp:cNvSpPr/>
      </dsp:nvSpPr>
      <dsp:spPr>
        <a:xfrm>
          <a:off x="2210960" y="2902715"/>
          <a:ext cx="1936478" cy="48411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700" kern="1200" dirty="0" smtClean="0"/>
            <a:t>PCI</a:t>
          </a:r>
          <a:endParaRPr lang="es-PE" sz="2700" kern="1200" dirty="0"/>
        </a:p>
      </dsp:txBody>
      <dsp:txXfrm>
        <a:off x="2225139" y="2916894"/>
        <a:ext cx="1908120" cy="455761"/>
      </dsp:txXfrm>
    </dsp:sp>
    <dsp:sp modelId="{0D3FB31E-D562-4C0D-BF42-CD56F9E9AA15}">
      <dsp:nvSpPr>
        <dsp:cNvPr id="0" name=""/>
        <dsp:cNvSpPr/>
      </dsp:nvSpPr>
      <dsp:spPr>
        <a:xfrm>
          <a:off x="4418546" y="54460"/>
          <a:ext cx="1936478" cy="1310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solidFill>
                <a:schemeClr val="tx1"/>
              </a:solidFill>
            </a:rPr>
            <a:t>MOMENTOS DEL AÑO ESCOLAR</a:t>
          </a:r>
          <a:endParaRPr lang="es-PE" sz="1400" b="1" kern="1200" dirty="0">
            <a:solidFill>
              <a:schemeClr val="tx1"/>
            </a:solidFill>
          </a:endParaRPr>
        </a:p>
      </dsp:txBody>
      <dsp:txXfrm>
        <a:off x="4456919" y="92833"/>
        <a:ext cx="1859732" cy="1233388"/>
      </dsp:txXfrm>
    </dsp:sp>
    <dsp:sp modelId="{FA562D3E-32FC-41C8-A675-56C7C571422D}">
      <dsp:nvSpPr>
        <dsp:cNvPr id="0" name=""/>
        <dsp:cNvSpPr/>
      </dsp:nvSpPr>
      <dsp:spPr>
        <a:xfrm rot="5400000">
          <a:off x="5344425" y="1406955"/>
          <a:ext cx="84720" cy="8472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07FB0-6D9F-44CB-BA6C-936A219D2E6A}">
      <dsp:nvSpPr>
        <dsp:cNvPr id="0" name=""/>
        <dsp:cNvSpPr/>
      </dsp:nvSpPr>
      <dsp:spPr>
        <a:xfrm>
          <a:off x="4418546" y="1534036"/>
          <a:ext cx="1936478" cy="48411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/>
            <a:t>BUEN INICIO DEL AÑO ESCOLAR</a:t>
          </a:r>
          <a:endParaRPr lang="es-PE" sz="1400" kern="1200" dirty="0"/>
        </a:p>
      </dsp:txBody>
      <dsp:txXfrm>
        <a:off x="4432725" y="1548215"/>
        <a:ext cx="1908120" cy="455761"/>
      </dsp:txXfrm>
    </dsp:sp>
    <dsp:sp modelId="{E9737E77-BCBC-4124-AE7A-941EF63E97F1}">
      <dsp:nvSpPr>
        <dsp:cNvPr id="0" name=""/>
        <dsp:cNvSpPr/>
      </dsp:nvSpPr>
      <dsp:spPr>
        <a:xfrm rot="5400000">
          <a:off x="5344425" y="2060516"/>
          <a:ext cx="84720" cy="8472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8DA9F-7169-4757-9112-E4AE8DB8A17B}">
      <dsp:nvSpPr>
        <dsp:cNvPr id="0" name=""/>
        <dsp:cNvSpPr/>
      </dsp:nvSpPr>
      <dsp:spPr>
        <a:xfrm>
          <a:off x="4418546" y="2187598"/>
          <a:ext cx="1936478" cy="48411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/>
            <a:t>LA ESCUELA QUE QUEREMOS</a:t>
          </a:r>
          <a:endParaRPr lang="es-PE" sz="1400" kern="1200" dirty="0"/>
        </a:p>
      </dsp:txBody>
      <dsp:txXfrm>
        <a:off x="4432725" y="2201777"/>
        <a:ext cx="1908120" cy="455761"/>
      </dsp:txXfrm>
    </dsp:sp>
    <dsp:sp modelId="{24ED0FA5-3190-4AA7-8DA6-86C4E86C7C46}">
      <dsp:nvSpPr>
        <dsp:cNvPr id="0" name=""/>
        <dsp:cNvSpPr/>
      </dsp:nvSpPr>
      <dsp:spPr>
        <a:xfrm rot="5400000">
          <a:off x="5344425" y="2714078"/>
          <a:ext cx="84720" cy="8472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A9B153-B76B-48FA-A2F0-830E755B49AB}">
      <dsp:nvSpPr>
        <dsp:cNvPr id="0" name=""/>
        <dsp:cNvSpPr/>
      </dsp:nvSpPr>
      <dsp:spPr>
        <a:xfrm>
          <a:off x="4418546" y="2841159"/>
          <a:ext cx="1936478" cy="14245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/>
            <a:t>BALANCE DEL AÑO ESCOLAR Y RESPONSABILIDAD POR LOS RESULTADOS</a:t>
          </a:r>
          <a:endParaRPr lang="es-PE" sz="1400" kern="1200" dirty="0"/>
        </a:p>
      </dsp:txBody>
      <dsp:txXfrm>
        <a:off x="4460269" y="2882882"/>
        <a:ext cx="1853032" cy="1341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CF3D6-2365-4876-B5AC-E1A63BA9B100}">
      <dsp:nvSpPr>
        <dsp:cNvPr id="0" name=""/>
        <dsp:cNvSpPr/>
      </dsp:nvSpPr>
      <dsp:spPr>
        <a:xfrm>
          <a:off x="777003" y="0"/>
          <a:ext cx="8806039" cy="527858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5A48A-5532-4A76-907C-62EC290E6064}">
      <dsp:nvSpPr>
        <dsp:cNvPr id="0" name=""/>
        <dsp:cNvSpPr/>
      </dsp:nvSpPr>
      <dsp:spPr>
        <a:xfrm>
          <a:off x="80" y="1583574"/>
          <a:ext cx="1563270" cy="211143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 smtClean="0">
              <a:solidFill>
                <a:schemeClr val="tx1"/>
              </a:solidFill>
            </a:rPr>
            <a:t>1. </a:t>
          </a:r>
          <a:r>
            <a:rPr lang="es-PE" sz="1400" b="1" kern="1200" dirty="0" smtClean="0">
              <a:solidFill>
                <a:schemeClr val="tx1"/>
              </a:solidFill>
            </a:rPr>
            <a:t>PROGRESO ANUAL DE APRENDIZAJES DE  TODAS Y TODOS LOS ESTUDIANTES DE LA IE</a:t>
          </a:r>
          <a:endParaRPr lang="es-PE" sz="1400" kern="1200" dirty="0">
            <a:solidFill>
              <a:schemeClr val="tx1"/>
            </a:solidFill>
          </a:endParaRPr>
        </a:p>
      </dsp:txBody>
      <dsp:txXfrm>
        <a:off x="76393" y="1659887"/>
        <a:ext cx="1410644" cy="1958806"/>
      </dsp:txXfrm>
    </dsp:sp>
    <dsp:sp modelId="{229D174F-B535-41EB-A93F-433D783A4287}">
      <dsp:nvSpPr>
        <dsp:cNvPr id="0" name=""/>
        <dsp:cNvSpPr/>
      </dsp:nvSpPr>
      <dsp:spPr>
        <a:xfrm>
          <a:off x="1775054" y="1583574"/>
          <a:ext cx="1828657" cy="2111432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 smtClean="0">
              <a:solidFill>
                <a:schemeClr val="tx1"/>
              </a:solidFill>
            </a:rPr>
            <a:t>2.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b="1" kern="1200" dirty="0" smtClean="0">
              <a:solidFill>
                <a:schemeClr val="tx1"/>
              </a:solidFill>
            </a:rPr>
            <a:t>RETENCION ANUAL DE ESTUDIANTES EN LA IE</a:t>
          </a:r>
          <a:endParaRPr lang="es-PE" sz="1700" b="1" kern="1200" dirty="0">
            <a:solidFill>
              <a:schemeClr val="tx1"/>
            </a:solidFill>
          </a:endParaRPr>
        </a:p>
      </dsp:txBody>
      <dsp:txXfrm>
        <a:off x="1864322" y="1672842"/>
        <a:ext cx="1650121" cy="1932896"/>
      </dsp:txXfrm>
    </dsp:sp>
    <dsp:sp modelId="{1E566459-F9EF-470F-AE9B-9E61E6FB3ECE}">
      <dsp:nvSpPr>
        <dsp:cNvPr id="0" name=""/>
        <dsp:cNvSpPr/>
      </dsp:nvSpPr>
      <dsp:spPr>
        <a:xfrm>
          <a:off x="3815414" y="1583574"/>
          <a:ext cx="2066378" cy="2111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 smtClean="0">
              <a:solidFill>
                <a:schemeClr val="tx1"/>
              </a:solidFill>
            </a:rPr>
            <a:t>3. </a:t>
          </a:r>
          <a:r>
            <a:rPr lang="es-PE" sz="1700" b="1" kern="1200" dirty="0" smtClean="0">
              <a:solidFill>
                <a:schemeClr val="tx1"/>
              </a:solidFill>
            </a:rPr>
            <a:t>CUMPLIMIENTO DE LA CALENDARIZACION PLANIFICADA EN LA IE</a:t>
          </a:r>
          <a:endParaRPr lang="es-PE" sz="1700" b="1" kern="1200" dirty="0">
            <a:solidFill>
              <a:schemeClr val="tx1"/>
            </a:solidFill>
          </a:endParaRPr>
        </a:p>
      </dsp:txBody>
      <dsp:txXfrm>
        <a:off x="3916286" y="1684446"/>
        <a:ext cx="1864634" cy="1909688"/>
      </dsp:txXfrm>
    </dsp:sp>
    <dsp:sp modelId="{DE79973A-DB1A-4874-B396-C762341E4F8D}">
      <dsp:nvSpPr>
        <dsp:cNvPr id="0" name=""/>
        <dsp:cNvSpPr/>
      </dsp:nvSpPr>
      <dsp:spPr>
        <a:xfrm>
          <a:off x="6093496" y="1583574"/>
          <a:ext cx="2347008" cy="2111432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 smtClean="0">
              <a:solidFill>
                <a:schemeClr val="tx1"/>
              </a:solidFill>
            </a:rPr>
            <a:t>4.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>
              <a:solidFill>
                <a:schemeClr val="tx1"/>
              </a:solidFill>
            </a:rPr>
            <a:t>ACOMPAÑAMIOENTO Y MONITOREO A LA PRACTICA PEDAGOGICA EN LA IE</a:t>
          </a:r>
          <a:endParaRPr lang="es-PE" sz="1600" b="1" kern="1200" dirty="0">
            <a:solidFill>
              <a:schemeClr val="tx1"/>
            </a:solidFill>
          </a:endParaRPr>
        </a:p>
      </dsp:txBody>
      <dsp:txXfrm>
        <a:off x="6196568" y="1686646"/>
        <a:ext cx="2140864" cy="1905288"/>
      </dsp:txXfrm>
    </dsp:sp>
    <dsp:sp modelId="{77CD8FA7-9E54-490E-B29D-47BAC1F1AD93}">
      <dsp:nvSpPr>
        <dsp:cNvPr id="0" name=""/>
        <dsp:cNvSpPr/>
      </dsp:nvSpPr>
      <dsp:spPr>
        <a:xfrm>
          <a:off x="8652207" y="1583574"/>
          <a:ext cx="1707758" cy="2111432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 smtClean="0">
              <a:solidFill>
                <a:schemeClr val="tx1"/>
              </a:solidFill>
            </a:rPr>
            <a:t>5.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>
              <a:solidFill>
                <a:schemeClr val="tx1"/>
              </a:solidFill>
            </a:rPr>
            <a:t>GESTION DE LA CONVIVENCIA ESCOLAR EN LA IE</a:t>
          </a:r>
          <a:endParaRPr lang="es-PE" sz="1800" b="1" kern="1200" dirty="0">
            <a:solidFill>
              <a:schemeClr val="tx1"/>
            </a:solidFill>
          </a:endParaRPr>
        </a:p>
      </dsp:txBody>
      <dsp:txXfrm>
        <a:off x="8735573" y="1666940"/>
        <a:ext cx="1541026" cy="1944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4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4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5FBA9-C3D9-4C2E-96D0-F128C6F9945A}" type="datetimeFigureOut">
              <a:rPr lang="es-ES" smtClean="0"/>
              <a:pPr/>
              <a:t>22/02/2017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666750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222750"/>
            <a:ext cx="5486400" cy="400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445500"/>
            <a:ext cx="2971800" cy="444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445500"/>
            <a:ext cx="2971800" cy="444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B2299-CEEC-4ACA-9007-A7BBA16364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1688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0D9A-38F9-4B53-96F6-890013C3F241}" type="datetimeFigureOut">
              <a:rPr lang="es-PE" smtClean="0"/>
              <a:pPr/>
              <a:t>22/02/2017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7C65-C483-4ECE-846B-26EB7B2C7C8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9504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0D9A-38F9-4B53-96F6-890013C3F241}" type="datetimeFigureOut">
              <a:rPr lang="es-PE" smtClean="0"/>
              <a:pPr/>
              <a:t>22/02/2017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7C65-C483-4ECE-846B-26EB7B2C7C8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856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0D9A-38F9-4B53-96F6-890013C3F241}" type="datetimeFigureOut">
              <a:rPr lang="es-PE" smtClean="0"/>
              <a:pPr/>
              <a:t>22/02/2017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7C65-C483-4ECE-846B-26EB7B2C7C8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8760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0D9A-38F9-4B53-96F6-890013C3F241}" type="datetimeFigureOut">
              <a:rPr lang="es-PE" smtClean="0"/>
              <a:pPr/>
              <a:t>22/02/2017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7C65-C483-4ECE-846B-26EB7B2C7C8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082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0D9A-38F9-4B53-96F6-890013C3F241}" type="datetimeFigureOut">
              <a:rPr lang="es-PE" smtClean="0"/>
              <a:pPr/>
              <a:t>22/02/2017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7C65-C483-4ECE-846B-26EB7B2C7C8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185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0D9A-38F9-4B53-96F6-890013C3F241}" type="datetimeFigureOut">
              <a:rPr lang="es-PE" smtClean="0"/>
              <a:pPr/>
              <a:t>22/02/2017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7C65-C483-4ECE-846B-26EB7B2C7C8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6300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0D9A-38F9-4B53-96F6-890013C3F241}" type="datetimeFigureOut">
              <a:rPr lang="es-PE" smtClean="0"/>
              <a:pPr/>
              <a:t>22/02/2017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7C65-C483-4ECE-846B-26EB7B2C7C8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9405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0D9A-38F9-4B53-96F6-890013C3F241}" type="datetimeFigureOut">
              <a:rPr lang="es-PE" smtClean="0"/>
              <a:pPr/>
              <a:t>22/02/2017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7C65-C483-4ECE-846B-26EB7B2C7C8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190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0D9A-38F9-4B53-96F6-890013C3F241}" type="datetimeFigureOut">
              <a:rPr lang="es-PE" smtClean="0"/>
              <a:pPr/>
              <a:t>22/02/2017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7C65-C483-4ECE-846B-26EB7B2C7C8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996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0D9A-38F9-4B53-96F6-890013C3F241}" type="datetimeFigureOut">
              <a:rPr lang="es-PE" smtClean="0"/>
              <a:pPr/>
              <a:t>22/02/2017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7C65-C483-4ECE-846B-26EB7B2C7C8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95142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0D9A-38F9-4B53-96F6-890013C3F241}" type="datetimeFigureOut">
              <a:rPr lang="es-PE" smtClean="0"/>
              <a:pPr/>
              <a:t>22/02/2017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7C65-C483-4ECE-846B-26EB7B2C7C8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950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20D9A-38F9-4B53-96F6-890013C3F241}" type="datetimeFigureOut">
              <a:rPr lang="es-PE" smtClean="0"/>
              <a:pPr/>
              <a:t>22/02/2017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F7C65-C483-4ECE-846B-26EB7B2C7C8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7996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com.pe/url?sa=i&amp;rct=j&amp;q=&amp;esrc=s&amp;frm=1&amp;source=images&amp;cd=&amp;cad=rja&amp;docid=IXOKVg5S8z1XSM&amp;tbnid=iR8IrtvtCfpSpM:&amp;ved=&amp;url=http://peilapaz1.wordpress.com/gestion-directiva/clima-escolar/manejo-de-conflictos-y-casos-dificiles/&amp;ei=OYovUp34L5e24AO9rIGgDw&amp;bvm=bv.51773540,d.dmg&amp;psig=AFQjCNH-I4ppo8lu59huMwSQbls6jX-MRQ&amp;ust=137893369006391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9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450"/>
            <a:ext cx="1218565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603250"/>
            <a:ext cx="32575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2"/>
          <p:cNvSpPr>
            <a:spLocks noChangeArrowheads="1"/>
          </p:cNvSpPr>
          <p:nvPr/>
        </p:nvSpPr>
        <p:spPr bwMode="auto">
          <a:xfrm>
            <a:off x="1986279" y="2490926"/>
            <a:ext cx="7882759" cy="2554545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PE" sz="32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" panose="02030600000101010101" pitchFamily="18" charset="-127"/>
                <a:cs typeface="Arial" pitchFamily="34" charset="0"/>
              </a:rPr>
              <a:t>R.M. N° 627-2016-MINEDU: NORMAS Y ORIENTACIONES PARA EL DESARROLLO DEL AÑO  ESCOLAR  2017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PE" sz="3200" b="1" dirty="0" smtClean="0">
              <a:solidFill>
                <a:schemeClr val="bg1"/>
              </a:solidFill>
              <a:latin typeface="Arial Rounded MT Bold" panose="020F0704030504030204" pitchFamily="34" charset="0"/>
              <a:ea typeface="Batang" panose="02030600000101010101" pitchFamily="18" charset="-127"/>
              <a:cs typeface="Arial" pitchFamily="34" charset="0"/>
            </a:endParaRPr>
          </a:p>
        </p:txBody>
      </p:sp>
      <p:pic>
        <p:nvPicPr>
          <p:cNvPr id="5" name="Imagen 4" descr="LOGO UGE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545" y="197426"/>
            <a:ext cx="2008535" cy="218209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67676"/>
              </a:gs>
            </a:gsLst>
            <a:lin ang="2700000" scaled="1"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165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8209" y="148844"/>
            <a:ext cx="11866418" cy="981487"/>
          </a:xfrm>
          <a:prstGeom prst="rect">
            <a:avLst/>
          </a:prstGeom>
          <a:solidFill>
            <a:srgbClr val="92D050"/>
          </a:solidFill>
        </p:spPr>
        <p:txBody>
          <a:bodyPr wrap="square" anchor="ctr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s-PE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s-P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Progreso </a:t>
            </a:r>
            <a:r>
              <a:rPr lang="es-P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anual de aprendizajes de </a:t>
            </a:r>
            <a:r>
              <a:rPr lang="es-P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Todas y Todos los estudiantes </a:t>
            </a:r>
            <a:r>
              <a:rPr lang="es-P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 </a:t>
            </a:r>
            <a:r>
              <a:rPr lang="es-P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I.E.</a:t>
            </a:r>
            <a:endParaRPr lang="es-P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400673" y="4119149"/>
            <a:ext cx="681145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chemeClr val="bg1"/>
                </a:solidFill>
              </a:rPr>
              <a:t>¿ QUÉ ME INDICARÁ QUE ESTOY CUMPLIENDO ESTE COMPROMISO ?</a:t>
            </a:r>
          </a:p>
        </p:txBody>
      </p:sp>
      <p:sp>
        <p:nvSpPr>
          <p:cNvPr id="4" name="Flecha derecha 3"/>
          <p:cNvSpPr/>
          <p:nvPr/>
        </p:nvSpPr>
        <p:spPr>
          <a:xfrm>
            <a:off x="1346405" y="2078260"/>
            <a:ext cx="2054268" cy="30635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DEBE LOGRAR LA INSTITUCIÓN EDUCATIVA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116195" y="4808556"/>
            <a:ext cx="4592878" cy="116955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b="1" dirty="0" smtClean="0"/>
              <a:t>Porcentaje de estudiantes que logran nivel satisfactorio en la Evaluación Censal de estudiantes (ECE)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b="1" dirty="0" smtClean="0"/>
              <a:t>Porcentaje de acciones de mejora de los aprendizajes, establecidos a partir de los resultados de la ECE, explicitadas en el PAT que están siendo implementadas.</a:t>
            </a:r>
            <a:endParaRPr lang="es-PE" sz="1400" b="1" dirty="0"/>
          </a:p>
        </p:txBody>
      </p:sp>
      <p:sp>
        <p:nvSpPr>
          <p:cNvPr id="6" name="Rectángulo 5"/>
          <p:cNvSpPr/>
          <p:nvPr/>
        </p:nvSpPr>
        <p:spPr>
          <a:xfrm>
            <a:off x="4116196" y="1342685"/>
            <a:ext cx="4592877" cy="954107"/>
          </a:xfrm>
          <a:prstGeom prst="rect">
            <a:avLst/>
          </a:prstGeom>
          <a:solidFill>
            <a:srgbClr val="92D050"/>
          </a:solidFill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EDUCACION QUE QUEREMOS PARA EL PERU</a:t>
            </a:r>
            <a:r>
              <a:rPr lang="es-P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P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116195" y="2760476"/>
            <a:ext cx="4592878" cy="646331"/>
          </a:xfrm>
          <a:prstGeom prst="rect">
            <a:avLst/>
          </a:prstGeom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Todas y todos los estudiantes logran aprendizajes de Calidad</a:t>
            </a:r>
            <a:endParaRPr lang="es-PE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77" y="1557938"/>
            <a:ext cx="2570823" cy="250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98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8209" y="148844"/>
            <a:ext cx="11866418" cy="981487"/>
          </a:xfrm>
          <a:prstGeom prst="rect">
            <a:avLst/>
          </a:prstGeom>
          <a:solidFill>
            <a:srgbClr val="92D050"/>
          </a:solidFill>
        </p:spPr>
        <p:txBody>
          <a:bodyPr wrap="square" anchor="ctr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s-PE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s-PE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PE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Retención Anual de Estudiantes en la IE</a:t>
            </a:r>
            <a:endParaRPr lang="es-P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400673" y="4119149"/>
            <a:ext cx="681145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chemeClr val="bg1"/>
                </a:solidFill>
              </a:rPr>
              <a:t>¿ QUÉ ME INDICARÁ QUE ESTOY CUMPLIENDO ESTE COMPROMISO ?</a:t>
            </a:r>
          </a:p>
        </p:txBody>
      </p:sp>
      <p:sp>
        <p:nvSpPr>
          <p:cNvPr id="4" name="Flecha derecha 3"/>
          <p:cNvSpPr/>
          <p:nvPr/>
        </p:nvSpPr>
        <p:spPr>
          <a:xfrm>
            <a:off x="1346405" y="2078260"/>
            <a:ext cx="2054268" cy="30635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DEBE LOGRAR LA INSTITUCIÓN EDUCATIVA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116195" y="4808556"/>
            <a:ext cx="4592878" cy="13849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b="1" dirty="0" smtClean="0"/>
              <a:t>Porcentaje de estudiantes matriculados reportados oportunamente en el SIAGIE.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b="1" dirty="0" smtClean="0"/>
              <a:t>Porcentaje de asistencia de estudiantes durante el año escolar.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b="1" dirty="0" smtClean="0"/>
              <a:t>Porcentaje de estudiantes matriculados que concluyen el año escolar.</a:t>
            </a:r>
            <a:endParaRPr lang="es-PE" sz="1400" b="1" dirty="0"/>
          </a:p>
        </p:txBody>
      </p:sp>
      <p:sp>
        <p:nvSpPr>
          <p:cNvPr id="6" name="Rectángulo 5"/>
          <p:cNvSpPr/>
          <p:nvPr/>
        </p:nvSpPr>
        <p:spPr>
          <a:xfrm>
            <a:off x="4116196" y="1342685"/>
            <a:ext cx="4592877" cy="954107"/>
          </a:xfrm>
          <a:prstGeom prst="rect">
            <a:avLst/>
          </a:prstGeom>
          <a:solidFill>
            <a:srgbClr val="92D050"/>
          </a:solidFill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EDUCACION QUE QUEREMOS PARA EL PERU</a:t>
            </a:r>
            <a:r>
              <a:rPr lang="es-P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P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116195" y="2760476"/>
            <a:ext cx="4592878" cy="923330"/>
          </a:xfrm>
          <a:prstGeom prst="rect">
            <a:avLst/>
          </a:prstGeom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Todas y todos los estudiantes inician y culminan su educación básica oportunamente.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1857527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8209" y="168562"/>
            <a:ext cx="11866418" cy="942053"/>
          </a:xfrm>
          <a:prstGeom prst="rect">
            <a:avLst/>
          </a:prstGeom>
          <a:solidFill>
            <a:srgbClr val="92D050"/>
          </a:solidFill>
        </p:spPr>
        <p:txBody>
          <a:bodyPr wrap="square" anchor="ctr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s-PE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s-PE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P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Cumplimiento de la Calendarización </a:t>
            </a: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s-P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lanificada en la IE</a:t>
            </a:r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400673" y="4119149"/>
            <a:ext cx="681145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chemeClr val="bg1"/>
                </a:solidFill>
              </a:rPr>
              <a:t>¿ QUÉ ME INDICARÁ QUE ESTOY CUMPLIENDO ESTE COMPROMISO ?</a:t>
            </a:r>
          </a:p>
        </p:txBody>
      </p:sp>
      <p:sp>
        <p:nvSpPr>
          <p:cNvPr id="4" name="Flecha derecha 3"/>
          <p:cNvSpPr/>
          <p:nvPr/>
        </p:nvSpPr>
        <p:spPr>
          <a:xfrm>
            <a:off x="1346405" y="2078260"/>
            <a:ext cx="2054268" cy="30635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DEBE LOGRAR LA INSTITUCIÓN EDUCATIVA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116195" y="4808556"/>
            <a:ext cx="4592878" cy="73866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b="1" dirty="0" smtClean="0"/>
              <a:t>Porcentaje de las horas lectivas cumplidas por nivel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b="1" dirty="0" smtClean="0"/>
              <a:t>Porcentaje de jornadas laborales efectivas de los docentes.</a:t>
            </a:r>
            <a:endParaRPr lang="es-PE" sz="1400" b="1" dirty="0"/>
          </a:p>
        </p:txBody>
      </p:sp>
      <p:sp>
        <p:nvSpPr>
          <p:cNvPr id="6" name="Rectángulo 5"/>
          <p:cNvSpPr/>
          <p:nvPr/>
        </p:nvSpPr>
        <p:spPr>
          <a:xfrm>
            <a:off x="4116196" y="1342685"/>
            <a:ext cx="4592877" cy="954107"/>
          </a:xfrm>
          <a:prstGeom prst="rect">
            <a:avLst/>
          </a:prstGeom>
          <a:solidFill>
            <a:srgbClr val="92D050"/>
          </a:solidFill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EDUCACION QUE QUEREMOS PARA EL PERU</a:t>
            </a:r>
            <a:r>
              <a:rPr lang="es-P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P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116195" y="2760476"/>
            <a:ext cx="4592878" cy="646331"/>
          </a:xfrm>
          <a:prstGeom prst="rect">
            <a:avLst/>
          </a:prstGeom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IIEE del país cumplen la totalidad de sus horas lectivas y actividades planificadas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4137498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8209" y="148846"/>
            <a:ext cx="11866418" cy="981487"/>
          </a:xfrm>
          <a:prstGeom prst="rect">
            <a:avLst/>
          </a:prstGeom>
          <a:solidFill>
            <a:srgbClr val="92D050"/>
          </a:solidFill>
        </p:spPr>
        <p:txBody>
          <a:bodyPr wrap="square" anchor="ctr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s-PE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s-PE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Acompañamiento y monitoreo a la practica pedagógica en la IE</a:t>
            </a:r>
            <a:endParaRPr lang="es-P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400673" y="4119149"/>
            <a:ext cx="681145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chemeClr val="bg1"/>
                </a:solidFill>
              </a:rPr>
              <a:t>¿ QUÉ ME INDICARÁ QUE ESTOY CUMPLIENDO ESTE COMPROMISO ?</a:t>
            </a:r>
          </a:p>
        </p:txBody>
      </p:sp>
      <p:sp>
        <p:nvSpPr>
          <p:cNvPr id="4" name="Flecha derecha 3"/>
          <p:cNvSpPr/>
          <p:nvPr/>
        </p:nvSpPr>
        <p:spPr>
          <a:xfrm>
            <a:off x="1346405" y="2078260"/>
            <a:ext cx="2054268" cy="30635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DEBE LOGRAR LA INSTITUCIÓN EDUCATIVA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116195" y="4808556"/>
            <a:ext cx="4592878" cy="95410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b="1" dirty="0" smtClean="0"/>
              <a:t>Porcentaje de visitas de monitoreo y acompañamiento programadas en el PAT que han sido ejecutadas.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b="1" dirty="0" smtClean="0"/>
              <a:t>Porcentaje de reuniones de </a:t>
            </a:r>
            <a:r>
              <a:rPr lang="es-PE" sz="1400" b="1" dirty="0" err="1" smtClean="0"/>
              <a:t>interaprendizaje</a:t>
            </a:r>
            <a:r>
              <a:rPr lang="es-PE" sz="1400" b="1" dirty="0" smtClean="0"/>
              <a:t> programadas en el PAT que han sido ejecutadas.</a:t>
            </a:r>
            <a:endParaRPr lang="es-PE" sz="1400" b="1" dirty="0"/>
          </a:p>
        </p:txBody>
      </p:sp>
      <p:sp>
        <p:nvSpPr>
          <p:cNvPr id="6" name="Rectángulo 5"/>
          <p:cNvSpPr/>
          <p:nvPr/>
        </p:nvSpPr>
        <p:spPr>
          <a:xfrm>
            <a:off x="4116196" y="1342685"/>
            <a:ext cx="4592877" cy="954107"/>
          </a:xfrm>
          <a:prstGeom prst="rect">
            <a:avLst/>
          </a:prstGeom>
          <a:solidFill>
            <a:srgbClr val="92D050"/>
          </a:solidFill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EDUCACION QUE QUEREMOS PARA EL PERU</a:t>
            </a:r>
            <a:r>
              <a:rPr lang="es-P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P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116195" y="2760476"/>
            <a:ext cx="4592878" cy="646331"/>
          </a:xfrm>
          <a:prstGeom prst="rect">
            <a:avLst/>
          </a:prstGeom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Todas y todos los docentes tienen un buen desempeño en su labor pedagógica</a:t>
            </a:r>
            <a:endParaRPr lang="es-PE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99" y="1713480"/>
            <a:ext cx="1433945" cy="1979248"/>
          </a:xfrm>
          <a:prstGeom prst="rect">
            <a:avLst/>
          </a:prstGeom>
        </p:spPr>
      </p:pic>
      <p:sp>
        <p:nvSpPr>
          <p:cNvPr id="9" name="5 CuadroTexto"/>
          <p:cNvSpPr txBox="1"/>
          <p:nvPr/>
        </p:nvSpPr>
        <p:spPr>
          <a:xfrm rot="19507705">
            <a:off x="9760561" y="5010357"/>
            <a:ext cx="1167217" cy="11233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_tradnl" sz="1400" b="1" dirty="0" smtClean="0"/>
          </a:p>
          <a:p>
            <a:pPr algn="ctr"/>
            <a:r>
              <a:rPr lang="es-ES_tradnl" sz="2400" b="1" dirty="0" smtClean="0"/>
              <a:t>PAT</a:t>
            </a:r>
          </a:p>
          <a:p>
            <a:pPr algn="ctr"/>
            <a:r>
              <a:rPr lang="es-ES_tradnl" sz="900" b="1" dirty="0" smtClean="0"/>
              <a:t>APLICATIVOS</a:t>
            </a:r>
          </a:p>
          <a:p>
            <a:endParaRPr lang="es-ES_tradnl" sz="2000" b="1" dirty="0"/>
          </a:p>
        </p:txBody>
      </p:sp>
    </p:spTree>
    <p:extLst>
      <p:ext uri="{BB962C8B-B14F-4D97-AF65-F5344CB8AC3E}">
        <p14:creationId xmlns:p14="http://schemas.microsoft.com/office/powerpoint/2010/main" val="137113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8209" y="168563"/>
            <a:ext cx="11866418" cy="942053"/>
          </a:xfrm>
          <a:prstGeom prst="rect">
            <a:avLst/>
          </a:prstGeom>
          <a:solidFill>
            <a:srgbClr val="92D050"/>
          </a:solidFill>
        </p:spPr>
        <p:txBody>
          <a:bodyPr wrap="square" anchor="ctr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s-PE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s-PE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PE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Gestión de la Convivencia Escolar en la IE</a:t>
            </a:r>
            <a:endParaRPr lang="es-P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400673" y="3738349"/>
            <a:ext cx="681145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chemeClr val="bg1"/>
                </a:solidFill>
              </a:rPr>
              <a:t>¿ QUÉ ME INDICARÁ QUE ESTOY CUMPLIENDO ESTE COMPROMISO ?</a:t>
            </a:r>
          </a:p>
        </p:txBody>
      </p:sp>
      <p:sp>
        <p:nvSpPr>
          <p:cNvPr id="4" name="Flecha derecha 3"/>
          <p:cNvSpPr/>
          <p:nvPr/>
        </p:nvSpPr>
        <p:spPr>
          <a:xfrm>
            <a:off x="1346405" y="2078260"/>
            <a:ext cx="2054268" cy="30635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DEBE LOGRAR LA INSTITUCIÓN EDUCATIVA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400673" y="4214662"/>
            <a:ext cx="6811452" cy="215443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b="1" dirty="0" smtClean="0"/>
              <a:t>Normas de Convivencia consensuadas incluidas en el Reglamento interno, publicadas en algún espacio visible de la 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b="1" dirty="0" smtClean="0"/>
              <a:t>Porcentaje de actividades implementadas con padres y madres de familia, tutores legales y/o apoderados para brindar orientaciones (información de sus hijas e hijos, aprendizaje, convivenci</a:t>
            </a:r>
            <a:r>
              <a:rPr lang="es-PE" sz="1400" b="1" dirty="0" smtClean="0"/>
              <a:t>a escolar, etc.) planificadas en el PAT.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b="1" dirty="0" smtClean="0"/>
              <a:t>Porcentaje de casos atendidos oportunamente *del total de casos reportados en el SISEVE y en el Libro de Incidencias.</a:t>
            </a:r>
          </a:p>
          <a:p>
            <a:r>
              <a:rPr lang="es-PE" sz="1100" b="1" dirty="0" smtClean="0"/>
              <a:t>*       La atención oportuna del caso, se definirá de acuerdo con las acciones de la IE en el marco de los protocolos      </a:t>
            </a:r>
            <a:r>
              <a:rPr lang="es-PE" sz="1100" b="1" dirty="0"/>
              <a:t> </a:t>
            </a:r>
            <a:r>
              <a:rPr lang="es-PE" sz="1100" b="1" dirty="0" smtClean="0"/>
              <a:t>  de atención.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400" b="1" dirty="0"/>
          </a:p>
        </p:txBody>
      </p:sp>
      <p:sp>
        <p:nvSpPr>
          <p:cNvPr id="6" name="Rectángulo 5"/>
          <p:cNvSpPr/>
          <p:nvPr/>
        </p:nvSpPr>
        <p:spPr>
          <a:xfrm>
            <a:off x="4116196" y="1342685"/>
            <a:ext cx="4592877" cy="954107"/>
          </a:xfrm>
          <a:prstGeom prst="rect">
            <a:avLst/>
          </a:prstGeom>
          <a:solidFill>
            <a:srgbClr val="92D050"/>
          </a:solidFill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EDUCACION QUE QUEREMOS PARA EL PERU</a:t>
            </a:r>
            <a:r>
              <a:rPr lang="es-P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P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116195" y="2760476"/>
            <a:ext cx="4592878" cy="646331"/>
          </a:xfrm>
          <a:prstGeom prst="rect">
            <a:avLst/>
          </a:prstGeom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Todas las IIEE del país son espacios seguros y acogedores para los y las estudiantes.</a:t>
            </a:r>
            <a:endParaRPr lang="es-PE" b="1" dirty="0"/>
          </a:p>
        </p:txBody>
      </p:sp>
      <p:grpSp>
        <p:nvGrpSpPr>
          <p:cNvPr id="8" name="4 Grupo"/>
          <p:cNvGrpSpPr/>
          <p:nvPr/>
        </p:nvGrpSpPr>
        <p:grpSpPr>
          <a:xfrm>
            <a:off x="10629052" y="4395453"/>
            <a:ext cx="1164630" cy="1277983"/>
            <a:chOff x="1610451" y="14565"/>
            <a:chExt cx="4744118" cy="2090716"/>
          </a:xfrm>
        </p:grpSpPr>
        <p:sp>
          <p:nvSpPr>
            <p:cNvPr id="9" name="8 Rectángulo redondeado"/>
            <p:cNvSpPr/>
            <p:nvPr/>
          </p:nvSpPr>
          <p:spPr>
            <a:xfrm>
              <a:off x="1610451" y="14565"/>
              <a:ext cx="4744118" cy="2090716"/>
            </a:xfrm>
            <a:prstGeom prst="roundRect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1712511" y="116625"/>
              <a:ext cx="4539998" cy="18865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3600" kern="1200" dirty="0"/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7246">
            <a:off x="9834092" y="1546545"/>
            <a:ext cx="1413377" cy="109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9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Rectángulo"/>
          <p:cNvSpPr/>
          <p:nvPr/>
        </p:nvSpPr>
        <p:spPr>
          <a:xfrm rot="19230590">
            <a:off x="1797792" y="1289267"/>
            <a:ext cx="3734886" cy="1660331"/>
          </a:xfrm>
          <a:prstGeom prst="rect">
            <a:avLst/>
          </a:prstGeom>
          <a:solidFill>
            <a:srgbClr val="CC0000"/>
          </a:solidFill>
          <a:ln>
            <a:noFill/>
          </a:ln>
          <a:scene3d>
            <a:camera prst="orthographicFront"/>
            <a:lightRig rig="threePt" dir="t">
              <a:rot lat="0" lon="0" rev="3000000"/>
            </a:lightRig>
          </a:scene3d>
          <a:sp3d extrusionH="31750" contourW="12700" prstMaterial="softEdge">
            <a:bevelT w="101600" h="95250"/>
            <a:bevelB w="12700"/>
            <a:extrusionClr>
              <a:srgbClr val="CC000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i="1" dirty="0" smtClean="0"/>
              <a:t>“Rumbo a la nota más alta”</a:t>
            </a:r>
            <a:endParaRPr lang="es-ES" sz="4000" b="1" i="1" dirty="0"/>
          </a:p>
        </p:txBody>
      </p:sp>
      <p:pic>
        <p:nvPicPr>
          <p:cNvPr id="3" name="Imagen 88" descr="https://encrypted-tbn0.gstatic.com/images?q=tbn:ANd9GcQW_PGfxZ6_GV7lK1a72uSa3xhDhOyfnl-w221cwxNS2fJUqm0O">
            <a:hlinkClick r:id="rId2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158" y="2750750"/>
            <a:ext cx="5319105" cy="320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5" descr="C:\Users\Marcelino\Desktop\Nuevo escritorio\Yachachinakusun\FOTOS\2011\Fotos Grau\DSC0424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4736">
            <a:off x="7609523" y="1408423"/>
            <a:ext cx="3717914" cy="2104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886201" y="5293408"/>
            <a:ext cx="4655126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4800" dirty="0" smtClean="0"/>
              <a:t>GRACIAS</a:t>
            </a:r>
            <a:endParaRPr lang="es-PE" sz="4800" dirty="0"/>
          </a:p>
        </p:txBody>
      </p:sp>
    </p:spTree>
    <p:extLst>
      <p:ext uri="{BB962C8B-B14F-4D97-AF65-F5344CB8AC3E}">
        <p14:creationId xmlns:p14="http://schemas.microsoft.com/office/powerpoint/2010/main" val="89895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10791" y="1520251"/>
            <a:ext cx="6681354" cy="3970318"/>
          </a:xfrm>
          <a:prstGeom prst="rect">
            <a:avLst/>
          </a:prstGeom>
          <a:gradFill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48000">
                <a:schemeClr val="accent6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chemeClr val="tx1"/>
                </a:solidFill>
              </a:rPr>
              <a:t>MINISTERIO DE EDUCACION</a:t>
            </a:r>
          </a:p>
          <a:p>
            <a:endParaRPr lang="es-PE" b="1" dirty="0" smtClean="0">
              <a:solidFill>
                <a:schemeClr val="tx1"/>
              </a:solidFill>
            </a:endParaRPr>
          </a:p>
          <a:p>
            <a:r>
              <a:rPr lang="es-PE" b="1" dirty="0" smtClean="0">
                <a:solidFill>
                  <a:schemeClr val="tx1"/>
                </a:solidFill>
              </a:rPr>
              <a:t>FINALIDAD</a:t>
            </a:r>
            <a:endParaRPr lang="es-PE" dirty="0">
              <a:solidFill>
                <a:schemeClr val="tx1"/>
              </a:solidFill>
            </a:endParaRPr>
          </a:p>
          <a:p>
            <a:r>
              <a:rPr lang="es-PE" dirty="0" smtClean="0">
                <a:solidFill>
                  <a:schemeClr val="tx1"/>
                </a:solidFill>
              </a:rPr>
              <a:t>Brindar orientaciones y disposiciones al desarrollo del año escolar 2017 en las IIEE y programas educativos de la educación básica en concordancia con los objetivos y metas del sector educación.</a:t>
            </a:r>
            <a:endParaRPr lang="es-PE" dirty="0">
              <a:solidFill>
                <a:schemeClr val="tx1"/>
              </a:solidFill>
            </a:endParaRPr>
          </a:p>
          <a:p>
            <a:r>
              <a:rPr lang="es-PE" dirty="0">
                <a:solidFill>
                  <a:schemeClr val="tx1"/>
                </a:solidFill>
              </a:rPr>
              <a:t> </a:t>
            </a:r>
          </a:p>
          <a:p>
            <a:r>
              <a:rPr lang="es-PE" b="1" dirty="0" smtClean="0">
                <a:solidFill>
                  <a:schemeClr val="tx1"/>
                </a:solidFill>
              </a:rPr>
              <a:t>OBJETIVO</a:t>
            </a:r>
            <a:endParaRPr lang="es-PE" dirty="0">
              <a:solidFill>
                <a:schemeClr val="tx1"/>
              </a:solidFill>
            </a:endParaRPr>
          </a:p>
          <a:p>
            <a:r>
              <a:rPr lang="es-PE" dirty="0">
                <a:solidFill>
                  <a:schemeClr val="tx1"/>
                </a:solidFill>
              </a:rPr>
              <a:t>Orientar a </a:t>
            </a:r>
            <a:r>
              <a:rPr lang="es-PE" dirty="0" smtClean="0">
                <a:solidFill>
                  <a:schemeClr val="tx1"/>
                </a:solidFill>
              </a:rPr>
              <a:t>los equipos directivos y demás miembros de la comunidad educativa en la planificación, ejecución, supervisión y evaluación de las acciones que garanticen el desarrollo optimo del año escolar 2017, a través de los compromisos de gestión escolar y las disposiciones normativas que emita el ministerio de educación para las IIEE y programas educativos de la Educación Básica.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4" name="CuadroTexto 1"/>
          <p:cNvSpPr txBox="1"/>
          <p:nvPr/>
        </p:nvSpPr>
        <p:spPr>
          <a:xfrm>
            <a:off x="2817341" y="468124"/>
            <a:ext cx="8847437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4000">
                <a:solidFill>
                  <a:srgbClr val="C00000"/>
                </a:solidFill>
              </a:defRPr>
            </a:lvl1pPr>
          </a:lstStyle>
          <a:p>
            <a:pPr algn="ctr"/>
            <a:endParaRPr lang="es-PE" sz="1600" b="1" i="1" dirty="0" smtClean="0">
              <a:solidFill>
                <a:schemeClr val="bg1"/>
              </a:solidFill>
            </a:endParaRPr>
          </a:p>
          <a:p>
            <a:pPr algn="r"/>
            <a:r>
              <a:rPr lang="es-PE" sz="2400" b="1" dirty="0" smtClean="0">
                <a:solidFill>
                  <a:schemeClr val="tx1"/>
                </a:solidFill>
              </a:rPr>
              <a:t>FINALIDAD  Y OBJETIVOS</a:t>
            </a:r>
          </a:p>
        </p:txBody>
      </p:sp>
    </p:spTree>
    <p:extLst>
      <p:ext uri="{BB962C8B-B14F-4D97-AF65-F5344CB8AC3E}">
        <p14:creationId xmlns:p14="http://schemas.microsoft.com/office/powerpoint/2010/main" val="294710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628041"/>
              </p:ext>
            </p:extLst>
          </p:nvPr>
        </p:nvGraphicFramePr>
        <p:xfrm>
          <a:off x="3352565" y="2002775"/>
          <a:ext cx="8381403" cy="4586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9989"/>
                <a:gridCol w="2358981"/>
                <a:gridCol w="3092433"/>
              </a:tblGrid>
              <a:tr h="3085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chemeClr val="bg1"/>
                          </a:solidFill>
                          <a:effectLst/>
                        </a:rPr>
                        <a:t>DIRECCIÓN </a:t>
                      </a:r>
                      <a:r>
                        <a:rPr lang="es-PE" sz="1200" dirty="0" smtClean="0">
                          <a:solidFill>
                            <a:schemeClr val="bg1"/>
                          </a:solidFill>
                          <a:effectLst/>
                        </a:rPr>
                        <a:t>REGIONAL - DRE</a:t>
                      </a:r>
                      <a:endParaRPr lang="es-PE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1" marR="64881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chemeClr val="bg1"/>
                          </a:solidFill>
                          <a:effectLst/>
                        </a:rPr>
                        <a:t>UNIDAD DE GESTIÓN EDUCATIVA </a:t>
                      </a:r>
                      <a:r>
                        <a:rPr lang="es-PE" sz="1200" dirty="0" smtClean="0">
                          <a:solidFill>
                            <a:schemeClr val="bg1"/>
                          </a:solidFill>
                          <a:effectLst/>
                        </a:rPr>
                        <a:t>LOCAL - UGEL</a:t>
                      </a:r>
                      <a:endParaRPr lang="es-PE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1" marR="64881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chemeClr val="bg1"/>
                          </a:solidFill>
                          <a:effectLst/>
                        </a:rPr>
                        <a:t>INSTITUCIÓN EDUCATIVA</a:t>
                      </a:r>
                      <a:endParaRPr lang="es-PE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1" marR="64881" marT="0" marB="0" anchor="ctr">
                    <a:solidFill>
                      <a:srgbClr val="FF0066"/>
                    </a:solidFill>
                  </a:tcPr>
                </a:tc>
              </a:tr>
              <a:tr h="1054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chemeClr val="tx1"/>
                          </a:solidFill>
                          <a:effectLst/>
                        </a:rPr>
                        <a:t>Instancia especializada del Gobierno Regional </a:t>
                      </a:r>
                      <a:r>
                        <a:rPr lang="es-PE" sz="1200" dirty="0" smtClean="0">
                          <a:solidFill>
                            <a:schemeClr val="tx1"/>
                          </a:solidFill>
                          <a:effectLst/>
                        </a:rPr>
                        <a:t> RESPONSABLE DEL SERVICIO EDUCATIVO  en </a:t>
                      </a:r>
                      <a:r>
                        <a:rPr lang="es-PE" sz="1200" dirty="0">
                          <a:solidFill>
                            <a:schemeClr val="tx1"/>
                          </a:solidFill>
                          <a:effectLst/>
                        </a:rPr>
                        <a:t>el ámbito de su respectiva circunscripción territorial.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1" marR="64881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1200" dirty="0">
                          <a:effectLst/>
                        </a:rPr>
                        <a:t>Instancia de ejecución, </a:t>
                      </a:r>
                      <a:r>
                        <a:rPr lang="es-PE" sz="1200" b="1" dirty="0">
                          <a:effectLst/>
                        </a:rPr>
                        <a:t>responsable de proveer servicios </a:t>
                      </a:r>
                      <a:r>
                        <a:rPr lang="es-PE" sz="1200" dirty="0">
                          <a:effectLst/>
                        </a:rPr>
                        <a:t>y supervisar la gestión de las II.EE</a:t>
                      </a:r>
                      <a:r>
                        <a:rPr lang="es-PE" sz="1200" dirty="0" smtClean="0">
                          <a:effectLst/>
                        </a:rPr>
                        <a:t>. </a:t>
                      </a:r>
                      <a:r>
                        <a:rPr lang="es-PE" sz="1200" dirty="0">
                          <a:effectLst/>
                        </a:rPr>
                        <a:t>para la adecuada prestación del servicio educativo.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1200" dirty="0">
                          <a:effectLst/>
                        </a:rPr>
                        <a:t>Depende  jerárquicamente de la </a:t>
                      </a:r>
                      <a:r>
                        <a:rPr lang="es-PE" sz="1200" dirty="0" smtClean="0">
                          <a:effectLst/>
                        </a:rPr>
                        <a:t>DRE.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1" marR="648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1200" dirty="0">
                          <a:effectLst/>
                        </a:rPr>
                        <a:t>Es la </a:t>
                      </a:r>
                      <a:r>
                        <a:rPr lang="es-PE" sz="1200" b="1" dirty="0">
                          <a:effectLst/>
                        </a:rPr>
                        <a:t>primera y principal instancia de gestión educativa </a:t>
                      </a:r>
                      <a:r>
                        <a:rPr lang="es-PE" sz="1200" dirty="0">
                          <a:effectLst/>
                        </a:rPr>
                        <a:t>descentralizada. </a:t>
                      </a:r>
                      <a:endParaRPr lang="es-PE" sz="120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1200" dirty="0" smtClean="0">
                          <a:effectLst/>
                        </a:rPr>
                        <a:t>En </a:t>
                      </a:r>
                      <a:r>
                        <a:rPr lang="es-PE" sz="1200" dirty="0">
                          <a:effectLst/>
                        </a:rPr>
                        <a:t>ella tiene lugar la prestación del </a:t>
                      </a:r>
                      <a:r>
                        <a:rPr lang="es-PE" sz="1200" b="1" dirty="0">
                          <a:effectLst/>
                        </a:rPr>
                        <a:t>servicio educativo centrado en el logro de los aprendizajes</a:t>
                      </a:r>
                      <a:r>
                        <a:rPr lang="es-PE" sz="1200" dirty="0" smtClean="0">
                          <a:effectLst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dirty="0" smtClean="0">
                          <a:effectLst/>
                        </a:rPr>
                        <a:t>Puede ser pública o privada. </a:t>
                      </a:r>
                    </a:p>
                  </a:txBody>
                  <a:tcPr marL="64881" marR="64881" marT="0" marB="0" anchor="ctr"/>
                </a:tc>
              </a:tr>
              <a:tr h="154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chemeClr val="bg1"/>
                          </a:solidFill>
                          <a:effectLst/>
                        </a:rPr>
                        <a:t>MANDATOS/RESPONSABILIDADES:</a:t>
                      </a:r>
                      <a:endParaRPr lang="es-P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1" marR="64881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 smtClean="0">
                          <a:solidFill>
                            <a:schemeClr val="bg1"/>
                          </a:solidFill>
                          <a:effectLst/>
                        </a:rPr>
                        <a:t>MANDATOS/RESPONSABILIDADES</a:t>
                      </a:r>
                      <a:endParaRPr lang="es-PE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1" marR="64881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0" dirty="0">
                          <a:solidFill>
                            <a:schemeClr val="bg1"/>
                          </a:solidFill>
                          <a:effectLst/>
                        </a:rPr>
                        <a:t>MANDATOS/RESPONSABILIDADES:</a:t>
                      </a:r>
                      <a:endParaRPr lang="es-PE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1" marR="64881" marT="0" marB="0" anchor="ctr">
                    <a:solidFill>
                      <a:srgbClr val="FF0066"/>
                    </a:solidFill>
                  </a:tcPr>
                </a:tc>
              </a:tr>
              <a:tr h="220209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PE" sz="1200" dirty="0">
                          <a:solidFill>
                            <a:schemeClr val="tx1"/>
                          </a:solidFill>
                          <a:effectLst/>
                        </a:rPr>
                        <a:t>Responsable de su planificación.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PE" sz="1200" dirty="0">
                          <a:solidFill>
                            <a:schemeClr val="tx1"/>
                          </a:solidFill>
                          <a:effectLst/>
                        </a:rPr>
                        <a:t>Brinda asistencia técnica y supervisa a las UGEL de su jurisdicción.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PE" sz="1200" dirty="0">
                          <a:solidFill>
                            <a:schemeClr val="tx1"/>
                          </a:solidFill>
                          <a:effectLst/>
                        </a:rPr>
                        <a:t>Implementa la presente norma técnica del año escolar.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PE" sz="1200" dirty="0">
                          <a:solidFill>
                            <a:schemeClr val="tx1"/>
                          </a:solidFill>
                          <a:effectLst/>
                        </a:rPr>
                        <a:t>Está facultada por ley a emitir normas </a:t>
                      </a:r>
                      <a:r>
                        <a:rPr lang="es-PE" sz="1200" dirty="0" smtClean="0">
                          <a:solidFill>
                            <a:schemeClr val="tx1"/>
                          </a:solidFill>
                          <a:effectLst/>
                        </a:rPr>
                        <a:t>complementarias.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PE" sz="1200" dirty="0" smtClean="0">
                          <a:solidFill>
                            <a:schemeClr val="tx1"/>
                          </a:solidFill>
                          <a:effectLst/>
                        </a:rPr>
                        <a:t>Conduce </a:t>
                      </a:r>
                      <a:r>
                        <a:rPr lang="es-PE" sz="1200" dirty="0">
                          <a:solidFill>
                            <a:schemeClr val="tx1"/>
                          </a:solidFill>
                          <a:effectLst/>
                        </a:rPr>
                        <a:t>el proceso de acompañamiento, monitoreo y supervisión a las UGEL</a:t>
                      </a:r>
                      <a:r>
                        <a:rPr lang="es-PE" sz="12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PE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881" marR="6488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PE" sz="1200" dirty="0" smtClean="0">
                          <a:effectLst/>
                        </a:rPr>
                        <a:t>Brinda asistencia técnica y estrategias</a:t>
                      </a:r>
                      <a:r>
                        <a:rPr lang="es-PE" sz="1200" baseline="0" dirty="0" smtClean="0">
                          <a:effectLst/>
                        </a:rPr>
                        <a:t> formativas.</a:t>
                      </a:r>
                      <a:endParaRPr lang="es-PE" sz="12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PE" sz="1200" dirty="0" smtClean="0">
                          <a:effectLst/>
                        </a:rPr>
                        <a:t>Supervisa y evalúa la </a:t>
                      </a:r>
                      <a:r>
                        <a:rPr lang="es-PE" sz="1200" dirty="0">
                          <a:effectLst/>
                        </a:rPr>
                        <a:t>gestión de las IIEE  públicas y </a:t>
                      </a:r>
                      <a:r>
                        <a:rPr lang="es-PE" sz="1200" dirty="0" smtClean="0">
                          <a:effectLst/>
                        </a:rPr>
                        <a:t>privadas de la educación básica y CETPRO </a:t>
                      </a:r>
                      <a:r>
                        <a:rPr lang="es-PE" sz="1200" dirty="0">
                          <a:effectLst/>
                        </a:rPr>
                        <a:t>de su jurisdicción para la adecuada prestación del servicio educativo</a:t>
                      </a:r>
                      <a:r>
                        <a:rPr lang="es-PE" sz="1200" dirty="0" smtClean="0">
                          <a:effectLst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1" marR="6488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PE" sz="1200" dirty="0" smtClean="0">
                          <a:effectLst/>
                        </a:rPr>
                        <a:t>Tiene </a:t>
                      </a:r>
                      <a:r>
                        <a:rPr lang="es-PE" sz="1200" dirty="0">
                          <a:effectLst/>
                        </a:rPr>
                        <a:t>autonomía en el planeamiento, ejecución, supervisión, monitoreo y evaluación del servicio </a:t>
                      </a:r>
                      <a:r>
                        <a:rPr lang="es-PE" sz="1200" dirty="0" smtClean="0">
                          <a:effectLst/>
                        </a:rPr>
                        <a:t>educativo.</a:t>
                      </a:r>
                      <a:endParaRPr lang="es-PE" sz="12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PE" sz="1200" b="1" dirty="0">
                          <a:effectLst/>
                        </a:rPr>
                        <a:t>Elabora sus instrumentos de gestión </a:t>
                      </a:r>
                      <a:r>
                        <a:rPr lang="es-PE" sz="1200" dirty="0">
                          <a:effectLst/>
                        </a:rPr>
                        <a:t>en el marco de la normatividad vigente.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PE" sz="1200" dirty="0">
                          <a:effectLst/>
                        </a:rPr>
                        <a:t>Se vincula con su entorno y está abierta a la </a:t>
                      </a:r>
                      <a:r>
                        <a:rPr lang="es-PE" sz="1200" b="1" dirty="0">
                          <a:effectLst/>
                        </a:rPr>
                        <a:t>participación de la comunidad</a:t>
                      </a:r>
                      <a:r>
                        <a:rPr lang="es-PE" sz="1200" b="1" dirty="0" smtClean="0">
                          <a:effectLst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PE" sz="1200" b="1" dirty="0" smtClean="0">
                          <a:effectLst/>
                        </a:rPr>
                        <a:t>Debe reportar </a:t>
                      </a:r>
                      <a:r>
                        <a:rPr lang="es-PE" sz="1200" b="0" dirty="0" smtClean="0">
                          <a:effectLst/>
                        </a:rPr>
                        <a:t>información</a:t>
                      </a:r>
                      <a:r>
                        <a:rPr lang="es-PE" sz="1200" b="0" baseline="0" dirty="0" smtClean="0">
                          <a:effectLst/>
                        </a:rPr>
                        <a:t> estadística oportuna y veraz cuando sean requeridas por las otras instancias descentralizadas.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81" marR="64881" marT="0" marB="0"/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542480" y="2399925"/>
            <a:ext cx="2660074" cy="390876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PE" sz="1600" b="1" dirty="0" smtClean="0"/>
              <a:t>Define </a:t>
            </a:r>
            <a:r>
              <a:rPr lang="es-PE" sz="1600" b="1" dirty="0"/>
              <a:t>las políticas y normas nacionales en coordinación con los otros niveles de gobierno</a:t>
            </a:r>
            <a:r>
              <a:rPr lang="es-PE" sz="1600" b="1" dirty="0" smtClean="0"/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PE" sz="1600" b="1" dirty="0"/>
              <a:t>Supervisa a las otras instancias de gestión educativa descentralizada.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PE" sz="1600" b="1" dirty="0" smtClean="0"/>
              <a:t>Emite </a:t>
            </a:r>
            <a:r>
              <a:rPr lang="es-PE" sz="1600" b="1" dirty="0"/>
              <a:t>normas.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PE" sz="1600" b="1" dirty="0"/>
              <a:t>Brinda  Asistencia Técnica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PE" sz="1600" b="1" dirty="0" smtClean="0"/>
              <a:t>Preserva </a:t>
            </a:r>
            <a:r>
              <a:rPr lang="es-PE" sz="1600" b="1" dirty="0"/>
              <a:t>la unidad del Sistema Educativo Nacional</a:t>
            </a:r>
            <a:r>
              <a:rPr lang="es-PE" sz="1600" b="1" dirty="0" smtClean="0"/>
              <a:t>.</a:t>
            </a:r>
          </a:p>
        </p:txBody>
      </p:sp>
      <p:sp>
        <p:nvSpPr>
          <p:cNvPr id="48" name="Rectángulo 47"/>
          <p:cNvSpPr/>
          <p:nvPr/>
        </p:nvSpPr>
        <p:spPr>
          <a:xfrm>
            <a:off x="542480" y="1420698"/>
            <a:ext cx="2660074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2000" b="1" dirty="0" smtClean="0">
                <a:solidFill>
                  <a:schemeClr val="bg1"/>
                </a:solidFill>
              </a:rPr>
              <a:t>MINEDU</a:t>
            </a:r>
            <a:endParaRPr lang="es-PE" sz="2000" b="1" dirty="0">
              <a:solidFill>
                <a:schemeClr val="bg1"/>
              </a:solidFill>
            </a:endParaRPr>
          </a:p>
        </p:txBody>
      </p:sp>
      <p:sp>
        <p:nvSpPr>
          <p:cNvPr id="10" name="Rectángulo 47"/>
          <p:cNvSpPr/>
          <p:nvPr/>
        </p:nvSpPr>
        <p:spPr>
          <a:xfrm>
            <a:off x="3352565" y="1420698"/>
            <a:ext cx="2660074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2000" b="1" dirty="0" smtClean="0">
                <a:solidFill>
                  <a:schemeClr val="bg1"/>
                </a:solidFill>
              </a:rPr>
              <a:t>DRE</a:t>
            </a:r>
            <a:endParaRPr lang="es-PE" sz="2000" b="1" dirty="0">
              <a:solidFill>
                <a:schemeClr val="bg1"/>
              </a:solidFill>
            </a:endParaRPr>
          </a:p>
        </p:txBody>
      </p:sp>
      <p:sp>
        <p:nvSpPr>
          <p:cNvPr id="11" name="Rectángulo 47"/>
          <p:cNvSpPr/>
          <p:nvPr/>
        </p:nvSpPr>
        <p:spPr>
          <a:xfrm>
            <a:off x="6162650" y="1420698"/>
            <a:ext cx="2526489" cy="40330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2000" b="1" dirty="0" smtClean="0">
                <a:solidFill>
                  <a:schemeClr val="bg1"/>
                </a:solidFill>
              </a:rPr>
              <a:t>UGEL</a:t>
            </a:r>
            <a:endParaRPr lang="es-PE" sz="2000" b="1" dirty="0">
              <a:solidFill>
                <a:schemeClr val="bg1"/>
              </a:solidFill>
            </a:endParaRPr>
          </a:p>
        </p:txBody>
      </p:sp>
      <p:sp>
        <p:nvSpPr>
          <p:cNvPr id="12" name="Rectángulo 47"/>
          <p:cNvSpPr/>
          <p:nvPr/>
        </p:nvSpPr>
        <p:spPr>
          <a:xfrm>
            <a:off x="8822724" y="1430860"/>
            <a:ext cx="2842054" cy="403308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2000" b="1" dirty="0" smtClean="0">
                <a:solidFill>
                  <a:schemeClr val="bg1"/>
                </a:solidFill>
              </a:rPr>
              <a:t>IIEE</a:t>
            </a:r>
            <a:endParaRPr lang="es-PE" sz="2000" b="1" dirty="0">
              <a:solidFill>
                <a:schemeClr val="bg1"/>
              </a:solidFill>
            </a:endParaRPr>
          </a:p>
        </p:txBody>
      </p:sp>
      <p:sp>
        <p:nvSpPr>
          <p:cNvPr id="13" name="CuadroTexto 1"/>
          <p:cNvSpPr txBox="1"/>
          <p:nvPr/>
        </p:nvSpPr>
        <p:spPr>
          <a:xfrm>
            <a:off x="1588920" y="333042"/>
            <a:ext cx="8847437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4000">
                <a:solidFill>
                  <a:srgbClr val="C00000"/>
                </a:solidFill>
              </a:defRPr>
            </a:lvl1pPr>
          </a:lstStyle>
          <a:p>
            <a:pPr algn="ctr"/>
            <a:endParaRPr lang="es-PE" sz="1600" b="1" i="1" dirty="0" smtClean="0">
              <a:solidFill>
                <a:schemeClr val="bg1"/>
              </a:solidFill>
            </a:endParaRPr>
          </a:p>
          <a:p>
            <a:pPr algn="ctr"/>
            <a:r>
              <a:rPr lang="es-PE" sz="2400" b="1" dirty="0" smtClean="0">
                <a:solidFill>
                  <a:schemeClr val="bg1"/>
                </a:solidFill>
              </a:rPr>
              <a:t>DISPOSICIONES  GENERALES : Niveles de gobierno (Roles)</a:t>
            </a:r>
          </a:p>
        </p:txBody>
      </p:sp>
    </p:spTree>
    <p:extLst>
      <p:ext uri="{BB962C8B-B14F-4D97-AF65-F5344CB8AC3E}">
        <p14:creationId xmlns:p14="http://schemas.microsoft.com/office/powerpoint/2010/main" val="40421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DOC130812fig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3899" y="1303981"/>
            <a:ext cx="10510879" cy="5291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19 Grupo"/>
          <p:cNvGrpSpPr/>
          <p:nvPr/>
        </p:nvGrpSpPr>
        <p:grpSpPr>
          <a:xfrm>
            <a:off x="1293619" y="4116704"/>
            <a:ext cx="2510688" cy="1560427"/>
            <a:chOff x="0" y="2477560"/>
            <a:chExt cx="3154476" cy="1892685"/>
          </a:xfrm>
        </p:grpSpPr>
        <p:sp>
          <p:nvSpPr>
            <p:cNvPr id="21" name="20 Rectángulo"/>
            <p:cNvSpPr/>
            <p:nvPr/>
          </p:nvSpPr>
          <p:spPr>
            <a:xfrm>
              <a:off x="0" y="2477560"/>
              <a:ext cx="3154476" cy="18926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0" y="2477560"/>
              <a:ext cx="3154476" cy="18926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400" b="1" kern="1200" dirty="0" smtClean="0"/>
                <a:t>2. Revalorización de la carrera docente</a:t>
              </a:r>
              <a:endParaRPr lang="es-PE" sz="2400" b="1" kern="1200" dirty="0"/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4460242" y="4119539"/>
            <a:ext cx="2539299" cy="1557592"/>
            <a:chOff x="1478559" y="60"/>
            <a:chExt cx="3668898" cy="2201339"/>
          </a:xfrm>
        </p:grpSpPr>
        <p:sp>
          <p:nvSpPr>
            <p:cNvPr id="24" name="23 Rectángulo"/>
            <p:cNvSpPr/>
            <p:nvPr/>
          </p:nvSpPr>
          <p:spPr>
            <a:xfrm>
              <a:off x="1478559" y="60"/>
              <a:ext cx="3668898" cy="220133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24 Rectángulo"/>
            <p:cNvSpPr/>
            <p:nvPr/>
          </p:nvSpPr>
          <p:spPr>
            <a:xfrm>
              <a:off x="1478559" y="60"/>
              <a:ext cx="3668898" cy="2201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400" b="1" kern="1200" dirty="0" smtClean="0"/>
                <a:t>3. </a:t>
              </a:r>
              <a:r>
                <a:rPr lang="es-PE" sz="2400" b="1" dirty="0" smtClean="0"/>
                <a:t>Reducción</a:t>
              </a:r>
              <a:r>
                <a:rPr lang="es-PE" sz="2400" b="1" kern="1200" dirty="0" smtClean="0"/>
                <a:t> de la brecha de Infraestructura Educativa</a:t>
              </a:r>
              <a:endParaRPr lang="es-PE" sz="2400" b="1" kern="1200" dirty="0"/>
            </a:p>
          </p:txBody>
        </p:sp>
      </p:grpSp>
      <p:sp>
        <p:nvSpPr>
          <p:cNvPr id="29" name="28 CuadroTexto"/>
          <p:cNvSpPr txBox="1"/>
          <p:nvPr/>
        </p:nvSpPr>
        <p:spPr>
          <a:xfrm>
            <a:off x="8387649" y="4116703"/>
            <a:ext cx="3083695" cy="156042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PE" sz="1200" b="1" dirty="0" smtClean="0">
              <a:solidFill>
                <a:schemeClr val="bg1"/>
              </a:solidFill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dirty="0" smtClean="0">
                <a:solidFill>
                  <a:schemeClr val="bg1"/>
                </a:solidFill>
              </a:rPr>
              <a:t>4. Modernización y fortalecimiento de la Gestión educativa 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PE" sz="800" b="1" dirty="0">
              <a:solidFill>
                <a:schemeClr val="bg1"/>
              </a:solidFill>
            </a:endParaRPr>
          </a:p>
        </p:txBody>
      </p:sp>
      <p:sp>
        <p:nvSpPr>
          <p:cNvPr id="30" name="CuadroTexto 1"/>
          <p:cNvSpPr txBox="1"/>
          <p:nvPr/>
        </p:nvSpPr>
        <p:spPr>
          <a:xfrm>
            <a:off x="1301414" y="2646661"/>
            <a:ext cx="9502665" cy="98488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4000">
                <a:solidFill>
                  <a:srgbClr val="C00000"/>
                </a:solidFill>
              </a:defRPr>
            </a:lvl1pPr>
          </a:lstStyle>
          <a:p>
            <a:pPr algn="ctr"/>
            <a:endParaRPr lang="es-PE" sz="1600" b="1" i="1" dirty="0" smtClean="0">
              <a:solidFill>
                <a:schemeClr val="bg1"/>
              </a:solidFill>
            </a:endParaRPr>
          </a:p>
          <a:p>
            <a:pPr algn="ctr"/>
            <a:r>
              <a:rPr lang="es-PE" sz="2800" b="1" i="1" dirty="0" smtClean="0">
                <a:solidFill>
                  <a:schemeClr val="bg1"/>
                </a:solidFill>
              </a:rPr>
              <a:t>1. Mejora de la calidad de </a:t>
            </a:r>
            <a:r>
              <a:rPr lang="es-PE" sz="2800" b="1" i="1" dirty="0">
                <a:solidFill>
                  <a:schemeClr val="bg1"/>
                </a:solidFill>
              </a:rPr>
              <a:t>los </a:t>
            </a:r>
            <a:r>
              <a:rPr lang="es-PE" sz="2800" b="1" i="1" dirty="0" smtClean="0">
                <a:solidFill>
                  <a:schemeClr val="bg1"/>
                </a:solidFill>
              </a:rPr>
              <a:t>Aprendizajes</a:t>
            </a:r>
          </a:p>
          <a:p>
            <a:pPr algn="ctr"/>
            <a:endParaRPr lang="es-PE" sz="1400" b="1" i="1" dirty="0" smtClean="0">
              <a:solidFill>
                <a:schemeClr val="bg1"/>
              </a:solidFill>
            </a:endParaRPr>
          </a:p>
        </p:txBody>
      </p:sp>
      <p:sp>
        <p:nvSpPr>
          <p:cNvPr id="13" name="CuadroTexto 1"/>
          <p:cNvSpPr txBox="1"/>
          <p:nvPr/>
        </p:nvSpPr>
        <p:spPr>
          <a:xfrm>
            <a:off x="5729891" y="950038"/>
            <a:ext cx="5934887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4000">
                <a:solidFill>
                  <a:srgbClr val="C00000"/>
                </a:solidFill>
              </a:defRPr>
            </a:lvl1pPr>
          </a:lstStyle>
          <a:p>
            <a:pPr algn="ctr"/>
            <a:endParaRPr lang="es-PE" sz="1600" b="1" i="1" dirty="0" smtClean="0">
              <a:solidFill>
                <a:schemeClr val="bg1"/>
              </a:solidFill>
            </a:endParaRPr>
          </a:p>
          <a:p>
            <a:pPr algn="r"/>
            <a:r>
              <a:rPr lang="es-PE" sz="2400" b="1" dirty="0" smtClean="0">
                <a:solidFill>
                  <a:schemeClr val="bg1"/>
                </a:solidFill>
              </a:rPr>
              <a:t>LINEAS DE ACCION</a:t>
            </a:r>
          </a:p>
        </p:txBody>
      </p:sp>
    </p:spTree>
    <p:extLst>
      <p:ext uri="{BB962C8B-B14F-4D97-AF65-F5344CB8AC3E}">
        <p14:creationId xmlns:p14="http://schemas.microsoft.com/office/powerpoint/2010/main" val="316966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Marcador de contenido 2"/>
          <p:cNvSpPr txBox="1">
            <a:spLocks/>
          </p:cNvSpPr>
          <p:nvPr/>
        </p:nvSpPr>
        <p:spPr bwMode="auto">
          <a:xfrm>
            <a:off x="-155046" y="3568700"/>
            <a:ext cx="1051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endParaRPr lang="es-PE" altLang="es-PE" sz="4400">
              <a:latin typeface="Arial" panose="020B0604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4101" name="Marcador de contenido 2"/>
          <p:cNvSpPr txBox="1">
            <a:spLocks/>
          </p:cNvSpPr>
          <p:nvPr/>
        </p:nvSpPr>
        <p:spPr bwMode="auto">
          <a:xfrm>
            <a:off x="833437" y="3612177"/>
            <a:ext cx="105156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endParaRPr lang="es-PE" altLang="es-PE" sz="4400">
              <a:latin typeface="Arial" panose="020B0604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13" name="Triángulo isósceles 12"/>
          <p:cNvSpPr/>
          <p:nvPr/>
        </p:nvSpPr>
        <p:spPr>
          <a:xfrm rot="16200000">
            <a:off x="10882529" y="419751"/>
            <a:ext cx="1363663" cy="939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7" name="7 Rectángulo"/>
          <p:cNvSpPr/>
          <p:nvPr/>
        </p:nvSpPr>
        <p:spPr>
          <a:xfrm>
            <a:off x="1150360" y="553405"/>
            <a:ext cx="9944100" cy="619795"/>
          </a:xfrm>
          <a:prstGeom prst="rect">
            <a:avLst/>
          </a:prstGeom>
          <a:solidFill>
            <a:srgbClr val="CC0000"/>
          </a:solidFill>
          <a:ln>
            <a:noFill/>
          </a:ln>
          <a:scene3d>
            <a:camera prst="orthographicFront"/>
            <a:lightRig rig="threePt" dir="t">
              <a:rot lat="0" lon="0" rev="3000000"/>
            </a:lightRig>
          </a:scene3d>
          <a:sp3d extrusionH="31750" contourW="12700" prstMaterial="softEdge">
            <a:bevelT w="101600" h="95250"/>
            <a:bevelB w="12700"/>
            <a:extrusionClr>
              <a:srgbClr val="CC000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/>
              <a:t>DISPOSICIONES ESPECIFICAS</a:t>
            </a:r>
            <a:endParaRPr lang="es-ES" sz="2800" b="1" dirty="0"/>
          </a:p>
        </p:txBody>
      </p:sp>
      <p:sp>
        <p:nvSpPr>
          <p:cNvPr id="2" name="1 Elipse"/>
          <p:cNvSpPr/>
          <p:nvPr/>
        </p:nvSpPr>
        <p:spPr>
          <a:xfrm>
            <a:off x="222568" y="2703151"/>
            <a:ext cx="3902623" cy="1263832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PE" sz="14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ORIENTACIONES PARA LA ORGANIZACIÓN Y FUNCIONAMIENTO DE LAS IIEE </a:t>
            </a:r>
            <a:endParaRPr lang="es-PE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56894433"/>
              </p:ext>
            </p:extLst>
          </p:nvPr>
        </p:nvGraphicFramePr>
        <p:xfrm>
          <a:off x="4736060" y="1571483"/>
          <a:ext cx="6358400" cy="4320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363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Rectángulo"/>
          <p:cNvSpPr/>
          <p:nvPr/>
        </p:nvSpPr>
        <p:spPr>
          <a:xfrm>
            <a:off x="2647317" y="424829"/>
            <a:ext cx="7146590" cy="616344"/>
          </a:xfrm>
          <a:prstGeom prst="rect">
            <a:avLst/>
          </a:prstGeom>
          <a:solidFill>
            <a:srgbClr val="CC0000"/>
          </a:solidFill>
          <a:ln>
            <a:noFill/>
          </a:ln>
          <a:scene3d>
            <a:camera prst="orthographicFront"/>
            <a:lightRig rig="threePt" dir="t">
              <a:rot lat="0" lon="0" rev="3000000"/>
            </a:lightRig>
          </a:scene3d>
          <a:sp3d extrusionH="31750" contourW="12700" prstMaterial="softEdge">
            <a:bevelT w="101600" h="95250"/>
            <a:bevelB w="12700"/>
            <a:extrusionClr>
              <a:srgbClr val="CC000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i="1" dirty="0" smtClean="0"/>
              <a:t>MOMENTOS  DEL  AÑO  ESCOLAR  2017</a:t>
            </a:r>
            <a:endParaRPr lang="es-ES" sz="2400" b="1" i="1" dirty="0"/>
          </a:p>
        </p:txBody>
      </p:sp>
      <p:sp>
        <p:nvSpPr>
          <p:cNvPr id="3" name="10 Rectángulo"/>
          <p:cNvSpPr/>
          <p:nvPr/>
        </p:nvSpPr>
        <p:spPr>
          <a:xfrm>
            <a:off x="1079017" y="1852348"/>
            <a:ext cx="2854378" cy="3816424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4 Elipse">
            <a:hlinkClick r:id="" action="ppaction://noaction"/>
          </p:cNvPr>
          <p:cNvSpPr/>
          <p:nvPr/>
        </p:nvSpPr>
        <p:spPr>
          <a:xfrm>
            <a:off x="1452275" y="2389425"/>
            <a:ext cx="2160000" cy="2160000"/>
          </a:xfrm>
          <a:prstGeom prst="ellipse">
            <a:avLst/>
          </a:prstGeom>
          <a:solidFill>
            <a:srgbClr val="FDA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Buen Inicio del Año Escolar</a:t>
            </a:r>
            <a:endParaRPr lang="es-PE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7 CuadroTexto"/>
          <p:cNvSpPr txBox="1"/>
          <p:nvPr/>
        </p:nvSpPr>
        <p:spPr>
          <a:xfrm>
            <a:off x="1632677" y="486569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Enero - marzo</a:t>
            </a:r>
          </a:p>
        </p:txBody>
      </p:sp>
      <p:cxnSp>
        <p:nvCxnSpPr>
          <p:cNvPr id="6" name="1 Conector recto"/>
          <p:cNvCxnSpPr/>
          <p:nvPr/>
        </p:nvCxnSpPr>
        <p:spPr>
          <a:xfrm>
            <a:off x="1755547" y="5191195"/>
            <a:ext cx="1266428" cy="170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5 Elipse">
            <a:hlinkClick r:id="" action="ppaction://noaction"/>
          </p:cNvPr>
          <p:cNvSpPr/>
          <p:nvPr/>
        </p:nvSpPr>
        <p:spPr>
          <a:xfrm>
            <a:off x="5100586" y="2795155"/>
            <a:ext cx="2349695" cy="2138735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es-PE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PE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escuela que queremos</a:t>
            </a:r>
            <a:endParaRPr lang="es-PE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8 CuadroTexto"/>
          <p:cNvSpPr txBox="1"/>
          <p:nvPr/>
        </p:nvSpPr>
        <p:spPr>
          <a:xfrm>
            <a:off x="5100587" y="5050363"/>
            <a:ext cx="188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Abril - noviembre</a:t>
            </a:r>
          </a:p>
        </p:txBody>
      </p:sp>
      <p:sp>
        <p:nvSpPr>
          <p:cNvPr id="13" name="6 Elipse">
            <a:hlinkClick r:id="" action="ppaction://noaction"/>
          </p:cNvPr>
          <p:cNvSpPr/>
          <p:nvPr/>
        </p:nvSpPr>
        <p:spPr>
          <a:xfrm>
            <a:off x="8765113" y="2933508"/>
            <a:ext cx="2258571" cy="21985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 </a:t>
            </a:r>
            <a:r>
              <a:rPr lang="es-P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</a:t>
            </a:r>
            <a:r>
              <a:rPr lang="es-PE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año </a:t>
            </a:r>
            <a:r>
              <a:rPr lang="es-P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escolar y responsabilidad por los </a:t>
            </a:r>
            <a:r>
              <a:rPr lang="es-PE" sz="1600" b="1" dirty="0" smtClean="0">
                <a:solidFill>
                  <a:schemeClr val="tx1"/>
                </a:solidFill>
              </a:rPr>
              <a:t>resultados</a:t>
            </a:r>
            <a:endParaRPr lang="es-PE" sz="1600" b="1" dirty="0">
              <a:solidFill>
                <a:schemeClr val="tx1"/>
              </a:solidFill>
            </a:endParaRPr>
          </a:p>
        </p:txBody>
      </p:sp>
      <p:sp>
        <p:nvSpPr>
          <p:cNvPr id="14" name="9 CuadroTexto"/>
          <p:cNvSpPr txBox="1"/>
          <p:nvPr/>
        </p:nvSpPr>
        <p:spPr>
          <a:xfrm>
            <a:off x="8880742" y="5304095"/>
            <a:ext cx="248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Noviembre - diciembre</a:t>
            </a:r>
            <a:endParaRPr lang="es-ES" b="1" dirty="0"/>
          </a:p>
        </p:txBody>
      </p:sp>
      <p:cxnSp>
        <p:nvCxnSpPr>
          <p:cNvPr id="16" name="3 Conector recto"/>
          <p:cNvCxnSpPr/>
          <p:nvPr/>
        </p:nvCxnSpPr>
        <p:spPr>
          <a:xfrm>
            <a:off x="9077488" y="5653988"/>
            <a:ext cx="2144694" cy="14784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3 Conector recto"/>
          <p:cNvCxnSpPr/>
          <p:nvPr/>
        </p:nvCxnSpPr>
        <p:spPr>
          <a:xfrm>
            <a:off x="5219444" y="5401447"/>
            <a:ext cx="1628165" cy="1824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5 Flecha derecha"/>
          <p:cNvSpPr/>
          <p:nvPr/>
        </p:nvSpPr>
        <p:spPr>
          <a:xfrm>
            <a:off x="1452275" y="5628728"/>
            <a:ext cx="10283193" cy="79208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11 CuadroTexto"/>
          <p:cNvSpPr txBox="1"/>
          <p:nvPr/>
        </p:nvSpPr>
        <p:spPr>
          <a:xfrm>
            <a:off x="1083521" y="5807552"/>
            <a:ext cx="2897508" cy="4001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PE" sz="2000" b="1" dirty="0" smtClean="0">
                <a:solidFill>
                  <a:schemeClr val="bg1"/>
                </a:solidFill>
              </a:rPr>
              <a:t>1er. Momento </a:t>
            </a:r>
            <a:r>
              <a:rPr lang="es-PE" sz="1600" b="1" dirty="0">
                <a:solidFill>
                  <a:schemeClr val="bg1"/>
                </a:solidFill>
              </a:rPr>
              <a:t>(BIAE – </a:t>
            </a:r>
            <a:r>
              <a:rPr lang="es-PE" sz="1600" b="1" dirty="0" smtClean="0">
                <a:solidFill>
                  <a:schemeClr val="bg1"/>
                </a:solidFill>
              </a:rPr>
              <a:t>2017)</a:t>
            </a:r>
            <a:endParaRPr lang="es-PE" sz="1600" b="1" dirty="0">
              <a:solidFill>
                <a:schemeClr val="bg1"/>
              </a:solidFill>
            </a:endParaRPr>
          </a:p>
        </p:txBody>
      </p:sp>
      <p:sp>
        <p:nvSpPr>
          <p:cNvPr id="12" name="13 CuadroTexto"/>
          <p:cNvSpPr txBox="1"/>
          <p:nvPr/>
        </p:nvSpPr>
        <p:spPr>
          <a:xfrm>
            <a:off x="4635331" y="5833274"/>
            <a:ext cx="3170562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PE" sz="2000" b="1" dirty="0"/>
              <a:t>2do. Momento</a:t>
            </a:r>
          </a:p>
        </p:txBody>
      </p:sp>
      <p:sp>
        <p:nvSpPr>
          <p:cNvPr id="18" name="14 CuadroTexto"/>
          <p:cNvSpPr txBox="1"/>
          <p:nvPr/>
        </p:nvSpPr>
        <p:spPr>
          <a:xfrm>
            <a:off x="8880742" y="5845510"/>
            <a:ext cx="2374055" cy="39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PE" sz="2000" b="1" dirty="0"/>
              <a:t>3er. Momento</a:t>
            </a:r>
          </a:p>
        </p:txBody>
      </p:sp>
    </p:spTree>
    <p:extLst>
      <p:ext uri="{BB962C8B-B14F-4D97-AF65-F5344CB8AC3E}">
        <p14:creationId xmlns:p14="http://schemas.microsoft.com/office/powerpoint/2010/main" val="151481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Rectángulo"/>
          <p:cNvSpPr/>
          <p:nvPr/>
        </p:nvSpPr>
        <p:spPr>
          <a:xfrm>
            <a:off x="4591795" y="291229"/>
            <a:ext cx="7146590" cy="616344"/>
          </a:xfrm>
          <a:prstGeom prst="rect">
            <a:avLst/>
          </a:prstGeom>
          <a:solidFill>
            <a:srgbClr val="CC0000"/>
          </a:solidFill>
          <a:ln>
            <a:noFill/>
          </a:ln>
          <a:scene3d>
            <a:camera prst="orthographicFront"/>
            <a:lightRig rig="threePt" dir="t">
              <a:rot lat="0" lon="0" rev="3000000"/>
            </a:lightRig>
          </a:scene3d>
          <a:sp3d extrusionH="31750" contourW="12700" prstMaterial="softEdge">
            <a:bevelT w="101600" h="95250"/>
            <a:bevelB w="12700"/>
            <a:extrusionClr>
              <a:srgbClr val="CC000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i="1" dirty="0" smtClean="0"/>
              <a:t>MOMENTOS  DEL  AÑO  ESCOLAR  2017</a:t>
            </a:r>
            <a:endParaRPr lang="es-ES" sz="2400" b="1" i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700593"/>
              </p:ext>
            </p:extLst>
          </p:nvPr>
        </p:nvGraphicFramePr>
        <p:xfrm>
          <a:off x="332509" y="1144799"/>
          <a:ext cx="11405875" cy="5463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995"/>
                <a:gridCol w="4113741"/>
                <a:gridCol w="3349670"/>
                <a:gridCol w="2851469"/>
              </a:tblGrid>
              <a:tr h="649575">
                <a:tc>
                  <a:txBody>
                    <a:bodyPr/>
                    <a:lstStyle/>
                    <a:p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 smtClean="0">
                          <a:solidFill>
                            <a:schemeClr val="tx1"/>
                          </a:solidFill>
                        </a:rPr>
                        <a:t>BUEN INICIO DEL AÑO ESCOLAR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 smtClean="0">
                          <a:solidFill>
                            <a:schemeClr val="tx1"/>
                          </a:solidFill>
                        </a:rPr>
                        <a:t> ESCUELA QUE QUEREMOS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200" dirty="0" smtClean="0">
                          <a:solidFill>
                            <a:schemeClr val="tx1"/>
                          </a:solidFill>
                        </a:rPr>
                        <a:t>BALANCE DEL AÑO ESCOLAR Y RESPONSABILIDAD POR LOS RESULTADOS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6011">
                <a:tc>
                  <a:txBody>
                    <a:bodyPr/>
                    <a:lstStyle/>
                    <a:p>
                      <a:r>
                        <a:rPr lang="es-PE" sz="1600" dirty="0" smtClean="0"/>
                        <a:t>MINEDU</a:t>
                      </a:r>
                      <a:endParaRPr lang="es-P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dirty="0" smtClean="0">
                          <a:solidFill>
                            <a:schemeClr val="tx1"/>
                          </a:solidFill>
                        </a:rPr>
                        <a:t>Norma</a:t>
                      </a:r>
                      <a:r>
                        <a:rPr lang="es-PE" sz="1050" baseline="0" dirty="0" smtClean="0">
                          <a:solidFill>
                            <a:schemeClr val="tx1"/>
                          </a:solidFill>
                        </a:rPr>
                        <a:t> Técnica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baseline="0" dirty="0" smtClean="0">
                          <a:solidFill>
                            <a:schemeClr val="tx1"/>
                          </a:solidFill>
                        </a:rPr>
                        <a:t>Asistencia Técnica</a:t>
                      </a:r>
                      <a:endParaRPr lang="es-PE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dirty="0" smtClean="0">
                          <a:solidFill>
                            <a:schemeClr val="tx1"/>
                          </a:solidFill>
                        </a:rPr>
                        <a:t>Norma</a:t>
                      </a:r>
                      <a:r>
                        <a:rPr lang="es-PE" sz="1050" baseline="0" dirty="0" smtClean="0">
                          <a:solidFill>
                            <a:schemeClr val="tx1"/>
                          </a:solidFill>
                        </a:rPr>
                        <a:t> Técnica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baseline="0" dirty="0" smtClean="0">
                          <a:solidFill>
                            <a:schemeClr val="tx1"/>
                          </a:solidFill>
                        </a:rPr>
                        <a:t>Asistencia Técnica</a:t>
                      </a:r>
                      <a:endParaRPr lang="es-P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dirty="0" smtClean="0">
                          <a:solidFill>
                            <a:schemeClr val="tx1"/>
                          </a:solidFill>
                        </a:rPr>
                        <a:t>Norma</a:t>
                      </a:r>
                      <a:r>
                        <a:rPr lang="es-PE" sz="1050" baseline="0" dirty="0" smtClean="0">
                          <a:solidFill>
                            <a:schemeClr val="tx1"/>
                          </a:solidFill>
                        </a:rPr>
                        <a:t> Técnica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baseline="0" dirty="0" smtClean="0">
                          <a:solidFill>
                            <a:schemeClr val="tx1"/>
                          </a:solidFill>
                        </a:rPr>
                        <a:t>Asistencia Técnica</a:t>
                      </a:r>
                      <a:endParaRPr lang="es-PE" sz="1050" dirty="0"/>
                    </a:p>
                  </a:txBody>
                  <a:tcPr/>
                </a:tc>
              </a:tr>
              <a:tr h="1229553">
                <a:tc>
                  <a:txBody>
                    <a:bodyPr/>
                    <a:lstStyle/>
                    <a:p>
                      <a:r>
                        <a:rPr lang="es-PE" dirty="0" smtClean="0"/>
                        <a:t>DRE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dirty="0" smtClean="0"/>
                        <a:t>Promover, supervisar y acompañar las acciones y actividades que desarrollen las UGEL. Objetivo: Asegurar y mantener las condiciones institucionales y pedagógicas para el inicio oportuno y adecuado de las actividades de aprendizaje de los estudiantes de su jurisdicción,.</a:t>
                      </a:r>
                      <a:endParaRPr lang="es-P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dirty="0" smtClean="0"/>
                        <a:t>Acompañar y supervisar a las UGEL en el cumplimiento de sus actividades programadas relacionadas con el monitoreo de las IIEE.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dirty="0" smtClean="0"/>
                        <a:t>Consolidar la información recogida.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dirty="0" smtClean="0"/>
                        <a:t>Lideran, monitorean y supervisan el cumplimiento de los compromisos de desempeño.</a:t>
                      </a:r>
                      <a:endParaRPr lang="es-P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dirty="0" smtClean="0"/>
                        <a:t>Acompañar y monitorear a las UGEL en la evaluación de los resultados en la implementación de los compromisos e indicadores de gestión escolar; así como en la previsión de la planificación del año siguiente.  </a:t>
                      </a:r>
                      <a:endParaRPr lang="es-PE" sz="1050" dirty="0"/>
                    </a:p>
                  </a:txBody>
                  <a:tcPr/>
                </a:tc>
              </a:tr>
              <a:tr h="1554340">
                <a:tc>
                  <a:txBody>
                    <a:bodyPr/>
                    <a:lstStyle/>
                    <a:p>
                      <a:r>
                        <a:rPr lang="es-PE" dirty="0" smtClean="0"/>
                        <a:t>UGEL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dirty="0" smtClean="0"/>
                        <a:t>Contratación y</a:t>
                      </a:r>
                      <a:r>
                        <a:rPr lang="es-PE" sz="1050" baseline="0" dirty="0" smtClean="0"/>
                        <a:t> asistencia oportuna de profesores, promotores educativos comunitarios y personal de la IE necesario desde el primer día de clases.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baseline="0" dirty="0" smtClean="0"/>
                        <a:t>Promueven, garantizan y monitorean la matricula universal sin condicionamiento en las IIEE.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baseline="0" dirty="0" smtClean="0"/>
                        <a:t>Monitorean el cumplimiento de la semana de planificación.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baseline="0" dirty="0" smtClean="0"/>
                        <a:t>Monitorean que los docentes y personal de las IIEE asistan obligatoriamente desde el 13 de marzo de 2017.</a:t>
                      </a:r>
                      <a:endParaRPr lang="es-P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dirty="0" smtClean="0"/>
                        <a:t>Acompañamiento,</a:t>
                      </a:r>
                      <a:r>
                        <a:rPr lang="es-PE" sz="1050" baseline="0" dirty="0" smtClean="0"/>
                        <a:t> </a:t>
                      </a:r>
                      <a:r>
                        <a:rPr lang="es-PE" sz="1050" dirty="0" smtClean="0"/>
                        <a:t>Monitoreo</a:t>
                      </a:r>
                      <a:r>
                        <a:rPr lang="es-PE" sz="1050" baseline="0" dirty="0" smtClean="0"/>
                        <a:t> pedagógico</a:t>
                      </a:r>
                      <a:r>
                        <a:rPr lang="es-PE" sz="1050" dirty="0" smtClean="0"/>
                        <a:t> y brindan asistencia técnica a las actividades desarrolladas por las IIEE en la implementación de la programación curricular, instrumentos de gestión, compromisos de gestión escolar.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dirty="0" smtClean="0"/>
                        <a:t>Consolidan información del monitoreo</a:t>
                      </a:r>
                      <a:r>
                        <a:rPr lang="es-PE" sz="1050" baseline="0" dirty="0" smtClean="0"/>
                        <a:t> y toman decisiones para garantizar el cumplimiento de los Planes curriculares y de gestión escolar.</a:t>
                      </a:r>
                      <a:endParaRPr lang="es-P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sz="1050" dirty="0" smtClean="0"/>
                        <a:t>Monitorean</a:t>
                      </a:r>
                      <a:r>
                        <a:rPr lang="es-PE" sz="1050" baseline="0" dirty="0" smtClean="0"/>
                        <a:t> y brindan asistencia técnica a las IIEE y programas para el cumplimiento de las tareas relacionadas al balance del Año escolar, evalúan los resultados en la implementación de los compromisos e indicadores de gestión escolar; así como la previsión de la planificación del año siguiente.</a:t>
                      </a:r>
                      <a:endParaRPr lang="es-PE" sz="1050" dirty="0"/>
                    </a:p>
                  </a:txBody>
                  <a:tcPr/>
                </a:tc>
              </a:tr>
              <a:tr h="1554340">
                <a:tc>
                  <a:txBody>
                    <a:bodyPr/>
                    <a:lstStyle/>
                    <a:p>
                      <a:r>
                        <a:rPr lang="es-PE" dirty="0" smtClean="0"/>
                        <a:t>IIEE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dirty="0" smtClean="0"/>
                        <a:t>Matricula oportuna y sin condicionamientos.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dirty="0" smtClean="0"/>
                        <a:t>Mantenimiento y acondicionamiento de locales escolares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dirty="0" smtClean="0"/>
                        <a:t>Bienvenida al estudiante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dirty="0" smtClean="0"/>
                        <a:t>Distribución de materiales educativos a los estudiantes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dirty="0" smtClean="0"/>
                        <a:t>Grupos de </a:t>
                      </a:r>
                      <a:r>
                        <a:rPr lang="es-PE" sz="1050" dirty="0" err="1" smtClean="0"/>
                        <a:t>interaprendizaje</a:t>
                      </a:r>
                      <a:r>
                        <a:rPr lang="es-PE" sz="1050" dirty="0" smtClean="0"/>
                        <a:t> para leer y analizar el Currículo Nacional de la Educación Básica.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dirty="0" smtClean="0"/>
                        <a:t>Semana de planificación del equipo directivo y docente (Del 01 al 10 de marzo)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dirty="0" smtClean="0"/>
                        <a:t>Inicio de clases 13 de marzo</a:t>
                      </a:r>
                      <a:endParaRPr lang="es-P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dirty="0" smtClean="0"/>
                        <a:t>Implementación de la programación curricular y las actividades del PAT</a:t>
                      </a:r>
                      <a:r>
                        <a:rPr lang="es-PE" sz="1050" baseline="0" dirty="0" smtClean="0"/>
                        <a:t> </a:t>
                      </a:r>
                      <a:r>
                        <a:rPr lang="es-PE" sz="1050" dirty="0" smtClean="0"/>
                        <a:t>orientadas a la mejora de los aprendizajes.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dirty="0" smtClean="0"/>
                        <a:t>Acompañamiento y monitoreo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dirty="0" smtClean="0"/>
                        <a:t>Jornadas de reflexión pedagógica : P</a:t>
                      </a:r>
                      <a:r>
                        <a:rPr lang="es-PE" sz="1050" baseline="0" dirty="0" smtClean="0"/>
                        <a:t>rimer Día de Logro.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baseline="0" dirty="0" smtClean="0"/>
                        <a:t>Aplicación de la Evaluación Censal de Estudiantes.</a:t>
                      </a:r>
                      <a:endParaRPr lang="es-P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dirty="0" smtClean="0"/>
                        <a:t>Evaluación de las</a:t>
                      </a:r>
                      <a:r>
                        <a:rPr lang="es-PE" sz="1050" baseline="0" dirty="0" smtClean="0"/>
                        <a:t> metas, objetivos y la implementación de las actividades planificadas. </a:t>
                      </a:r>
                      <a:endParaRPr lang="es-PE" sz="105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dirty="0" smtClean="0"/>
                        <a:t>Evaluación Segundo Día de Logro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dirty="0" smtClean="0"/>
                        <a:t>Previsión de la planificación del año escolar 2018.</a:t>
                      </a:r>
                      <a:endParaRPr lang="es-PE" sz="105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992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Rectángulo"/>
          <p:cNvSpPr/>
          <p:nvPr/>
        </p:nvSpPr>
        <p:spPr>
          <a:xfrm>
            <a:off x="1519320" y="197975"/>
            <a:ext cx="9119286" cy="1416549"/>
          </a:xfrm>
          <a:prstGeom prst="rect">
            <a:avLst/>
          </a:prstGeom>
          <a:solidFill>
            <a:srgbClr val="CC0000"/>
          </a:solidFill>
          <a:ln>
            <a:noFill/>
          </a:ln>
          <a:scene3d>
            <a:camera prst="orthographicFront"/>
            <a:lightRig rig="threePt" dir="t">
              <a:rot lat="0" lon="0" rev="3000000"/>
            </a:lightRig>
          </a:scene3d>
          <a:sp3d extrusionH="31750" contourW="12700" prstMaterial="softEdge">
            <a:bevelT w="101600" h="95250"/>
            <a:bevelB w="12700"/>
            <a:extrusionClr>
              <a:srgbClr val="CC000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i="1" dirty="0" smtClean="0"/>
              <a:t>LOS COMPROMISOS DE GESTIÓN ESCOLAR  2017</a:t>
            </a:r>
            <a:endParaRPr lang="es-ES" sz="3600" b="1" i="1" dirty="0"/>
          </a:p>
        </p:txBody>
      </p:sp>
      <p:sp>
        <p:nvSpPr>
          <p:cNvPr id="3" name="7 Rectángulo"/>
          <p:cNvSpPr/>
          <p:nvPr/>
        </p:nvSpPr>
        <p:spPr>
          <a:xfrm>
            <a:off x="2505668" y="1778192"/>
            <a:ext cx="7146590" cy="6163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>
              <a:rot lat="0" lon="0" rev="3000000"/>
            </a:lightRig>
          </a:scene3d>
          <a:sp3d extrusionH="31750" contourW="12700" prstMaterial="softEdge">
            <a:bevelT w="101600" h="95250"/>
            <a:bevelB w="12700"/>
            <a:extrusionClr>
              <a:srgbClr val="CC000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i="1" dirty="0" smtClean="0"/>
              <a:t>¡ LAS  PRIORIDADES  DE  LA  ESCUELA !</a:t>
            </a:r>
            <a:endParaRPr lang="es-ES" sz="2400" b="1" i="1" dirty="0"/>
          </a:p>
        </p:txBody>
      </p:sp>
      <p:sp>
        <p:nvSpPr>
          <p:cNvPr id="4" name="8 Rectángulo"/>
          <p:cNvSpPr>
            <a:spLocks noChangeArrowheads="1"/>
          </p:cNvSpPr>
          <p:nvPr/>
        </p:nvSpPr>
        <p:spPr bwMode="auto">
          <a:xfrm>
            <a:off x="2143630" y="3002663"/>
            <a:ext cx="267611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es-PE" altLang="es-PE" sz="2000" b="1" dirty="0"/>
              <a:t>Son prácticas de la gestión consideradas sustanciales para asegurar que los estudiantes aprendan. </a:t>
            </a:r>
          </a:p>
          <a:p>
            <a:pPr algn="just">
              <a:buFont typeface="Arial" panose="020B0604020202020204" pitchFamily="34" charset="0"/>
              <a:buNone/>
            </a:pPr>
            <a:endParaRPr lang="es-PE" altLang="es-PE" sz="2000" dirty="0"/>
          </a:p>
        </p:txBody>
      </p:sp>
      <p:sp>
        <p:nvSpPr>
          <p:cNvPr id="5" name="8 Rectángulo"/>
          <p:cNvSpPr>
            <a:spLocks noChangeArrowheads="1"/>
          </p:cNvSpPr>
          <p:nvPr/>
        </p:nvSpPr>
        <p:spPr bwMode="auto">
          <a:xfrm>
            <a:off x="6078963" y="2857190"/>
            <a:ext cx="3656289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es-PE" altLang="es-PE" sz="2000" b="1" dirty="0" smtClean="0"/>
              <a:t>Los </a:t>
            </a:r>
            <a:r>
              <a:rPr lang="es-PE" altLang="es-PE" sz="2000" b="1" dirty="0"/>
              <a:t>compromisos se expresan en </a:t>
            </a:r>
            <a:r>
              <a:rPr lang="es-PE" altLang="es-PE" sz="2400" b="1" dirty="0"/>
              <a:t>indicadores</a:t>
            </a:r>
            <a:r>
              <a:rPr lang="es-PE" altLang="es-PE" sz="2000" b="1" dirty="0"/>
              <a:t> que son de fácil verificación y sobre los cuales la institución educativa tiene capacidad de reflexionar e intervenir.</a:t>
            </a:r>
          </a:p>
        </p:txBody>
      </p:sp>
    </p:spTree>
    <p:extLst>
      <p:ext uri="{BB962C8B-B14F-4D97-AF65-F5344CB8AC3E}">
        <p14:creationId xmlns:p14="http://schemas.microsoft.com/office/powerpoint/2010/main" val="2443947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Marcador de contenido 2"/>
          <p:cNvSpPr txBox="1">
            <a:spLocks/>
          </p:cNvSpPr>
          <p:nvPr/>
        </p:nvSpPr>
        <p:spPr bwMode="auto">
          <a:xfrm>
            <a:off x="-155046" y="3568700"/>
            <a:ext cx="1051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endParaRPr lang="es-PE" altLang="es-PE" sz="4400">
              <a:latin typeface="Arial" panose="020B0604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4101" name="Marcador de contenido 2"/>
          <p:cNvSpPr txBox="1">
            <a:spLocks/>
          </p:cNvSpPr>
          <p:nvPr/>
        </p:nvSpPr>
        <p:spPr bwMode="auto">
          <a:xfrm>
            <a:off x="833437" y="3612177"/>
            <a:ext cx="105156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endParaRPr lang="es-PE" altLang="es-PE" sz="4400">
              <a:latin typeface="Arial" panose="020B0604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13" name="Triángulo isósceles 12"/>
          <p:cNvSpPr/>
          <p:nvPr/>
        </p:nvSpPr>
        <p:spPr>
          <a:xfrm rot="16200000">
            <a:off x="10882529" y="419751"/>
            <a:ext cx="1363663" cy="939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pic>
        <p:nvPicPr>
          <p:cNvPr id="9" name="11 Imagen" descr="actores involucrados Cd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9714" y="5592102"/>
            <a:ext cx="8450840" cy="918332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79681907"/>
              </p:ext>
            </p:extLst>
          </p:nvPr>
        </p:nvGraphicFramePr>
        <p:xfrm>
          <a:off x="1049327" y="207819"/>
          <a:ext cx="10360046" cy="5278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7 Rectángulo"/>
          <p:cNvSpPr/>
          <p:nvPr/>
        </p:nvSpPr>
        <p:spPr>
          <a:xfrm>
            <a:off x="1119187" y="207819"/>
            <a:ext cx="9944100" cy="619795"/>
          </a:xfrm>
          <a:prstGeom prst="rect">
            <a:avLst/>
          </a:prstGeom>
          <a:solidFill>
            <a:srgbClr val="CC0000"/>
          </a:solidFill>
          <a:ln>
            <a:noFill/>
          </a:ln>
          <a:scene3d>
            <a:camera prst="orthographicFront"/>
            <a:lightRig rig="threePt" dir="t">
              <a:rot lat="0" lon="0" rev="3000000"/>
            </a:lightRig>
          </a:scene3d>
          <a:sp3d extrusionH="31750" contourW="12700" prstMaterial="softEdge">
            <a:bevelT w="101600" h="95250"/>
            <a:bevelB w="12700"/>
            <a:extrusionClr>
              <a:srgbClr val="CC000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/>
              <a:t>Implementación de los Compromisos de gestión escolar 2017</a:t>
            </a:r>
            <a:endParaRPr lang="es-ES" sz="2800" b="1" dirty="0"/>
          </a:p>
        </p:txBody>
      </p:sp>
      <p:sp>
        <p:nvSpPr>
          <p:cNvPr id="11" name="1 Elipse"/>
          <p:cNvSpPr/>
          <p:nvPr/>
        </p:nvSpPr>
        <p:spPr>
          <a:xfrm>
            <a:off x="6510415" y="4993914"/>
            <a:ext cx="4838622" cy="499451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PE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RESPONSABILIDADES</a:t>
            </a:r>
            <a:endParaRPr lang="es-PE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2" name="4 Grupo"/>
          <p:cNvGrpSpPr/>
          <p:nvPr/>
        </p:nvGrpSpPr>
        <p:grpSpPr>
          <a:xfrm>
            <a:off x="11200552" y="3647308"/>
            <a:ext cx="727615" cy="639349"/>
            <a:chOff x="1610451" y="14565"/>
            <a:chExt cx="4744118" cy="2090716"/>
          </a:xfrm>
        </p:grpSpPr>
        <p:sp>
          <p:nvSpPr>
            <p:cNvPr id="14" name="8 Rectángulo redondeado"/>
            <p:cNvSpPr/>
            <p:nvPr/>
          </p:nvSpPr>
          <p:spPr>
            <a:xfrm>
              <a:off x="1610451" y="14565"/>
              <a:ext cx="4744118" cy="2090716"/>
            </a:xfrm>
            <a:prstGeom prst="roundRect">
              <a:avLst/>
            </a:prstGeom>
            <a:blipFill rotWithShape="0">
              <a:blip r:embed="rId8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9 Rectángulo"/>
            <p:cNvSpPr/>
            <p:nvPr/>
          </p:nvSpPr>
          <p:spPr>
            <a:xfrm>
              <a:off x="1712511" y="116625"/>
              <a:ext cx="4539998" cy="18865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3600" kern="1200" dirty="0"/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7246">
            <a:off x="11303548" y="2154902"/>
            <a:ext cx="862800" cy="67074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345" y="1129423"/>
            <a:ext cx="758538" cy="1046996"/>
          </a:xfrm>
          <a:prstGeom prst="rect">
            <a:avLst/>
          </a:prstGeom>
        </p:spPr>
      </p:pic>
      <p:sp>
        <p:nvSpPr>
          <p:cNvPr id="18" name="5 CuadroTexto"/>
          <p:cNvSpPr txBox="1"/>
          <p:nvPr/>
        </p:nvSpPr>
        <p:spPr>
          <a:xfrm rot="19507705">
            <a:off x="8656327" y="1238085"/>
            <a:ext cx="812748" cy="11233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_tradnl" sz="1400" b="1" dirty="0" smtClean="0"/>
          </a:p>
          <a:p>
            <a:pPr algn="ctr"/>
            <a:r>
              <a:rPr lang="es-ES_tradnl" sz="2400" b="1" dirty="0" smtClean="0"/>
              <a:t>PAT</a:t>
            </a:r>
          </a:p>
          <a:p>
            <a:pPr algn="ctr"/>
            <a:r>
              <a:rPr lang="es-ES_tradnl" sz="900" b="1" dirty="0" smtClean="0"/>
              <a:t>APLICATIVOS</a:t>
            </a:r>
          </a:p>
          <a:p>
            <a:endParaRPr lang="es-ES_tradnl" sz="2000" b="1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47" y="1038996"/>
            <a:ext cx="1178406" cy="99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7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6570</TotalTime>
  <Words>1528</Words>
  <Application>Microsoft Office PowerPoint</Application>
  <PresentationFormat>Panorámica</PresentationFormat>
  <Paragraphs>176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MS PGothic</vt:lpstr>
      <vt:lpstr>Arial</vt:lpstr>
      <vt:lpstr>Arial Rounded MT Bold</vt:lpstr>
      <vt:lpstr>Batang</vt:lpstr>
      <vt:lpstr>Calibri</vt:lpstr>
      <vt:lpstr>Calibri Light</vt:lpstr>
      <vt:lpstr>Symbol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Full name</dc:creator>
  <cp:lastModifiedBy>Lenovo</cp:lastModifiedBy>
  <cp:revision>538</cp:revision>
  <cp:lastPrinted>2015-05-13T14:04:42Z</cp:lastPrinted>
  <dcterms:created xsi:type="dcterms:W3CDTF">2015-05-03T20:29:43Z</dcterms:created>
  <dcterms:modified xsi:type="dcterms:W3CDTF">2017-02-22T20:34:48Z</dcterms:modified>
</cp:coreProperties>
</file>