
<file path=[Content_Types].xml><?xml version="1.0" encoding="utf-8"?>
<Types xmlns="http://schemas.openxmlformats.org/package/2006/content-types">
  <Default Extension="png" ContentType="image/png"/>
  <Default Extension="tmp"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wav" ContentType="audio/x-wav"/>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8" r:id="rId1"/>
  </p:sldMasterIdLst>
  <p:notesMasterIdLst>
    <p:notesMasterId r:id="rId35"/>
  </p:notesMasterIdLst>
  <p:handoutMasterIdLst>
    <p:handoutMasterId r:id="rId36"/>
  </p:handoutMasterIdLst>
  <p:sldIdLst>
    <p:sldId id="256" r:id="rId2"/>
    <p:sldId id="312" r:id="rId3"/>
    <p:sldId id="310" r:id="rId4"/>
    <p:sldId id="313" r:id="rId5"/>
    <p:sldId id="300" r:id="rId6"/>
    <p:sldId id="315" r:id="rId7"/>
    <p:sldId id="304" r:id="rId8"/>
    <p:sldId id="337" r:id="rId9"/>
    <p:sldId id="296" r:id="rId10"/>
    <p:sldId id="306" r:id="rId11"/>
    <p:sldId id="329" r:id="rId12"/>
    <p:sldId id="333" r:id="rId13"/>
    <p:sldId id="334" r:id="rId14"/>
    <p:sldId id="316" r:id="rId15"/>
    <p:sldId id="338" r:id="rId16"/>
    <p:sldId id="339" r:id="rId17"/>
    <p:sldId id="340" r:id="rId18"/>
    <p:sldId id="341" r:id="rId19"/>
    <p:sldId id="342" r:id="rId20"/>
    <p:sldId id="343" r:id="rId21"/>
    <p:sldId id="318" r:id="rId22"/>
    <p:sldId id="344" r:id="rId23"/>
    <p:sldId id="328" r:id="rId24"/>
    <p:sldId id="319" r:id="rId25"/>
    <p:sldId id="320" r:id="rId26"/>
    <p:sldId id="326" r:id="rId27"/>
    <p:sldId id="331" r:id="rId28"/>
    <p:sldId id="335" r:id="rId29"/>
    <p:sldId id="345" r:id="rId30"/>
    <p:sldId id="346" r:id="rId31"/>
    <p:sldId id="336" r:id="rId32"/>
    <p:sldId id="347" r:id="rId33"/>
    <p:sldId id="297" r:id="rId34"/>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9CFCF"/>
    <a:srgbClr val="EE7E7E"/>
    <a:srgbClr val="E85252"/>
    <a:srgbClr val="A11B28"/>
    <a:srgbClr val="B81860"/>
    <a:srgbClr val="E85656"/>
    <a:srgbClr val="E53B3B"/>
    <a:srgbClr val="D34D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2878" autoAdjust="0"/>
  </p:normalViewPr>
  <p:slideViewPr>
    <p:cSldViewPr snapToGrid="0">
      <p:cViewPr varScale="1">
        <p:scale>
          <a:sx n="69" d="100"/>
          <a:sy n="69" d="100"/>
        </p:scale>
        <p:origin x="492" y="84"/>
      </p:cViewPr>
      <p:guideLst>
        <p:guide orient="horz" pos="2160"/>
        <p:guide pos="3840"/>
      </p:guideLst>
    </p:cSldViewPr>
  </p:slideViewPr>
  <p:notesTextViewPr>
    <p:cViewPr>
      <p:scale>
        <a:sx n="1" d="1"/>
        <a:sy n="1" d="1"/>
      </p:scale>
      <p:origin x="0" y="0"/>
    </p:cViewPr>
  </p:notesTextViewPr>
  <p:sorterViewPr>
    <p:cViewPr>
      <p:scale>
        <a:sx n="100" d="100"/>
        <a:sy n="100" d="100"/>
      </p:scale>
      <p:origin x="0" y="-82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13075" cy="46355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s-PE"/>
          </a:p>
        </p:txBody>
      </p:sp>
      <p:sp>
        <p:nvSpPr>
          <p:cNvPr id="3" name="Marcador de fecha 2"/>
          <p:cNvSpPr>
            <a:spLocks noGrp="1"/>
          </p:cNvSpPr>
          <p:nvPr>
            <p:ph type="dt" sz="quarter" idx="1"/>
          </p:nvPr>
        </p:nvSpPr>
        <p:spPr>
          <a:xfrm>
            <a:off x="3940175" y="0"/>
            <a:ext cx="3013075" cy="46355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09EF31B-86C8-43EF-8F9A-AED41088EBF4}" type="datetimeFigureOut">
              <a:rPr lang="es-PE"/>
              <a:pPr>
                <a:defRPr/>
              </a:pPr>
              <a:t>24/02/2017</a:t>
            </a:fld>
            <a:endParaRPr lang="es-PE"/>
          </a:p>
        </p:txBody>
      </p:sp>
      <p:sp>
        <p:nvSpPr>
          <p:cNvPr id="4" name="Marcador de pie de página 3"/>
          <p:cNvSpPr>
            <a:spLocks noGrp="1"/>
          </p:cNvSpPr>
          <p:nvPr>
            <p:ph type="ftr" sz="quarter" idx="2"/>
          </p:nvPr>
        </p:nvSpPr>
        <p:spPr>
          <a:xfrm>
            <a:off x="0" y="8777288"/>
            <a:ext cx="3013075" cy="4635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s-PE"/>
          </a:p>
        </p:txBody>
      </p:sp>
      <p:sp>
        <p:nvSpPr>
          <p:cNvPr id="5" name="Marcador de número de diapositiva 4"/>
          <p:cNvSpPr>
            <a:spLocks noGrp="1"/>
          </p:cNvSpPr>
          <p:nvPr>
            <p:ph type="sldNum" sz="quarter" idx="3"/>
          </p:nvPr>
        </p:nvSpPr>
        <p:spPr>
          <a:xfrm>
            <a:off x="3940175" y="8777288"/>
            <a:ext cx="3013075" cy="4635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68403FC8-A173-4D6F-BA75-0F89E6284B5F}" type="slidenum">
              <a:rPr lang="es-PE" altLang="es-PE"/>
              <a:pPr>
                <a:defRPr/>
              </a:pPr>
              <a:t>‹Nº›</a:t>
            </a:fld>
            <a:endParaRPr lang="es-PE" altLang="es-P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13075" cy="463550"/>
          </a:xfrm>
          <a:prstGeom prst="rect">
            <a:avLst/>
          </a:prstGeom>
        </p:spPr>
        <p:txBody>
          <a:bodyPr vert="horz" lIns="92546" tIns="46273" rIns="92546" bIns="46273" rtlCol="0"/>
          <a:lstStyle>
            <a:lvl1pPr algn="l" eaLnBrk="1" fontAlgn="auto" hangingPunct="1">
              <a:spcBef>
                <a:spcPts val="0"/>
              </a:spcBef>
              <a:spcAft>
                <a:spcPts val="0"/>
              </a:spcAft>
              <a:defRPr sz="1200">
                <a:latin typeface="+mn-lt"/>
              </a:defRPr>
            </a:lvl1pPr>
          </a:lstStyle>
          <a:p>
            <a:pPr>
              <a:defRPr/>
            </a:pPr>
            <a:endParaRPr lang="es-PE"/>
          </a:p>
        </p:txBody>
      </p:sp>
      <p:sp>
        <p:nvSpPr>
          <p:cNvPr id="3" name="Marcador de fecha 2"/>
          <p:cNvSpPr>
            <a:spLocks noGrp="1"/>
          </p:cNvSpPr>
          <p:nvPr>
            <p:ph type="dt" idx="1"/>
          </p:nvPr>
        </p:nvSpPr>
        <p:spPr>
          <a:xfrm>
            <a:off x="3940175" y="0"/>
            <a:ext cx="3013075" cy="463550"/>
          </a:xfrm>
          <a:prstGeom prst="rect">
            <a:avLst/>
          </a:prstGeom>
        </p:spPr>
        <p:txBody>
          <a:bodyPr vert="horz" lIns="92546" tIns="46273" rIns="92546" bIns="46273" rtlCol="0"/>
          <a:lstStyle>
            <a:lvl1pPr algn="r" eaLnBrk="1" fontAlgn="auto" hangingPunct="1">
              <a:spcBef>
                <a:spcPts val="0"/>
              </a:spcBef>
              <a:spcAft>
                <a:spcPts val="0"/>
              </a:spcAft>
              <a:defRPr sz="1200">
                <a:latin typeface="+mn-lt"/>
              </a:defRPr>
            </a:lvl1pPr>
          </a:lstStyle>
          <a:p>
            <a:pPr>
              <a:defRPr/>
            </a:pPr>
            <a:fld id="{2AE46970-E7F6-46D2-A522-ABA3358855AE}" type="datetimeFigureOut">
              <a:rPr lang="es-PE"/>
              <a:pPr>
                <a:defRPr/>
              </a:pPr>
              <a:t>24/02/2017</a:t>
            </a:fld>
            <a:endParaRPr lang="es-PE"/>
          </a:p>
        </p:txBody>
      </p:sp>
      <p:sp>
        <p:nvSpPr>
          <p:cNvPr id="4" name="Marcador de imagen de diapositiva 3"/>
          <p:cNvSpPr>
            <a:spLocks noGrp="1" noRot="1" noChangeAspect="1"/>
          </p:cNvSpPr>
          <p:nvPr>
            <p:ph type="sldImg" idx="2"/>
          </p:nvPr>
        </p:nvSpPr>
        <p:spPr>
          <a:xfrm>
            <a:off x="706438" y="1155700"/>
            <a:ext cx="5541962" cy="3117850"/>
          </a:xfrm>
          <a:prstGeom prst="rect">
            <a:avLst/>
          </a:prstGeom>
          <a:noFill/>
          <a:ln w="12700">
            <a:solidFill>
              <a:prstClr val="black"/>
            </a:solidFill>
          </a:ln>
        </p:spPr>
        <p:txBody>
          <a:bodyPr vert="horz" lIns="92546" tIns="46273" rIns="92546" bIns="46273" rtlCol="0" anchor="ctr"/>
          <a:lstStyle/>
          <a:p>
            <a:pPr lvl="0"/>
            <a:endParaRPr lang="es-PE" noProof="0"/>
          </a:p>
        </p:txBody>
      </p:sp>
      <p:sp>
        <p:nvSpPr>
          <p:cNvPr id="5" name="Marcador de notas 4"/>
          <p:cNvSpPr>
            <a:spLocks noGrp="1"/>
          </p:cNvSpPr>
          <p:nvPr>
            <p:ph type="body" sz="quarter" idx="3"/>
          </p:nvPr>
        </p:nvSpPr>
        <p:spPr>
          <a:xfrm>
            <a:off x="695325" y="4446588"/>
            <a:ext cx="5564188" cy="3638550"/>
          </a:xfrm>
          <a:prstGeom prst="rect">
            <a:avLst/>
          </a:prstGeom>
        </p:spPr>
        <p:txBody>
          <a:bodyPr vert="horz" lIns="92546" tIns="46273" rIns="92546" bIns="46273"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Marcador de pie de página 5"/>
          <p:cNvSpPr>
            <a:spLocks noGrp="1"/>
          </p:cNvSpPr>
          <p:nvPr>
            <p:ph type="ftr" sz="quarter" idx="4"/>
          </p:nvPr>
        </p:nvSpPr>
        <p:spPr>
          <a:xfrm>
            <a:off x="0" y="8777288"/>
            <a:ext cx="3013075" cy="463550"/>
          </a:xfrm>
          <a:prstGeom prst="rect">
            <a:avLst/>
          </a:prstGeom>
        </p:spPr>
        <p:txBody>
          <a:bodyPr vert="horz" lIns="92546" tIns="46273" rIns="92546" bIns="46273" rtlCol="0" anchor="b"/>
          <a:lstStyle>
            <a:lvl1pPr algn="l" eaLnBrk="1" fontAlgn="auto" hangingPunct="1">
              <a:spcBef>
                <a:spcPts val="0"/>
              </a:spcBef>
              <a:spcAft>
                <a:spcPts val="0"/>
              </a:spcAft>
              <a:defRPr sz="1200">
                <a:latin typeface="+mn-lt"/>
              </a:defRPr>
            </a:lvl1pPr>
          </a:lstStyle>
          <a:p>
            <a:pPr>
              <a:defRPr/>
            </a:pPr>
            <a:endParaRPr lang="es-PE"/>
          </a:p>
        </p:txBody>
      </p:sp>
      <p:sp>
        <p:nvSpPr>
          <p:cNvPr id="7" name="Marcador de número de diapositiva 6"/>
          <p:cNvSpPr>
            <a:spLocks noGrp="1"/>
          </p:cNvSpPr>
          <p:nvPr>
            <p:ph type="sldNum" sz="quarter" idx="5"/>
          </p:nvPr>
        </p:nvSpPr>
        <p:spPr>
          <a:xfrm>
            <a:off x="3940175" y="8777288"/>
            <a:ext cx="3013075" cy="463550"/>
          </a:xfrm>
          <a:prstGeom prst="rect">
            <a:avLst/>
          </a:prstGeom>
        </p:spPr>
        <p:txBody>
          <a:bodyPr vert="horz" wrap="square" lIns="92546" tIns="46273" rIns="92546" bIns="46273"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11F6B7C4-4C7E-48F4-9037-899B908AD73B}" type="slidenum">
              <a:rPr lang="es-PE" altLang="es-PE"/>
              <a:pPr>
                <a:defRPr/>
              </a:pPr>
              <a:t>‹Nº›</a:t>
            </a:fld>
            <a:endParaRPr lang="es-PE" altLang="es-P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PE"/>
          </a:p>
        </p:txBody>
      </p:sp>
      <p:sp>
        <p:nvSpPr>
          <p:cNvPr id="1434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ADD0E4A-1E7F-4370-939A-C68769E0EE73}" type="slidenum">
              <a:rPr lang="es-PE" altLang="es-PE">
                <a:latin typeface="Calibri" panose="020F0502020204030204" pitchFamily="34" charset="0"/>
              </a:rPr>
              <a:pPr/>
              <a:t>1</a:t>
            </a:fld>
            <a:endParaRPr lang="es-PE" altLang="es-PE">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PE"/>
          </a:p>
        </p:txBody>
      </p:sp>
      <p:sp>
        <p:nvSpPr>
          <p:cNvPr id="1946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E46DD3D-9E48-4CE3-91C2-EE0043CFED7E}" type="slidenum">
              <a:rPr lang="es-PE" altLang="es-PE">
                <a:latin typeface="Calibri" panose="020F0502020204030204" pitchFamily="34" charset="0"/>
              </a:rPr>
              <a:pPr/>
              <a:t>5</a:t>
            </a:fld>
            <a:endParaRPr lang="es-PE" altLang="es-PE">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PE"/>
          </a:p>
        </p:txBody>
      </p:sp>
      <p:sp>
        <p:nvSpPr>
          <p:cNvPr id="24580"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B6485C-29DE-47D0-9391-ECBD4E5BCC90}" type="slidenum">
              <a:rPr lang="es-PE" altLang="es-PE">
                <a:latin typeface="Calibri" panose="020F0502020204030204" pitchFamily="34" charset="0"/>
              </a:rPr>
              <a:pPr/>
              <a:t>9</a:t>
            </a:fld>
            <a:endParaRPr lang="es-PE" altLang="es-PE">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pPr>
              <a:defRPr/>
            </a:pPr>
            <a:fld id="{DE6C3E3B-8245-4950-9E6B-77FD34EF6266}" type="datetime1">
              <a:rPr lang="es-PE" smtClean="0"/>
              <a:pPr>
                <a:defRPr/>
              </a:pPr>
              <a:t>24/02/2017</a:t>
            </a:fld>
            <a:endParaRPr lang="es-PE"/>
          </a:p>
        </p:txBody>
      </p:sp>
      <p:sp>
        <p:nvSpPr>
          <p:cNvPr id="5" name="Footer Placeholder 4"/>
          <p:cNvSpPr>
            <a:spLocks noGrp="1"/>
          </p:cNvSpPr>
          <p:nvPr>
            <p:ph type="ftr" sz="quarter" idx="11"/>
          </p:nvPr>
        </p:nvSpPr>
        <p:spPr/>
        <p:txBody>
          <a:bodyPr/>
          <a:lstStyle/>
          <a:p>
            <a:pPr>
              <a:defRPr/>
            </a:pPr>
            <a:r>
              <a:rPr lang="es-PE"/>
              <a:t>DOCUMENTO DE TRABAJO</a:t>
            </a:r>
          </a:p>
        </p:txBody>
      </p:sp>
      <p:sp>
        <p:nvSpPr>
          <p:cNvPr id="6" name="Slide Number Placeholder 5"/>
          <p:cNvSpPr>
            <a:spLocks noGrp="1"/>
          </p:cNvSpPr>
          <p:nvPr>
            <p:ph type="sldNum" sz="quarter" idx="12"/>
          </p:nvPr>
        </p:nvSpPr>
        <p:spPr/>
        <p:txBody>
          <a:bodyPr/>
          <a:lstStyle/>
          <a:p>
            <a:pPr>
              <a:defRPr/>
            </a:pPr>
            <a:fld id="{D59D87B7-9187-4943-96C5-6E8C8BECA010}" type="slidenum">
              <a:rPr lang="es-PE" altLang="es-PE" smtClean="0"/>
              <a:pPr>
                <a:defRPr/>
              </a:pPr>
              <a:t>‹Nº›</a:t>
            </a:fld>
            <a:endParaRPr lang="es-PE" altLang="es-PE"/>
          </a:p>
        </p:txBody>
      </p:sp>
      <p:pic>
        <p:nvPicPr>
          <p:cNvPr id="20" name="Imagen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8816" y="209550"/>
            <a:ext cx="771525" cy="800100"/>
          </a:xfrm>
          <a:prstGeom prst="rect">
            <a:avLst/>
          </a:prstGeom>
        </p:spPr>
      </p:pic>
      <p:pic>
        <p:nvPicPr>
          <p:cNvPr id="22" name="Imagen 2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35825" y="158643"/>
            <a:ext cx="819149" cy="819149"/>
          </a:xfrm>
          <a:prstGeom prst="rect">
            <a:avLst/>
          </a:prstGeom>
        </p:spPr>
      </p:pic>
    </p:spTree>
    <p:extLst>
      <p:ext uri="{BB962C8B-B14F-4D97-AF65-F5344CB8AC3E}">
        <p14:creationId xmlns:p14="http://schemas.microsoft.com/office/powerpoint/2010/main" val="1512096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pPr>
              <a:defRPr/>
            </a:pPr>
            <a:fld id="{06F17D8C-3EB7-4B5A-9609-D6FEF0215015}" type="datetime1">
              <a:rPr lang="es-PE" smtClean="0"/>
              <a:pPr>
                <a:defRPr/>
              </a:pPr>
              <a:t>24/02/2017</a:t>
            </a:fld>
            <a:endParaRPr lang="es-PE"/>
          </a:p>
        </p:txBody>
      </p:sp>
      <p:sp>
        <p:nvSpPr>
          <p:cNvPr id="5" name="Footer Placeholder 4"/>
          <p:cNvSpPr>
            <a:spLocks noGrp="1"/>
          </p:cNvSpPr>
          <p:nvPr>
            <p:ph type="ftr" sz="quarter" idx="11"/>
          </p:nvPr>
        </p:nvSpPr>
        <p:spPr/>
        <p:txBody>
          <a:bodyPr/>
          <a:lstStyle/>
          <a:p>
            <a:pPr>
              <a:defRPr/>
            </a:pPr>
            <a:r>
              <a:rPr lang="es-PE"/>
              <a:t>DOCUMENTO DE TRABAJO</a:t>
            </a:r>
          </a:p>
        </p:txBody>
      </p:sp>
      <p:sp>
        <p:nvSpPr>
          <p:cNvPr id="6" name="Slide Number Placeholder 5"/>
          <p:cNvSpPr>
            <a:spLocks noGrp="1"/>
          </p:cNvSpPr>
          <p:nvPr>
            <p:ph type="sldNum" sz="quarter" idx="12"/>
          </p:nvPr>
        </p:nvSpPr>
        <p:spPr/>
        <p:txBody>
          <a:bodyPr/>
          <a:lstStyle/>
          <a:p>
            <a:pPr>
              <a:defRPr/>
            </a:pPr>
            <a:fld id="{B50B2763-EDB1-4534-BA4B-8FF9071A102A}" type="slidenum">
              <a:rPr lang="es-PE" altLang="es-PE" smtClean="0"/>
              <a:pPr>
                <a:defRPr/>
              </a:pPr>
              <a:t>‹Nº›</a:t>
            </a:fld>
            <a:endParaRPr lang="es-PE" altLang="es-PE"/>
          </a:p>
        </p:txBody>
      </p:sp>
    </p:spTree>
    <p:extLst>
      <p:ext uri="{BB962C8B-B14F-4D97-AF65-F5344CB8AC3E}">
        <p14:creationId xmlns:p14="http://schemas.microsoft.com/office/powerpoint/2010/main" val="828506414"/>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pPr>
              <a:defRPr/>
            </a:pPr>
            <a:fld id="{06F17D8C-3EB7-4B5A-9609-D6FEF0215015}" type="datetime1">
              <a:rPr lang="es-PE" smtClean="0"/>
              <a:pPr>
                <a:defRPr/>
              </a:pPr>
              <a:t>24/02/2017</a:t>
            </a:fld>
            <a:endParaRPr lang="es-PE"/>
          </a:p>
        </p:txBody>
      </p:sp>
      <p:sp>
        <p:nvSpPr>
          <p:cNvPr id="5" name="Footer Placeholder 4"/>
          <p:cNvSpPr>
            <a:spLocks noGrp="1"/>
          </p:cNvSpPr>
          <p:nvPr>
            <p:ph type="ftr" sz="quarter" idx="11"/>
          </p:nvPr>
        </p:nvSpPr>
        <p:spPr/>
        <p:txBody>
          <a:bodyPr/>
          <a:lstStyle/>
          <a:p>
            <a:pPr>
              <a:defRPr/>
            </a:pPr>
            <a:r>
              <a:rPr lang="es-PE"/>
              <a:t>DOCUMENTO DE TRABAJO</a:t>
            </a:r>
          </a:p>
        </p:txBody>
      </p:sp>
      <p:sp>
        <p:nvSpPr>
          <p:cNvPr id="6" name="Slide Number Placeholder 5"/>
          <p:cNvSpPr>
            <a:spLocks noGrp="1"/>
          </p:cNvSpPr>
          <p:nvPr>
            <p:ph type="sldNum" sz="quarter" idx="12"/>
          </p:nvPr>
        </p:nvSpPr>
        <p:spPr/>
        <p:txBody>
          <a:bodyPr/>
          <a:lstStyle/>
          <a:p>
            <a:pPr>
              <a:defRPr/>
            </a:pPr>
            <a:fld id="{B50B2763-EDB1-4534-BA4B-8FF9071A102A}" type="slidenum">
              <a:rPr lang="es-PE" altLang="es-PE" smtClean="0"/>
              <a:pPr>
                <a:defRPr/>
              </a:pPr>
              <a:t>‹Nº›</a:t>
            </a:fld>
            <a:endParaRPr lang="es-PE" altLang="es-P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34353592"/>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pPr>
              <a:defRPr/>
            </a:pPr>
            <a:fld id="{06F17D8C-3EB7-4B5A-9609-D6FEF0215015}" type="datetime1">
              <a:rPr lang="es-PE" smtClean="0"/>
              <a:pPr>
                <a:defRPr/>
              </a:pPr>
              <a:t>24/02/2017</a:t>
            </a:fld>
            <a:endParaRPr lang="es-PE"/>
          </a:p>
        </p:txBody>
      </p:sp>
      <p:sp>
        <p:nvSpPr>
          <p:cNvPr id="5" name="Footer Placeholder 4"/>
          <p:cNvSpPr>
            <a:spLocks noGrp="1"/>
          </p:cNvSpPr>
          <p:nvPr>
            <p:ph type="ftr" sz="quarter" idx="11"/>
          </p:nvPr>
        </p:nvSpPr>
        <p:spPr/>
        <p:txBody>
          <a:bodyPr/>
          <a:lstStyle/>
          <a:p>
            <a:pPr>
              <a:defRPr/>
            </a:pPr>
            <a:r>
              <a:rPr lang="es-PE"/>
              <a:t>DOCUMENTO DE TRABAJO</a:t>
            </a:r>
          </a:p>
        </p:txBody>
      </p:sp>
      <p:sp>
        <p:nvSpPr>
          <p:cNvPr id="6" name="Slide Number Placeholder 5"/>
          <p:cNvSpPr>
            <a:spLocks noGrp="1"/>
          </p:cNvSpPr>
          <p:nvPr>
            <p:ph type="sldNum" sz="quarter" idx="12"/>
          </p:nvPr>
        </p:nvSpPr>
        <p:spPr/>
        <p:txBody>
          <a:bodyPr/>
          <a:lstStyle/>
          <a:p>
            <a:pPr>
              <a:defRPr/>
            </a:pPr>
            <a:fld id="{B50B2763-EDB1-4534-BA4B-8FF9071A102A}" type="slidenum">
              <a:rPr lang="es-PE" altLang="es-PE" smtClean="0"/>
              <a:pPr>
                <a:defRPr/>
              </a:pPr>
              <a:t>‹Nº›</a:t>
            </a:fld>
            <a:endParaRPr lang="es-PE" altLang="es-PE"/>
          </a:p>
        </p:txBody>
      </p:sp>
    </p:spTree>
    <p:extLst>
      <p:ext uri="{BB962C8B-B14F-4D97-AF65-F5344CB8AC3E}">
        <p14:creationId xmlns:p14="http://schemas.microsoft.com/office/powerpoint/2010/main" val="3320061888"/>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pPr>
              <a:defRPr/>
            </a:pPr>
            <a:fld id="{06F17D8C-3EB7-4B5A-9609-D6FEF0215015}" type="datetime1">
              <a:rPr lang="es-PE" smtClean="0"/>
              <a:pPr>
                <a:defRPr/>
              </a:pPr>
              <a:t>24/02/2017</a:t>
            </a:fld>
            <a:endParaRPr lang="es-PE"/>
          </a:p>
        </p:txBody>
      </p:sp>
      <p:sp>
        <p:nvSpPr>
          <p:cNvPr id="5" name="Footer Placeholder 4"/>
          <p:cNvSpPr>
            <a:spLocks noGrp="1"/>
          </p:cNvSpPr>
          <p:nvPr>
            <p:ph type="ftr" sz="quarter" idx="11"/>
          </p:nvPr>
        </p:nvSpPr>
        <p:spPr/>
        <p:txBody>
          <a:bodyPr/>
          <a:lstStyle/>
          <a:p>
            <a:pPr>
              <a:defRPr/>
            </a:pPr>
            <a:r>
              <a:rPr lang="es-PE"/>
              <a:t>DOCUMENTO DE TRABAJO</a:t>
            </a:r>
          </a:p>
        </p:txBody>
      </p:sp>
      <p:sp>
        <p:nvSpPr>
          <p:cNvPr id="6" name="Slide Number Placeholder 5"/>
          <p:cNvSpPr>
            <a:spLocks noGrp="1"/>
          </p:cNvSpPr>
          <p:nvPr>
            <p:ph type="sldNum" sz="quarter" idx="12"/>
          </p:nvPr>
        </p:nvSpPr>
        <p:spPr/>
        <p:txBody>
          <a:bodyPr/>
          <a:lstStyle/>
          <a:p>
            <a:pPr>
              <a:defRPr/>
            </a:pPr>
            <a:fld id="{B50B2763-EDB1-4534-BA4B-8FF9071A102A}" type="slidenum">
              <a:rPr lang="es-PE" altLang="es-PE" smtClean="0"/>
              <a:pPr>
                <a:defRPr/>
              </a:pPr>
              <a:t>‹Nº›</a:t>
            </a:fld>
            <a:endParaRPr lang="es-PE" altLang="es-P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56589979"/>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pPr>
              <a:defRPr/>
            </a:pPr>
            <a:fld id="{06F17D8C-3EB7-4B5A-9609-D6FEF0215015}" type="datetime1">
              <a:rPr lang="es-PE" smtClean="0"/>
              <a:pPr>
                <a:defRPr/>
              </a:pPr>
              <a:t>24/02/2017</a:t>
            </a:fld>
            <a:endParaRPr lang="es-PE"/>
          </a:p>
        </p:txBody>
      </p:sp>
      <p:sp>
        <p:nvSpPr>
          <p:cNvPr id="5" name="Footer Placeholder 4"/>
          <p:cNvSpPr>
            <a:spLocks noGrp="1"/>
          </p:cNvSpPr>
          <p:nvPr>
            <p:ph type="ftr" sz="quarter" idx="11"/>
          </p:nvPr>
        </p:nvSpPr>
        <p:spPr/>
        <p:txBody>
          <a:bodyPr/>
          <a:lstStyle/>
          <a:p>
            <a:pPr>
              <a:defRPr/>
            </a:pPr>
            <a:r>
              <a:rPr lang="es-PE"/>
              <a:t>DOCUMENTO DE TRABAJO</a:t>
            </a:r>
          </a:p>
        </p:txBody>
      </p:sp>
      <p:sp>
        <p:nvSpPr>
          <p:cNvPr id="6" name="Slide Number Placeholder 5"/>
          <p:cNvSpPr>
            <a:spLocks noGrp="1"/>
          </p:cNvSpPr>
          <p:nvPr>
            <p:ph type="sldNum" sz="quarter" idx="12"/>
          </p:nvPr>
        </p:nvSpPr>
        <p:spPr/>
        <p:txBody>
          <a:bodyPr/>
          <a:lstStyle/>
          <a:p>
            <a:pPr>
              <a:defRPr/>
            </a:pPr>
            <a:fld id="{B50B2763-EDB1-4534-BA4B-8FF9071A102A}" type="slidenum">
              <a:rPr lang="es-PE" altLang="es-PE" smtClean="0"/>
              <a:pPr>
                <a:defRPr/>
              </a:pPr>
              <a:t>‹Nº›</a:t>
            </a:fld>
            <a:endParaRPr lang="es-PE" altLang="es-PE"/>
          </a:p>
        </p:txBody>
      </p:sp>
    </p:spTree>
    <p:extLst>
      <p:ext uri="{BB962C8B-B14F-4D97-AF65-F5344CB8AC3E}">
        <p14:creationId xmlns:p14="http://schemas.microsoft.com/office/powerpoint/2010/main" val="36834658"/>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FE15B429-B332-412F-8A59-60CAD547569F}" type="datetime1">
              <a:rPr lang="es-PE" smtClean="0"/>
              <a:pPr>
                <a:defRPr/>
              </a:pPr>
              <a:t>24/02/2017</a:t>
            </a:fld>
            <a:endParaRPr lang="es-PE"/>
          </a:p>
        </p:txBody>
      </p:sp>
      <p:sp>
        <p:nvSpPr>
          <p:cNvPr id="5" name="Footer Placeholder 4"/>
          <p:cNvSpPr>
            <a:spLocks noGrp="1"/>
          </p:cNvSpPr>
          <p:nvPr>
            <p:ph type="ftr" sz="quarter" idx="11"/>
          </p:nvPr>
        </p:nvSpPr>
        <p:spPr/>
        <p:txBody>
          <a:bodyPr/>
          <a:lstStyle/>
          <a:p>
            <a:pPr>
              <a:defRPr/>
            </a:pPr>
            <a:r>
              <a:rPr lang="es-PE"/>
              <a:t>DOCUMENTO DE TRABAJO</a:t>
            </a:r>
          </a:p>
        </p:txBody>
      </p:sp>
      <p:sp>
        <p:nvSpPr>
          <p:cNvPr id="6" name="Slide Number Placeholder 5"/>
          <p:cNvSpPr>
            <a:spLocks noGrp="1"/>
          </p:cNvSpPr>
          <p:nvPr>
            <p:ph type="sldNum" sz="quarter" idx="12"/>
          </p:nvPr>
        </p:nvSpPr>
        <p:spPr/>
        <p:txBody>
          <a:bodyPr/>
          <a:lstStyle/>
          <a:p>
            <a:pPr>
              <a:defRPr/>
            </a:pPr>
            <a:fld id="{7574BC6F-1B6F-42F5-ABF6-18394D8D01FB}" type="slidenum">
              <a:rPr lang="es-PE" altLang="es-PE" smtClean="0"/>
              <a:pPr>
                <a:defRPr/>
              </a:pPr>
              <a:t>‹Nº›</a:t>
            </a:fld>
            <a:endParaRPr lang="es-PE" altLang="es-PE"/>
          </a:p>
        </p:txBody>
      </p:sp>
    </p:spTree>
    <p:extLst>
      <p:ext uri="{BB962C8B-B14F-4D97-AF65-F5344CB8AC3E}">
        <p14:creationId xmlns:p14="http://schemas.microsoft.com/office/powerpoint/2010/main" val="14979750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BA4AD62B-04F0-4F51-B608-F828F026102B}" type="datetime1">
              <a:rPr lang="es-PE" smtClean="0"/>
              <a:pPr>
                <a:defRPr/>
              </a:pPr>
              <a:t>24/02/2017</a:t>
            </a:fld>
            <a:endParaRPr lang="es-PE"/>
          </a:p>
        </p:txBody>
      </p:sp>
      <p:sp>
        <p:nvSpPr>
          <p:cNvPr id="5" name="Footer Placeholder 4"/>
          <p:cNvSpPr>
            <a:spLocks noGrp="1"/>
          </p:cNvSpPr>
          <p:nvPr>
            <p:ph type="ftr" sz="quarter" idx="11"/>
          </p:nvPr>
        </p:nvSpPr>
        <p:spPr/>
        <p:txBody>
          <a:bodyPr/>
          <a:lstStyle/>
          <a:p>
            <a:pPr>
              <a:defRPr/>
            </a:pPr>
            <a:r>
              <a:rPr lang="es-PE"/>
              <a:t>DOCUMENTO DE TRABAJO</a:t>
            </a:r>
          </a:p>
        </p:txBody>
      </p:sp>
      <p:sp>
        <p:nvSpPr>
          <p:cNvPr id="6" name="Slide Number Placeholder 5"/>
          <p:cNvSpPr>
            <a:spLocks noGrp="1"/>
          </p:cNvSpPr>
          <p:nvPr>
            <p:ph type="sldNum" sz="quarter" idx="12"/>
          </p:nvPr>
        </p:nvSpPr>
        <p:spPr/>
        <p:txBody>
          <a:bodyPr/>
          <a:lstStyle/>
          <a:p>
            <a:pPr>
              <a:defRPr/>
            </a:pPr>
            <a:fld id="{D01EC4EE-7C20-4EF1-9E2B-BEB4499DF95A}" type="slidenum">
              <a:rPr lang="es-PE" altLang="es-PE" smtClean="0"/>
              <a:pPr>
                <a:defRPr/>
              </a:pPr>
              <a:t>‹Nº›</a:t>
            </a:fld>
            <a:endParaRPr lang="es-PE" altLang="es-PE"/>
          </a:p>
        </p:txBody>
      </p:sp>
    </p:spTree>
    <p:extLst>
      <p:ext uri="{BB962C8B-B14F-4D97-AF65-F5344CB8AC3E}">
        <p14:creationId xmlns:p14="http://schemas.microsoft.com/office/powerpoint/2010/main" val="1772889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600" y="381000"/>
            <a:ext cx="10972800" cy="1371600"/>
          </a:xfrm>
        </p:spPr>
        <p:txBody>
          <a:bodyPr/>
          <a:lstStyle/>
          <a:p>
            <a:r>
              <a:rPr lang="es-ES"/>
              <a:t>Haga clic para modificar el estilo de título del patrón</a:t>
            </a:r>
          </a:p>
        </p:txBody>
      </p:sp>
      <p:sp>
        <p:nvSpPr>
          <p:cNvPr id="3" name="2 Marcador de texto"/>
          <p:cNvSpPr>
            <a:spLocks noGrp="1"/>
          </p:cNvSpPr>
          <p:nvPr>
            <p:ph type="body" sz="half" idx="1"/>
          </p:nvPr>
        </p:nvSpPr>
        <p:spPr>
          <a:xfrm>
            <a:off x="609600" y="1981200"/>
            <a:ext cx="5384800" cy="4114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6197600" y="1981200"/>
            <a:ext cx="5384800" cy="4114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p:cNvSpPr>
            <a:spLocks noGrp="1" noChangeArrowheads="1"/>
          </p:cNvSpPr>
          <p:nvPr>
            <p:ph type="dt" sz="half" idx="10"/>
          </p:nvPr>
        </p:nvSpPr>
        <p:spPr/>
        <p:txBody>
          <a:bodyPr/>
          <a:lstStyle>
            <a:lvl1pPr>
              <a:defRPr/>
            </a:lvl1pPr>
          </a:lstStyle>
          <a:p>
            <a:pPr>
              <a:defRPr/>
            </a:pPr>
            <a:endParaRPr lang="es-ES"/>
          </a:p>
        </p:txBody>
      </p:sp>
      <p:sp>
        <p:nvSpPr>
          <p:cNvPr id="6" name="Rectangle 5"/>
          <p:cNvSpPr>
            <a:spLocks noGrp="1" noChangeArrowheads="1"/>
          </p:cNvSpPr>
          <p:nvPr>
            <p:ph type="ftr" sz="quarter" idx="11"/>
          </p:nvPr>
        </p:nvSpPr>
        <p:spPr/>
        <p:txBody>
          <a:bodyPr/>
          <a:lstStyle>
            <a:lvl1pPr>
              <a:defRPr/>
            </a:lvl1pPr>
          </a:lstStyle>
          <a:p>
            <a:pPr>
              <a:defRPr/>
            </a:pPr>
            <a:endParaRPr lang="es-ES"/>
          </a:p>
        </p:txBody>
      </p:sp>
      <p:sp>
        <p:nvSpPr>
          <p:cNvPr id="7" name="Rectangle 6"/>
          <p:cNvSpPr>
            <a:spLocks noGrp="1" noChangeArrowheads="1"/>
          </p:cNvSpPr>
          <p:nvPr>
            <p:ph type="sldNum" sz="quarter" idx="12"/>
          </p:nvPr>
        </p:nvSpPr>
        <p:spPr/>
        <p:txBody>
          <a:bodyPr/>
          <a:lstStyle>
            <a:lvl1pPr>
              <a:defRPr smtClean="0"/>
            </a:lvl1pPr>
          </a:lstStyle>
          <a:p>
            <a:pPr>
              <a:defRPr/>
            </a:pPr>
            <a:fld id="{68F0A1D0-9974-44EB-A3EB-D13DBC0F13B0}" type="slidenum">
              <a:rPr lang="es-ES" altLang="es-PE"/>
              <a:pPr>
                <a:defRPr/>
              </a:pPr>
              <a:t>‹Nº›</a:t>
            </a:fld>
            <a:endParaRPr lang="es-ES" altLang="es-PE"/>
          </a:p>
        </p:txBody>
      </p:sp>
    </p:spTree>
    <p:extLst>
      <p:ext uri="{BB962C8B-B14F-4D97-AF65-F5344CB8AC3E}">
        <p14:creationId xmlns:p14="http://schemas.microsoft.com/office/powerpoint/2010/main" val="11409042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09600" y="381000"/>
            <a:ext cx="10972800" cy="1371600"/>
          </a:xfrm>
        </p:spPr>
        <p:txBody>
          <a:bodyPr/>
          <a:lstStyle/>
          <a:p>
            <a:r>
              <a:rPr lang="es-ES"/>
              <a:t>Haga clic para modificar el estilo de título del patrón</a:t>
            </a:r>
          </a:p>
        </p:txBody>
      </p:sp>
      <p:sp>
        <p:nvSpPr>
          <p:cNvPr id="3" name="2 Marcador de tabla"/>
          <p:cNvSpPr>
            <a:spLocks noGrp="1"/>
          </p:cNvSpPr>
          <p:nvPr>
            <p:ph type="tbl" idx="1"/>
          </p:nvPr>
        </p:nvSpPr>
        <p:spPr>
          <a:xfrm>
            <a:off x="609600" y="1981200"/>
            <a:ext cx="10972800" cy="4114800"/>
          </a:xfrm>
        </p:spPr>
        <p:txBody>
          <a:bodyPr rtlCol="0">
            <a:normAutofit/>
          </a:bodyPr>
          <a:lstStyle/>
          <a:p>
            <a:pPr lvl="0"/>
            <a:endParaRPr lang="es-ES" noProof="0"/>
          </a:p>
        </p:txBody>
      </p:sp>
      <p:sp>
        <p:nvSpPr>
          <p:cNvPr id="4" name="Rectangle 4"/>
          <p:cNvSpPr>
            <a:spLocks noGrp="1" noChangeArrowheads="1"/>
          </p:cNvSpPr>
          <p:nvPr>
            <p:ph type="dt" sz="half" idx="10"/>
          </p:nvPr>
        </p:nvSpPr>
        <p:spPr/>
        <p:txBody>
          <a:bodyPr/>
          <a:lstStyle>
            <a:lvl1pPr>
              <a:defRPr/>
            </a:lvl1pPr>
          </a:lstStyle>
          <a:p>
            <a:pPr>
              <a:defRPr/>
            </a:pPr>
            <a:endParaRPr lang="es-ES"/>
          </a:p>
        </p:txBody>
      </p:sp>
      <p:sp>
        <p:nvSpPr>
          <p:cNvPr id="5" name="Rectangle 5"/>
          <p:cNvSpPr>
            <a:spLocks noGrp="1" noChangeArrowheads="1"/>
          </p:cNvSpPr>
          <p:nvPr>
            <p:ph type="ftr" sz="quarter" idx="11"/>
          </p:nvPr>
        </p:nvSpPr>
        <p:spPr/>
        <p:txBody>
          <a:bodyPr/>
          <a:lstStyle>
            <a:lvl1pPr>
              <a:defRPr/>
            </a:lvl1pPr>
          </a:lstStyle>
          <a:p>
            <a:pPr>
              <a:defRPr/>
            </a:pPr>
            <a:endParaRPr lang="es-ES"/>
          </a:p>
        </p:txBody>
      </p:sp>
      <p:sp>
        <p:nvSpPr>
          <p:cNvPr id="6" name="Rectangle 6"/>
          <p:cNvSpPr>
            <a:spLocks noGrp="1" noChangeArrowheads="1"/>
          </p:cNvSpPr>
          <p:nvPr>
            <p:ph type="sldNum" sz="quarter" idx="12"/>
          </p:nvPr>
        </p:nvSpPr>
        <p:spPr/>
        <p:txBody>
          <a:bodyPr/>
          <a:lstStyle>
            <a:lvl1pPr>
              <a:defRPr smtClean="0"/>
            </a:lvl1pPr>
          </a:lstStyle>
          <a:p>
            <a:pPr>
              <a:defRPr/>
            </a:pPr>
            <a:fld id="{6BA2244D-A90C-43B6-B291-3AEF88A9302E}" type="slidenum">
              <a:rPr lang="es-ES" altLang="es-PE"/>
              <a:pPr>
                <a:defRPr/>
              </a:pPr>
              <a:t>‹Nº›</a:t>
            </a:fld>
            <a:endParaRPr lang="es-ES" altLang="es-PE"/>
          </a:p>
        </p:txBody>
      </p:sp>
    </p:spTree>
    <p:extLst>
      <p:ext uri="{BB962C8B-B14F-4D97-AF65-F5344CB8AC3E}">
        <p14:creationId xmlns:p14="http://schemas.microsoft.com/office/powerpoint/2010/main" val="1907904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fld id="{10D08535-4103-4BA1-9DFD-4DE20B671C48}" type="datetime1">
              <a:rPr lang="es-PE" smtClean="0"/>
              <a:pPr>
                <a:defRPr/>
              </a:pPr>
              <a:t>24/02/2017</a:t>
            </a:fld>
            <a:endParaRPr lang="es-PE"/>
          </a:p>
        </p:txBody>
      </p:sp>
      <p:sp>
        <p:nvSpPr>
          <p:cNvPr id="5" name="Footer Placeholder 4"/>
          <p:cNvSpPr>
            <a:spLocks noGrp="1"/>
          </p:cNvSpPr>
          <p:nvPr>
            <p:ph type="ftr" sz="quarter" idx="11"/>
          </p:nvPr>
        </p:nvSpPr>
        <p:spPr/>
        <p:txBody>
          <a:bodyPr/>
          <a:lstStyle/>
          <a:p>
            <a:pPr>
              <a:defRPr/>
            </a:pPr>
            <a:r>
              <a:rPr lang="es-PE"/>
              <a:t>DOCUMENTO DE TRABAJO</a:t>
            </a:r>
          </a:p>
        </p:txBody>
      </p:sp>
      <p:sp>
        <p:nvSpPr>
          <p:cNvPr id="6" name="Slide Number Placeholder 5"/>
          <p:cNvSpPr>
            <a:spLocks noGrp="1"/>
          </p:cNvSpPr>
          <p:nvPr>
            <p:ph type="sldNum" sz="quarter" idx="12"/>
          </p:nvPr>
        </p:nvSpPr>
        <p:spPr/>
        <p:txBody>
          <a:bodyPr/>
          <a:lstStyle/>
          <a:p>
            <a:pPr>
              <a:defRPr/>
            </a:pPr>
            <a:fld id="{4EEBFB97-32A4-4BAB-A384-9132309FF3F0}" type="slidenum">
              <a:rPr lang="es-PE" altLang="es-PE" smtClean="0"/>
              <a:pPr>
                <a:defRPr/>
              </a:pPr>
              <a:t>‹Nº›</a:t>
            </a:fld>
            <a:endParaRPr lang="es-PE" altLang="es-PE"/>
          </a:p>
        </p:txBody>
      </p:sp>
    </p:spTree>
    <p:extLst>
      <p:ext uri="{BB962C8B-B14F-4D97-AF65-F5344CB8AC3E}">
        <p14:creationId xmlns:p14="http://schemas.microsoft.com/office/powerpoint/2010/main" val="294257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pPr>
              <a:defRPr/>
            </a:pPr>
            <a:fld id="{607D8F90-5834-44D1-8730-70C3C0A8126C}" type="datetime1">
              <a:rPr lang="es-PE" smtClean="0"/>
              <a:pPr>
                <a:defRPr/>
              </a:pPr>
              <a:t>24/02/2017</a:t>
            </a:fld>
            <a:endParaRPr lang="es-PE"/>
          </a:p>
        </p:txBody>
      </p:sp>
      <p:sp>
        <p:nvSpPr>
          <p:cNvPr id="5" name="Footer Placeholder 4"/>
          <p:cNvSpPr>
            <a:spLocks noGrp="1"/>
          </p:cNvSpPr>
          <p:nvPr>
            <p:ph type="ftr" sz="quarter" idx="11"/>
          </p:nvPr>
        </p:nvSpPr>
        <p:spPr/>
        <p:txBody>
          <a:bodyPr/>
          <a:lstStyle/>
          <a:p>
            <a:pPr>
              <a:defRPr/>
            </a:pPr>
            <a:r>
              <a:rPr lang="es-PE"/>
              <a:t>DOCUMENTO DE TRABAJO</a:t>
            </a:r>
          </a:p>
        </p:txBody>
      </p:sp>
      <p:sp>
        <p:nvSpPr>
          <p:cNvPr id="6" name="Slide Number Placeholder 5"/>
          <p:cNvSpPr>
            <a:spLocks noGrp="1"/>
          </p:cNvSpPr>
          <p:nvPr>
            <p:ph type="sldNum" sz="quarter" idx="12"/>
          </p:nvPr>
        </p:nvSpPr>
        <p:spPr/>
        <p:txBody>
          <a:bodyPr/>
          <a:lstStyle/>
          <a:p>
            <a:pPr>
              <a:defRPr/>
            </a:pPr>
            <a:fld id="{1B8BA509-7B4A-41AD-B61C-613D56249DBC}" type="slidenum">
              <a:rPr lang="es-PE" altLang="es-PE" smtClean="0"/>
              <a:pPr>
                <a:defRPr/>
              </a:pPr>
              <a:t>‹Nº›</a:t>
            </a:fld>
            <a:endParaRPr lang="es-PE" altLang="es-PE"/>
          </a:p>
        </p:txBody>
      </p:sp>
    </p:spTree>
    <p:extLst>
      <p:ext uri="{BB962C8B-B14F-4D97-AF65-F5344CB8AC3E}">
        <p14:creationId xmlns:p14="http://schemas.microsoft.com/office/powerpoint/2010/main" val="26280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a:defRPr/>
            </a:pPr>
            <a:fld id="{43AC764D-EE36-4C23-A617-8EC717984AAA}" type="datetime1">
              <a:rPr lang="es-PE" smtClean="0"/>
              <a:pPr>
                <a:defRPr/>
              </a:pPr>
              <a:t>24/02/2017</a:t>
            </a:fld>
            <a:endParaRPr lang="es-PE"/>
          </a:p>
        </p:txBody>
      </p:sp>
      <p:sp>
        <p:nvSpPr>
          <p:cNvPr id="6" name="Footer Placeholder 5"/>
          <p:cNvSpPr>
            <a:spLocks noGrp="1"/>
          </p:cNvSpPr>
          <p:nvPr>
            <p:ph type="ftr" sz="quarter" idx="11"/>
          </p:nvPr>
        </p:nvSpPr>
        <p:spPr/>
        <p:txBody>
          <a:bodyPr/>
          <a:lstStyle/>
          <a:p>
            <a:pPr>
              <a:defRPr/>
            </a:pPr>
            <a:r>
              <a:rPr lang="es-PE"/>
              <a:t>DOCUMENTO DE TRABAJO</a:t>
            </a:r>
          </a:p>
        </p:txBody>
      </p:sp>
      <p:sp>
        <p:nvSpPr>
          <p:cNvPr id="7" name="Slide Number Placeholder 6"/>
          <p:cNvSpPr>
            <a:spLocks noGrp="1"/>
          </p:cNvSpPr>
          <p:nvPr>
            <p:ph type="sldNum" sz="quarter" idx="12"/>
          </p:nvPr>
        </p:nvSpPr>
        <p:spPr/>
        <p:txBody>
          <a:bodyPr/>
          <a:lstStyle/>
          <a:p>
            <a:pPr>
              <a:defRPr/>
            </a:pPr>
            <a:fld id="{50B991E3-0E8D-4387-91BA-EB68CEC8340E}" type="slidenum">
              <a:rPr lang="es-PE" altLang="es-PE" smtClean="0"/>
              <a:pPr>
                <a:defRPr/>
              </a:pPr>
              <a:t>‹Nº›</a:t>
            </a:fld>
            <a:endParaRPr lang="es-PE" altLang="es-PE"/>
          </a:p>
        </p:txBody>
      </p:sp>
    </p:spTree>
    <p:extLst>
      <p:ext uri="{BB962C8B-B14F-4D97-AF65-F5344CB8AC3E}">
        <p14:creationId xmlns:p14="http://schemas.microsoft.com/office/powerpoint/2010/main" val="3435546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a:defRPr/>
            </a:pPr>
            <a:fld id="{4F34ECE6-C537-48F8-A8BF-2A27155B314A}" type="datetime1">
              <a:rPr lang="es-PE" smtClean="0"/>
              <a:pPr>
                <a:defRPr/>
              </a:pPr>
              <a:t>24/02/2017</a:t>
            </a:fld>
            <a:endParaRPr lang="es-PE"/>
          </a:p>
        </p:txBody>
      </p:sp>
      <p:sp>
        <p:nvSpPr>
          <p:cNvPr id="8" name="Footer Placeholder 7"/>
          <p:cNvSpPr>
            <a:spLocks noGrp="1"/>
          </p:cNvSpPr>
          <p:nvPr>
            <p:ph type="ftr" sz="quarter" idx="11"/>
          </p:nvPr>
        </p:nvSpPr>
        <p:spPr/>
        <p:txBody>
          <a:bodyPr/>
          <a:lstStyle/>
          <a:p>
            <a:pPr>
              <a:defRPr/>
            </a:pPr>
            <a:r>
              <a:rPr lang="es-PE"/>
              <a:t>DOCUMENTO DE TRABAJO</a:t>
            </a:r>
          </a:p>
        </p:txBody>
      </p:sp>
      <p:sp>
        <p:nvSpPr>
          <p:cNvPr id="9" name="Slide Number Placeholder 8"/>
          <p:cNvSpPr>
            <a:spLocks noGrp="1"/>
          </p:cNvSpPr>
          <p:nvPr>
            <p:ph type="sldNum" sz="quarter" idx="12"/>
          </p:nvPr>
        </p:nvSpPr>
        <p:spPr/>
        <p:txBody>
          <a:bodyPr/>
          <a:lstStyle/>
          <a:p>
            <a:pPr>
              <a:defRPr/>
            </a:pPr>
            <a:fld id="{47B7A11C-98D6-4185-8D5B-E06A6ED1DD8F}" type="slidenum">
              <a:rPr lang="es-PE" altLang="es-PE" smtClean="0"/>
              <a:pPr>
                <a:defRPr/>
              </a:pPr>
              <a:t>‹Nº›</a:t>
            </a:fld>
            <a:endParaRPr lang="es-PE" altLang="es-PE"/>
          </a:p>
        </p:txBody>
      </p:sp>
    </p:spTree>
    <p:extLst>
      <p:ext uri="{BB962C8B-B14F-4D97-AF65-F5344CB8AC3E}">
        <p14:creationId xmlns:p14="http://schemas.microsoft.com/office/powerpoint/2010/main" val="4244009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fld id="{06F17D8C-3EB7-4B5A-9609-D6FEF0215015}" type="datetime1">
              <a:rPr lang="es-PE" smtClean="0"/>
              <a:pPr>
                <a:defRPr/>
              </a:pPr>
              <a:t>24/02/2017</a:t>
            </a:fld>
            <a:endParaRPr lang="es-PE"/>
          </a:p>
        </p:txBody>
      </p:sp>
      <p:sp>
        <p:nvSpPr>
          <p:cNvPr id="4" name="Footer Placeholder 3"/>
          <p:cNvSpPr>
            <a:spLocks noGrp="1"/>
          </p:cNvSpPr>
          <p:nvPr>
            <p:ph type="ftr" sz="quarter" idx="11"/>
          </p:nvPr>
        </p:nvSpPr>
        <p:spPr/>
        <p:txBody>
          <a:bodyPr/>
          <a:lstStyle/>
          <a:p>
            <a:pPr>
              <a:defRPr/>
            </a:pPr>
            <a:r>
              <a:rPr lang="es-PE"/>
              <a:t>DOCUMENTO DE TRABAJO</a:t>
            </a:r>
          </a:p>
        </p:txBody>
      </p:sp>
      <p:sp>
        <p:nvSpPr>
          <p:cNvPr id="5" name="Slide Number Placeholder 4"/>
          <p:cNvSpPr>
            <a:spLocks noGrp="1"/>
          </p:cNvSpPr>
          <p:nvPr>
            <p:ph type="sldNum" sz="quarter" idx="12"/>
          </p:nvPr>
        </p:nvSpPr>
        <p:spPr/>
        <p:txBody>
          <a:bodyPr/>
          <a:lstStyle/>
          <a:p>
            <a:pPr>
              <a:defRPr/>
            </a:pPr>
            <a:fld id="{B50B2763-EDB1-4534-BA4B-8FF9071A102A}" type="slidenum">
              <a:rPr lang="es-PE" altLang="es-PE" smtClean="0"/>
              <a:pPr>
                <a:defRPr/>
              </a:pPr>
              <a:t>‹Nº›</a:t>
            </a:fld>
            <a:endParaRPr lang="es-PE" altLang="es-PE"/>
          </a:p>
        </p:txBody>
      </p:sp>
    </p:spTree>
    <p:extLst>
      <p:ext uri="{BB962C8B-B14F-4D97-AF65-F5344CB8AC3E}">
        <p14:creationId xmlns:p14="http://schemas.microsoft.com/office/powerpoint/2010/main" val="3886877318"/>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EE27644-2FF2-4DEB-9304-3678CEEE5D71}" type="datetime1">
              <a:rPr lang="es-PE" smtClean="0"/>
              <a:pPr>
                <a:defRPr/>
              </a:pPr>
              <a:t>24/02/2017</a:t>
            </a:fld>
            <a:endParaRPr lang="es-PE"/>
          </a:p>
        </p:txBody>
      </p:sp>
      <p:sp>
        <p:nvSpPr>
          <p:cNvPr id="3" name="Footer Placeholder 2"/>
          <p:cNvSpPr>
            <a:spLocks noGrp="1"/>
          </p:cNvSpPr>
          <p:nvPr>
            <p:ph type="ftr" sz="quarter" idx="11"/>
          </p:nvPr>
        </p:nvSpPr>
        <p:spPr/>
        <p:txBody>
          <a:bodyPr/>
          <a:lstStyle/>
          <a:p>
            <a:pPr>
              <a:defRPr/>
            </a:pPr>
            <a:r>
              <a:rPr lang="es-PE"/>
              <a:t>DOCUMENTO DE TRABAJO</a:t>
            </a:r>
          </a:p>
        </p:txBody>
      </p:sp>
      <p:sp>
        <p:nvSpPr>
          <p:cNvPr id="4" name="Slide Number Placeholder 3"/>
          <p:cNvSpPr>
            <a:spLocks noGrp="1"/>
          </p:cNvSpPr>
          <p:nvPr>
            <p:ph type="sldNum" sz="quarter" idx="12"/>
          </p:nvPr>
        </p:nvSpPr>
        <p:spPr/>
        <p:txBody>
          <a:bodyPr/>
          <a:lstStyle/>
          <a:p>
            <a:pPr>
              <a:defRPr/>
            </a:pPr>
            <a:fld id="{A44E4520-9AB9-40CA-92EB-99BCE5F1A4A7}" type="slidenum">
              <a:rPr lang="es-PE" altLang="es-PE" smtClean="0"/>
              <a:pPr>
                <a:defRPr/>
              </a:pPr>
              <a:t>‹Nº›</a:t>
            </a:fld>
            <a:endParaRPr lang="es-PE" altLang="es-PE"/>
          </a:p>
        </p:txBody>
      </p:sp>
    </p:spTree>
    <p:extLst>
      <p:ext uri="{BB962C8B-B14F-4D97-AF65-F5344CB8AC3E}">
        <p14:creationId xmlns:p14="http://schemas.microsoft.com/office/powerpoint/2010/main" val="2448324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pPr>
              <a:defRPr/>
            </a:pPr>
            <a:fld id="{0D21F27E-D8F2-4C9D-8E5F-C548E8EC9D0F}" type="datetime1">
              <a:rPr lang="es-PE" smtClean="0"/>
              <a:pPr>
                <a:defRPr/>
              </a:pPr>
              <a:t>24/02/2017</a:t>
            </a:fld>
            <a:endParaRPr lang="es-PE"/>
          </a:p>
        </p:txBody>
      </p:sp>
      <p:sp>
        <p:nvSpPr>
          <p:cNvPr id="6" name="Footer Placeholder 5"/>
          <p:cNvSpPr>
            <a:spLocks noGrp="1"/>
          </p:cNvSpPr>
          <p:nvPr>
            <p:ph type="ftr" sz="quarter" idx="11"/>
          </p:nvPr>
        </p:nvSpPr>
        <p:spPr/>
        <p:txBody>
          <a:bodyPr/>
          <a:lstStyle/>
          <a:p>
            <a:pPr>
              <a:defRPr/>
            </a:pPr>
            <a:r>
              <a:rPr lang="es-PE"/>
              <a:t>DOCUMENTO DE TRABAJO</a:t>
            </a:r>
          </a:p>
        </p:txBody>
      </p:sp>
      <p:sp>
        <p:nvSpPr>
          <p:cNvPr id="7" name="Slide Number Placeholder 6"/>
          <p:cNvSpPr>
            <a:spLocks noGrp="1"/>
          </p:cNvSpPr>
          <p:nvPr>
            <p:ph type="sldNum" sz="quarter" idx="12"/>
          </p:nvPr>
        </p:nvSpPr>
        <p:spPr/>
        <p:txBody>
          <a:bodyPr/>
          <a:lstStyle/>
          <a:p>
            <a:pPr>
              <a:defRPr/>
            </a:pPr>
            <a:fld id="{D29065C8-0548-4F28-8512-F8BB579BA48C}" type="slidenum">
              <a:rPr lang="es-PE" altLang="es-PE" smtClean="0"/>
              <a:pPr>
                <a:defRPr/>
              </a:pPr>
              <a:t>‹Nº›</a:t>
            </a:fld>
            <a:endParaRPr lang="es-PE" altLang="es-PE"/>
          </a:p>
        </p:txBody>
      </p:sp>
    </p:spTree>
    <p:extLst>
      <p:ext uri="{BB962C8B-B14F-4D97-AF65-F5344CB8AC3E}">
        <p14:creationId xmlns:p14="http://schemas.microsoft.com/office/powerpoint/2010/main" val="4276498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pPr>
              <a:defRPr/>
            </a:pPr>
            <a:fld id="{251ABE59-4B44-4562-89E7-C6FE0015DD93}" type="datetime1">
              <a:rPr lang="es-PE" smtClean="0"/>
              <a:pPr>
                <a:defRPr/>
              </a:pPr>
              <a:t>24/02/2017</a:t>
            </a:fld>
            <a:endParaRPr lang="es-PE"/>
          </a:p>
        </p:txBody>
      </p:sp>
      <p:sp>
        <p:nvSpPr>
          <p:cNvPr id="6" name="Footer Placeholder 5"/>
          <p:cNvSpPr>
            <a:spLocks noGrp="1"/>
          </p:cNvSpPr>
          <p:nvPr>
            <p:ph type="ftr" sz="quarter" idx="11"/>
          </p:nvPr>
        </p:nvSpPr>
        <p:spPr/>
        <p:txBody>
          <a:bodyPr/>
          <a:lstStyle/>
          <a:p>
            <a:pPr>
              <a:defRPr/>
            </a:pPr>
            <a:r>
              <a:rPr lang="es-PE"/>
              <a:t>DOCUMENTO DE TRABAJO</a:t>
            </a:r>
          </a:p>
        </p:txBody>
      </p:sp>
      <p:sp>
        <p:nvSpPr>
          <p:cNvPr id="7" name="Slide Number Placeholder 6"/>
          <p:cNvSpPr>
            <a:spLocks noGrp="1"/>
          </p:cNvSpPr>
          <p:nvPr>
            <p:ph type="sldNum" sz="quarter" idx="12"/>
          </p:nvPr>
        </p:nvSpPr>
        <p:spPr/>
        <p:txBody>
          <a:bodyPr/>
          <a:lstStyle/>
          <a:p>
            <a:pPr>
              <a:defRPr/>
            </a:pPr>
            <a:fld id="{D2074F7A-CF05-4BD1-9075-3F26826F397F}" type="slidenum">
              <a:rPr lang="es-PE" altLang="es-PE" smtClean="0"/>
              <a:pPr>
                <a:defRPr/>
              </a:pPr>
              <a:t>‹Nº›</a:t>
            </a:fld>
            <a:endParaRPr lang="es-PE" altLang="es-PE"/>
          </a:p>
        </p:txBody>
      </p:sp>
    </p:spTree>
    <p:extLst>
      <p:ext uri="{BB962C8B-B14F-4D97-AF65-F5344CB8AC3E}">
        <p14:creationId xmlns:p14="http://schemas.microsoft.com/office/powerpoint/2010/main" val="2653055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06F17D8C-3EB7-4B5A-9609-D6FEF0215015}" type="datetime1">
              <a:rPr lang="es-PE" smtClean="0"/>
              <a:pPr>
                <a:defRPr/>
              </a:pPr>
              <a:t>24/02/2017</a:t>
            </a:fld>
            <a:endParaRPr lang="es-P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s-PE"/>
              <a:t>DOCUMENTO DE TRABAJO</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a:defRPr/>
            </a:pPr>
            <a:fld id="{B50B2763-EDB1-4534-BA4B-8FF9071A102A}" type="slidenum">
              <a:rPr lang="es-PE" altLang="es-PE" smtClean="0"/>
              <a:pPr>
                <a:defRPr/>
              </a:pPr>
              <a:t>‹Nº›</a:t>
            </a:fld>
            <a:endParaRPr lang="es-PE" altLang="es-PE"/>
          </a:p>
        </p:txBody>
      </p:sp>
      <p:pic>
        <p:nvPicPr>
          <p:cNvPr id="9" name="Imagen 8"/>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368816" y="209550"/>
            <a:ext cx="771525" cy="800100"/>
          </a:xfrm>
          <a:prstGeom prst="rect">
            <a:avLst/>
          </a:prstGeom>
        </p:spPr>
      </p:pic>
      <p:pic>
        <p:nvPicPr>
          <p:cNvPr id="11" name="Imagen 10"/>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10935825" y="158643"/>
            <a:ext cx="819149" cy="819149"/>
          </a:xfrm>
          <a:prstGeom prst="rect">
            <a:avLst/>
          </a:prstGeom>
        </p:spPr>
      </p:pic>
    </p:spTree>
    <p:extLst>
      <p:ext uri="{BB962C8B-B14F-4D97-AF65-F5344CB8AC3E}">
        <p14:creationId xmlns:p14="http://schemas.microsoft.com/office/powerpoint/2010/main" val="3419139163"/>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 id="2147484071" r:id="rId13"/>
    <p:sldLayoutId id="2147484072" r:id="rId14"/>
    <p:sldLayoutId id="2147484073" r:id="rId15"/>
    <p:sldLayoutId id="2147484074" r:id="rId16"/>
    <p:sldLayoutId id="2147484075" r:id="rId17"/>
    <p:sldLayoutId id="2147484076" r:id="rId18"/>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0.emf"/><Relationship Id="rId4" Type="http://schemas.openxmlformats.org/officeDocument/2006/relationships/oleObject" Target="../embeddings/oleObject1.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14091" y="1751297"/>
            <a:ext cx="9813492" cy="2063267"/>
          </a:xfrm>
          <a:ln>
            <a:miter lim="800000"/>
            <a:headEnd/>
            <a:tailEnd/>
          </a:ln>
          <a:effectLst>
            <a:innerShdw blurRad="63500" dist="50800" dir="2700000">
              <a:prstClr val="black">
                <a:alpha val="50000"/>
              </a:prstClr>
            </a:innerShdw>
          </a:effectLst>
          <a:extLst/>
        </p:spPr>
        <p:txBody>
          <a:bodyPr rtlCol="0">
            <a:noAutofit/>
          </a:bodyPr>
          <a:lstStyle/>
          <a:p>
            <a:pPr algn="ctr" eaLnBrk="1" fontAlgn="auto" hangingPunct="1">
              <a:spcAft>
                <a:spcPts val="0"/>
              </a:spcAft>
              <a:defRPr/>
            </a:pPr>
            <a:r>
              <a:rPr lang="es-PE" b="1" dirty="0">
                <a:ln w="12700">
                  <a:solidFill>
                    <a:srgbClr val="C00000"/>
                  </a:solidFill>
                  <a:prstDash val="solid"/>
                </a:ln>
                <a:solidFill>
                  <a:srgbClr val="C00000"/>
                </a:solidFill>
                <a:latin typeface="Arial Narrow" panose="020B0606020202030204" pitchFamily="34" charset="0"/>
                <a:cs typeface="AngsanaUPC" panose="02020603050405020304" pitchFamily="18" charset="-34"/>
              </a:rPr>
              <a:t>PROYECTO EDUCATIVO INSTITUCIONAL (PEI)</a:t>
            </a:r>
            <a:endParaRPr lang="es-PE" b="1" i="1" dirty="0">
              <a:ln w="12700">
                <a:solidFill>
                  <a:srgbClr val="C00000"/>
                </a:solidFill>
                <a:prstDash val="solid"/>
              </a:ln>
              <a:solidFill>
                <a:srgbClr val="C00000"/>
              </a:solidFill>
              <a:latin typeface="Arial Narrow" panose="020B0606020202030204" pitchFamily="34" charset="0"/>
              <a:cs typeface="AngsanaUPC" panose="02020603050405020304" pitchFamily="18" charset="-34"/>
            </a:endParaRPr>
          </a:p>
        </p:txBody>
      </p:sp>
      <p:sp>
        <p:nvSpPr>
          <p:cNvPr id="7" name="Rectángulo 6"/>
          <p:cNvSpPr/>
          <p:nvPr/>
        </p:nvSpPr>
        <p:spPr>
          <a:xfrm>
            <a:off x="885154" y="4161995"/>
            <a:ext cx="9457525" cy="1384995"/>
          </a:xfrm>
          <a:prstGeom prst="rect">
            <a:avLst/>
          </a:prstGeom>
        </p:spPr>
        <p:txBody>
          <a:bodyPr wrap="none">
            <a:spAutoFit/>
          </a:bodyPr>
          <a:lstStyle/>
          <a:p>
            <a:pPr algn="ctr" eaLnBrk="1" fontAlgn="auto" hangingPunct="1">
              <a:spcBef>
                <a:spcPts val="0"/>
              </a:spcBef>
              <a:spcAft>
                <a:spcPts val="0"/>
              </a:spcAft>
              <a:defRPr/>
            </a:pPr>
            <a:r>
              <a:rPr lang="es-PE" sz="4200" b="1" dirty="0">
                <a:latin typeface="Arial Narrow" panose="020B0606020202030204" pitchFamily="34" charset="0"/>
              </a:rPr>
              <a:t>ORIENTACIONES PARA SU </a:t>
            </a:r>
            <a:r>
              <a:rPr lang="es-PE" sz="4200" b="1" cap="all" dirty="0">
                <a:latin typeface="Arial Narrow" panose="020B0606020202030204" pitchFamily="34" charset="0"/>
              </a:rPr>
              <a:t>Formulación </a:t>
            </a:r>
          </a:p>
          <a:p>
            <a:pPr algn="ctr" eaLnBrk="1" fontAlgn="auto" hangingPunct="1">
              <a:spcBef>
                <a:spcPts val="0"/>
              </a:spcBef>
              <a:spcAft>
                <a:spcPts val="0"/>
              </a:spcAft>
              <a:defRPr/>
            </a:pPr>
            <a:r>
              <a:rPr lang="es-PE" sz="4200" b="1" cap="all" dirty="0">
                <a:latin typeface="Arial Narrow" panose="020B0606020202030204" pitchFamily="34" charset="0"/>
              </a:rPr>
              <a:t>E IMPLEMENTACIÓN</a:t>
            </a:r>
          </a:p>
        </p:txBody>
      </p:sp>
      <p:sp>
        <p:nvSpPr>
          <p:cNvPr id="8" name="Título 1"/>
          <p:cNvSpPr txBox="1">
            <a:spLocks/>
          </p:cNvSpPr>
          <p:nvPr/>
        </p:nvSpPr>
        <p:spPr>
          <a:xfrm>
            <a:off x="885154" y="-311970"/>
            <a:ext cx="10143074" cy="2063267"/>
          </a:xfrm>
          <a:prstGeom prst="rect">
            <a:avLst/>
          </a:prstGeom>
          <a:ln>
            <a:miter lim="800000"/>
            <a:headEnd/>
            <a:tailEnd/>
          </a:ln>
          <a:effectLst>
            <a:innerShdw blurRad="63500" dist="50800" dir="2700000">
              <a:prstClr val="black">
                <a:alpha val="50000"/>
              </a:prstClr>
            </a:innerShdw>
          </a:effectLst>
          <a:extLst/>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r>
              <a:rPr lang="es-PE" sz="3600" dirty="0">
                <a:ln w="12700">
                  <a:solidFill>
                    <a:srgbClr val="C00000"/>
                  </a:solidFill>
                  <a:prstDash val="solid"/>
                </a:ln>
                <a:solidFill>
                  <a:srgbClr val="C00000"/>
                </a:solidFill>
                <a:latin typeface="Bauhaus 93" panose="04030905020B02020C02" pitchFamily="82" charset="0"/>
                <a:cs typeface="AngsanaUPC" panose="02020603050405020304" pitchFamily="18" charset="-34"/>
              </a:rPr>
              <a:t>DIRECCION REGIONAL DE EDUCACIÓN DE PUNO</a:t>
            </a:r>
          </a:p>
          <a:p>
            <a:pPr algn="ctr">
              <a:defRPr/>
            </a:pPr>
            <a:r>
              <a:rPr lang="es-PE" sz="3000" dirty="0">
                <a:ln w="12700">
                  <a:solidFill>
                    <a:srgbClr val="C00000"/>
                  </a:solidFill>
                  <a:prstDash val="solid"/>
                </a:ln>
                <a:solidFill>
                  <a:srgbClr val="C00000"/>
                </a:solidFill>
                <a:latin typeface="Bauhaus 93" panose="04030905020B02020C02" pitchFamily="82" charset="0"/>
                <a:cs typeface="AngsanaUPC" panose="02020603050405020304" pitchFamily="18" charset="-34"/>
              </a:rPr>
              <a:t>UGEL PUNO</a:t>
            </a:r>
          </a:p>
          <a:p>
            <a:pPr algn="ctr">
              <a:defRPr/>
            </a:pPr>
            <a:r>
              <a:rPr lang="es-PE" sz="3000" dirty="0">
                <a:ln w="12700">
                  <a:solidFill>
                    <a:srgbClr val="C00000"/>
                  </a:solidFill>
                  <a:prstDash val="solid"/>
                </a:ln>
                <a:solidFill>
                  <a:srgbClr val="C00000"/>
                </a:solidFill>
                <a:latin typeface="Bauhaus 93" panose="04030905020B02020C02" pitchFamily="82" charset="0"/>
                <a:cs typeface="AngsanaUPC" panose="02020603050405020304" pitchFamily="18" charset="-34"/>
              </a:rPr>
              <a:t>ÁREA DE GESTIÓN PEDAGÓGICA</a:t>
            </a:r>
            <a:endParaRPr lang="es-PE" sz="3000" i="1" dirty="0">
              <a:ln w="12700">
                <a:solidFill>
                  <a:srgbClr val="C00000"/>
                </a:solidFill>
                <a:prstDash val="solid"/>
              </a:ln>
              <a:solidFill>
                <a:srgbClr val="C00000"/>
              </a:solidFill>
              <a:latin typeface="Bauhaus 93" panose="04030905020B02020C02" pitchFamily="82" charset="0"/>
              <a:cs typeface="AngsanaUPC" panose="02020603050405020304" pitchFamily="18" charset="-34"/>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ircle(in)">
                                      <p:cBhvr>
                                        <p:cTn id="13" dur="2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ítulo 1"/>
          <p:cNvSpPr>
            <a:spLocks noGrp="1"/>
          </p:cNvSpPr>
          <p:nvPr>
            <p:ph type="title"/>
          </p:nvPr>
        </p:nvSpPr>
        <p:spPr>
          <a:xfrm>
            <a:off x="838200" y="547435"/>
            <a:ext cx="10515600" cy="1325563"/>
          </a:xfrm>
        </p:spPr>
        <p:txBody>
          <a:bodyPr/>
          <a:lstStyle/>
          <a:p>
            <a:pPr eaLnBrk="1" hangingPunct="1"/>
            <a:r>
              <a:rPr lang="es-PE" altLang="es-PE" sz="3000" b="1" dirty="0">
                <a:solidFill>
                  <a:srgbClr val="C00000"/>
                </a:solidFill>
                <a:latin typeface="Arial Narrow" panose="020B0606020202030204" pitchFamily="34" charset="0"/>
              </a:rPr>
              <a:t>CONTENIDOS DE LOS PASOS PARA LA FORMULACIÓN DEL PEI</a:t>
            </a:r>
            <a:br>
              <a:rPr lang="es-PE" altLang="es-PE" sz="3000" b="1" dirty="0">
                <a:solidFill>
                  <a:srgbClr val="C00000"/>
                </a:solidFill>
                <a:latin typeface="Arial Narrow" panose="020B0606020202030204" pitchFamily="34" charset="0"/>
              </a:rPr>
            </a:br>
            <a:br>
              <a:rPr lang="es-PE" altLang="es-PE" sz="2400" b="1" dirty="0">
                <a:solidFill>
                  <a:srgbClr val="C00000"/>
                </a:solidFill>
                <a:latin typeface="Arial Narrow" panose="020B0606020202030204" pitchFamily="34" charset="0"/>
              </a:rPr>
            </a:br>
            <a:r>
              <a:rPr lang="es-PE" altLang="es-PE" sz="2400" b="1" dirty="0">
                <a:solidFill>
                  <a:schemeClr val="bg1"/>
                </a:solidFill>
                <a:latin typeface="Arial Narrow" panose="020B0606020202030204" pitchFamily="34" charset="0"/>
              </a:rPr>
              <a:t>1 ETAPA: </a:t>
            </a:r>
            <a:r>
              <a:rPr lang="es-PE" sz="2400" b="1" dirty="0">
                <a:solidFill>
                  <a:schemeClr val="bg1"/>
                </a:solidFill>
                <a:latin typeface="Arial Narrow" panose="020B0606020202030204" pitchFamily="34" charset="0"/>
              </a:rPr>
              <a:t>ACCIONES INICIALES</a:t>
            </a:r>
            <a:endParaRPr lang="es-PE" altLang="es-PE" sz="2400" b="1" dirty="0">
              <a:solidFill>
                <a:srgbClr val="C00000"/>
              </a:solidFill>
              <a:latin typeface="Arial Narrow" panose="020B0606020202030204" pitchFamily="34" charset="0"/>
            </a:endParaRPr>
          </a:p>
        </p:txBody>
      </p:sp>
      <p:sp>
        <p:nvSpPr>
          <p:cNvPr id="7" name="Rectángulo redondeado 6"/>
          <p:cNvSpPr/>
          <p:nvPr/>
        </p:nvSpPr>
        <p:spPr>
          <a:xfrm>
            <a:off x="2600325" y="3021013"/>
            <a:ext cx="8278690" cy="3228975"/>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s-PE" sz="2600" b="1" dirty="0">
                <a:solidFill>
                  <a:schemeClr val="bg1"/>
                </a:solidFill>
                <a:latin typeface="Arial Narrow" panose="020B0606020202030204" pitchFamily="34" charset="0"/>
              </a:rPr>
              <a:t>ACCIONES INICIALES</a:t>
            </a:r>
          </a:p>
          <a:p>
            <a:pPr marL="342900" indent="-342900" eaLnBrk="1" fontAlgn="auto" hangingPunct="1">
              <a:spcBef>
                <a:spcPts val="0"/>
              </a:spcBef>
              <a:spcAft>
                <a:spcPts val="0"/>
              </a:spcAft>
              <a:buFont typeface="+mj-lt"/>
              <a:buAutoNum type="arabicParenR"/>
              <a:defRPr/>
            </a:pPr>
            <a:r>
              <a:rPr lang="es-PE" sz="2600" b="1" dirty="0">
                <a:solidFill>
                  <a:schemeClr val="bg1"/>
                </a:solidFill>
                <a:latin typeface="Arial Narrow" panose="020B0606020202030204" pitchFamily="34" charset="0"/>
              </a:rPr>
              <a:t>Revisar orientaciones para la elaboración del nuevo PEI.</a:t>
            </a:r>
          </a:p>
          <a:p>
            <a:pPr marL="342900" indent="-342900" eaLnBrk="1" fontAlgn="auto" hangingPunct="1">
              <a:spcBef>
                <a:spcPts val="0"/>
              </a:spcBef>
              <a:spcAft>
                <a:spcPts val="0"/>
              </a:spcAft>
              <a:buFont typeface="+mj-lt"/>
              <a:buAutoNum type="arabicParenR"/>
              <a:defRPr/>
            </a:pPr>
            <a:r>
              <a:rPr lang="es-PE" sz="2600" b="1" dirty="0">
                <a:solidFill>
                  <a:schemeClr val="bg1"/>
                </a:solidFill>
                <a:latin typeface="Arial Narrow" panose="020B0606020202030204" pitchFamily="34" charset="0"/>
              </a:rPr>
              <a:t>Sensibilización de la comunidad educativa.</a:t>
            </a:r>
          </a:p>
          <a:p>
            <a:pPr marL="342900" indent="-342900" eaLnBrk="1" fontAlgn="auto" hangingPunct="1">
              <a:spcBef>
                <a:spcPts val="0"/>
              </a:spcBef>
              <a:spcAft>
                <a:spcPts val="0"/>
              </a:spcAft>
              <a:buFont typeface="+mj-lt"/>
              <a:buAutoNum type="arabicParenR"/>
              <a:defRPr/>
            </a:pPr>
            <a:r>
              <a:rPr lang="es-PE" sz="2600" b="1" dirty="0">
                <a:solidFill>
                  <a:schemeClr val="bg1"/>
                </a:solidFill>
                <a:latin typeface="Arial Narrow" panose="020B0606020202030204" pitchFamily="34" charset="0"/>
              </a:rPr>
              <a:t>Conformación de la Comisión de Elaboración del  PEI</a:t>
            </a:r>
          </a:p>
          <a:p>
            <a:pPr marL="342900" indent="-342900" eaLnBrk="1" fontAlgn="auto" hangingPunct="1">
              <a:spcBef>
                <a:spcPts val="0"/>
              </a:spcBef>
              <a:spcAft>
                <a:spcPts val="0"/>
              </a:spcAft>
              <a:buFont typeface="+mj-lt"/>
              <a:buAutoNum type="arabicParenR"/>
              <a:defRPr/>
            </a:pPr>
            <a:r>
              <a:rPr lang="es-PE" sz="2600" b="1" dirty="0">
                <a:solidFill>
                  <a:schemeClr val="bg1"/>
                </a:solidFill>
                <a:latin typeface="Arial Narrow" panose="020B0606020202030204" pitchFamily="34" charset="0"/>
              </a:rPr>
              <a:t>Revisión del PEI anterior</a:t>
            </a:r>
          </a:p>
        </p:txBody>
      </p:sp>
      <p:sp>
        <p:nvSpPr>
          <p:cNvPr id="10" name="Flecha a la derecha con bandas 9"/>
          <p:cNvSpPr/>
          <p:nvPr/>
        </p:nvSpPr>
        <p:spPr>
          <a:xfrm>
            <a:off x="2072641" y="2070096"/>
            <a:ext cx="2382128" cy="602766"/>
          </a:xfrm>
          <a:prstGeom prst="stripedRightArrow">
            <a:avLst>
              <a:gd name="adj1" fmla="val 82554"/>
              <a:gd name="adj2" fmla="val 96009"/>
            </a:avLst>
          </a:prstGeom>
          <a:solidFill>
            <a:schemeClr val="bg1">
              <a:lumMod val="85000"/>
            </a:schemeClr>
          </a:solidFill>
          <a:ln>
            <a:solidFill>
              <a:schemeClr val="bg2">
                <a:lumMod val="10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anchor="ctr"/>
          <a:lstStyle/>
          <a:p>
            <a:pPr algn="just" eaLnBrk="1" fontAlgn="auto" hangingPunct="1">
              <a:spcBef>
                <a:spcPts val="0"/>
              </a:spcBef>
              <a:spcAft>
                <a:spcPts val="0"/>
              </a:spcAft>
              <a:defRPr/>
            </a:pPr>
            <a:r>
              <a:rPr lang="es-PE" sz="2000" b="1" dirty="0">
                <a:solidFill>
                  <a:srgbClr val="C00000"/>
                </a:solidFill>
                <a:latin typeface="Arial Narrow" panose="020B0606020202030204" pitchFamily="34" charset="0"/>
              </a:rPr>
              <a:t>INICIO</a:t>
            </a:r>
          </a:p>
          <a:p>
            <a:pPr algn="just" eaLnBrk="1" fontAlgn="auto" hangingPunct="1">
              <a:spcBef>
                <a:spcPts val="0"/>
              </a:spcBef>
              <a:spcAft>
                <a:spcPts val="0"/>
              </a:spcAft>
              <a:defRPr/>
            </a:pPr>
            <a:r>
              <a:rPr lang="es-PE" sz="1400" b="1" dirty="0">
                <a:solidFill>
                  <a:schemeClr val="tx1">
                    <a:lumMod val="95000"/>
                    <a:lumOff val="5000"/>
                  </a:schemeClr>
                </a:solidFill>
                <a:latin typeface="Arial Narrow" panose="020B0606020202030204" pitchFamily="34" charset="0"/>
              </a:rPr>
              <a:t>Acciones previas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Marcador de pie de página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PE" altLang="es-PE">
                <a:solidFill>
                  <a:schemeClr val="tx2"/>
                </a:solidFill>
              </a:rPr>
              <a:t>DOCUMENTO DE TRABAJO</a:t>
            </a:r>
          </a:p>
        </p:txBody>
      </p:sp>
      <p:sp>
        <p:nvSpPr>
          <p:cNvPr id="22531" name="Rectángulo 2"/>
          <p:cNvSpPr>
            <a:spLocks noChangeArrowheads="1"/>
          </p:cNvSpPr>
          <p:nvPr/>
        </p:nvSpPr>
        <p:spPr bwMode="auto">
          <a:xfrm>
            <a:off x="509588" y="296863"/>
            <a:ext cx="11222037" cy="2492375"/>
          </a:xfrm>
          <a:prstGeom prst="rect">
            <a:avLst/>
          </a:prstGeom>
          <a:solidFill>
            <a:schemeClr val="accent3">
              <a:lumMod val="20000"/>
              <a:lumOff val="80000"/>
            </a:schemeClr>
          </a:solid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50000"/>
              </a:lnSpc>
              <a:defRPr/>
            </a:pPr>
            <a:r>
              <a:rPr lang="es-PE" altLang="es-PE" sz="2400" b="1" dirty="0">
                <a:solidFill>
                  <a:srgbClr val="FF0000"/>
                </a:solidFill>
              </a:rPr>
              <a:t>ORIENTACIONES PARA REALIZAR EL PEI  DE LA I.E.</a:t>
            </a:r>
          </a:p>
          <a:p>
            <a:pPr eaLnBrk="1" hangingPunct="1">
              <a:lnSpc>
                <a:spcPct val="150000"/>
              </a:lnSpc>
              <a:defRPr/>
            </a:pPr>
            <a:r>
              <a:rPr lang="es-PE" altLang="es-PE" sz="2000" b="1" dirty="0"/>
              <a:t>Promover la incorporación del enfoque ambiental en los instrumentos de gestión educativa, apoyar la creación y el desarrollo de los comités ambientales, desarrollar instrumentos pedagógicos sobre el tema ecoeficiencia, de acuerdo a los currículos nacionales, y facilitar el intercambio de experiencias entre colegios y docentes.</a:t>
            </a:r>
          </a:p>
        </p:txBody>
      </p:sp>
      <p:sp>
        <p:nvSpPr>
          <p:cNvPr id="3" name="Rectángulo 2"/>
          <p:cNvSpPr/>
          <p:nvPr/>
        </p:nvSpPr>
        <p:spPr>
          <a:xfrm>
            <a:off x="473075" y="3027363"/>
            <a:ext cx="11295063" cy="3785652"/>
          </a:xfrm>
          <a:prstGeom prst="rect">
            <a:avLst/>
          </a:prstGeom>
          <a:solidFill>
            <a:srgbClr val="FFFF00"/>
          </a:solidFill>
        </p:spPr>
        <p:txBody>
          <a:bodyPr>
            <a:spAutoFit/>
          </a:bodyPr>
          <a:lstStyle/>
          <a:p>
            <a:pPr>
              <a:defRPr/>
            </a:pPr>
            <a:r>
              <a:rPr lang="es-PE" sz="2400" b="1" dirty="0">
                <a:solidFill>
                  <a:srgbClr val="FF0000"/>
                </a:solidFill>
                <a:latin typeface="ArialMT"/>
              </a:rPr>
              <a:t>Desde esta perspectiva se puede considerar los siguientes aspectos en una planificación con enfoque ambiental:</a:t>
            </a:r>
          </a:p>
          <a:p>
            <a:pPr>
              <a:defRPr/>
            </a:pPr>
            <a:endParaRPr lang="es-PE" sz="2400" dirty="0">
              <a:solidFill>
                <a:srgbClr val="231F20"/>
              </a:solidFill>
              <a:latin typeface="ArialMT"/>
            </a:endParaRPr>
          </a:p>
          <a:p>
            <a:pPr marL="285750" indent="-285750">
              <a:buFont typeface="Wingdings" panose="05000000000000000000" pitchFamily="2" charset="2"/>
              <a:buChar char="§"/>
              <a:defRPr/>
            </a:pPr>
            <a:r>
              <a:rPr lang="es-PE" sz="2400" dirty="0">
                <a:solidFill>
                  <a:srgbClr val="231F20"/>
                </a:solidFill>
                <a:latin typeface="ArialMT"/>
              </a:rPr>
              <a:t>Una identidad con una visión estratégica y misión ambientalista y con enfoque de desarrollo sostenible.</a:t>
            </a:r>
          </a:p>
          <a:p>
            <a:pPr marL="285750" indent="-285750">
              <a:buFont typeface="Wingdings" panose="05000000000000000000" pitchFamily="2" charset="2"/>
              <a:buChar char="§"/>
              <a:defRPr/>
            </a:pPr>
            <a:endParaRPr lang="es-PE" sz="2400" dirty="0">
              <a:solidFill>
                <a:srgbClr val="231F20"/>
              </a:solidFill>
              <a:latin typeface="ArialMT"/>
            </a:endParaRPr>
          </a:p>
          <a:p>
            <a:pPr marL="285750" indent="-285750">
              <a:buFont typeface="Wingdings" panose="05000000000000000000" pitchFamily="2" charset="2"/>
              <a:buChar char="§"/>
              <a:defRPr/>
            </a:pPr>
            <a:r>
              <a:rPr lang="es-PE" sz="2400" dirty="0">
                <a:solidFill>
                  <a:srgbClr val="231F20"/>
                </a:solidFill>
                <a:latin typeface="ArialMT"/>
              </a:rPr>
              <a:t>Un diagnóstico que considera problemáticas ambientales referidas por ejemplo al consumo responsable de agua, energía y gestión adecuada de residuos sólidos y biodiversidad, la salud ambiental, el aire y gestión de riesgos, convivencia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Marcador de pie de página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PE" altLang="es-PE">
                <a:solidFill>
                  <a:schemeClr val="tx2"/>
                </a:solidFill>
              </a:rPr>
              <a:t>DOCUMENTO DE TRABAJO</a:t>
            </a:r>
          </a:p>
        </p:txBody>
      </p:sp>
      <p:sp>
        <p:nvSpPr>
          <p:cNvPr id="3" name="Rectángulo 2"/>
          <p:cNvSpPr/>
          <p:nvPr/>
        </p:nvSpPr>
        <p:spPr>
          <a:xfrm>
            <a:off x="234950" y="219075"/>
            <a:ext cx="11722100" cy="6556375"/>
          </a:xfrm>
          <a:prstGeom prst="rect">
            <a:avLst/>
          </a:prstGeom>
          <a:solidFill>
            <a:srgbClr val="FFFF00"/>
          </a:solidFill>
        </p:spPr>
        <p:txBody>
          <a:bodyPr>
            <a:spAutoFit/>
          </a:bodyPr>
          <a:lstStyle/>
          <a:p>
            <a:pPr marL="285750" indent="-285750">
              <a:buFont typeface="Wingdings" panose="05000000000000000000" pitchFamily="2" charset="2"/>
              <a:buChar char="§"/>
              <a:defRPr/>
            </a:pPr>
            <a:r>
              <a:rPr lang="es-PE" sz="2800" dirty="0">
                <a:solidFill>
                  <a:srgbClr val="231F20"/>
                </a:solidFill>
                <a:latin typeface="ArialMT"/>
              </a:rPr>
              <a:t>Objetivos y metas que considera el modelo de educación ambiental, gestión de riesgos,  ecoeficiencia a nivel de su comunidad y a nivel nacional.</a:t>
            </a:r>
          </a:p>
          <a:p>
            <a:pPr>
              <a:defRPr/>
            </a:pPr>
            <a:endParaRPr lang="es-PE" sz="2800" dirty="0">
              <a:solidFill>
                <a:srgbClr val="231F20"/>
              </a:solidFill>
              <a:latin typeface="ArialMT"/>
            </a:endParaRPr>
          </a:p>
          <a:p>
            <a:pPr marL="285750" indent="-285750">
              <a:buFont typeface="Wingdings" panose="05000000000000000000" pitchFamily="2" charset="2"/>
              <a:buChar char="§"/>
              <a:defRPr/>
            </a:pPr>
            <a:r>
              <a:rPr lang="es-PE" sz="2800" dirty="0">
                <a:solidFill>
                  <a:srgbClr val="231F20"/>
                </a:solidFill>
                <a:latin typeface="ArialMT"/>
              </a:rPr>
              <a:t>Un currículo que considere una cultura de respeto a la vida, haciendo un uso racional de los recursos que potencie la riqueza que representa la diversidad biológica como la cultural.</a:t>
            </a:r>
          </a:p>
          <a:p>
            <a:pPr>
              <a:defRPr/>
            </a:pPr>
            <a:endParaRPr lang="es-PE" sz="2800" dirty="0">
              <a:solidFill>
                <a:srgbClr val="231F20"/>
              </a:solidFill>
              <a:latin typeface="ArialMT"/>
            </a:endParaRPr>
          </a:p>
          <a:p>
            <a:pPr marL="285750" indent="-285750">
              <a:buFont typeface="Wingdings" panose="05000000000000000000" pitchFamily="2" charset="2"/>
              <a:buChar char="§"/>
              <a:defRPr/>
            </a:pPr>
            <a:r>
              <a:rPr lang="es-PE" sz="2800" dirty="0">
                <a:solidFill>
                  <a:srgbClr val="231F20"/>
                </a:solidFill>
                <a:latin typeface="ArialMT"/>
              </a:rPr>
              <a:t>La integración de la temática ambiental de forma transversal dentro no solo del currículo sino también en los documentos de gestión.</a:t>
            </a:r>
          </a:p>
          <a:p>
            <a:pPr>
              <a:defRPr/>
            </a:pPr>
            <a:endParaRPr lang="es-PE" sz="2800" dirty="0">
              <a:solidFill>
                <a:srgbClr val="231F20"/>
              </a:solidFill>
              <a:latin typeface="ArialMT"/>
            </a:endParaRPr>
          </a:p>
          <a:p>
            <a:pPr marL="285750" indent="-285750">
              <a:buFont typeface="Wingdings" panose="05000000000000000000" pitchFamily="2" charset="2"/>
              <a:buChar char="§"/>
              <a:defRPr/>
            </a:pPr>
            <a:r>
              <a:rPr lang="es-PE" sz="2800" dirty="0">
                <a:solidFill>
                  <a:srgbClr val="231F20"/>
                </a:solidFill>
                <a:latin typeface="ArialMT"/>
              </a:rPr>
              <a:t>Plantear acciones estratégicas que promuevan proyectos educativos ambientales innovadores, que implementen medidas de ecoeficiencia en las escuelas, así como actividades a favor del medio ambiente que puedan ser replicadas por la comunidad local.</a:t>
            </a:r>
            <a:endParaRPr lang="es-PE"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Marcador de pie de página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PE" altLang="es-PE">
                <a:solidFill>
                  <a:schemeClr val="tx2"/>
                </a:solidFill>
              </a:rPr>
              <a:t>DOCUMENTO DE TRABAJO</a:t>
            </a:r>
          </a:p>
        </p:txBody>
      </p:sp>
      <p:sp>
        <p:nvSpPr>
          <p:cNvPr id="4" name="Rectángulo 3"/>
          <p:cNvSpPr/>
          <p:nvPr/>
        </p:nvSpPr>
        <p:spPr>
          <a:xfrm>
            <a:off x="66675" y="1957388"/>
            <a:ext cx="1819275" cy="2881312"/>
          </a:xfrm>
          <a:prstGeom prst="rect">
            <a:avLst/>
          </a:prstGeom>
          <a:solidFill>
            <a:srgbClr val="FFFF00"/>
          </a:solidFill>
        </p:spPr>
        <p:style>
          <a:lnRef idx="2">
            <a:schemeClr val="accent5"/>
          </a:lnRef>
          <a:fillRef idx="1">
            <a:schemeClr val="lt1"/>
          </a:fillRef>
          <a:effectRef idx="0">
            <a:schemeClr val="accent5"/>
          </a:effectRef>
          <a:fontRef idx="minor">
            <a:schemeClr val="dk1"/>
          </a:fontRef>
        </p:style>
        <p:txBody>
          <a:bodyPr anchor="ctr"/>
          <a:lstStyle/>
          <a:p>
            <a:pPr algn="ctr">
              <a:defRPr/>
            </a:pPr>
            <a:r>
              <a:rPr lang="es-PE" b="1" dirty="0"/>
              <a:t>PLANIFICACIÓN EN LA I.E.</a:t>
            </a:r>
          </a:p>
        </p:txBody>
      </p:sp>
      <p:sp>
        <p:nvSpPr>
          <p:cNvPr id="5" name="Elipse 4"/>
          <p:cNvSpPr/>
          <p:nvPr/>
        </p:nvSpPr>
        <p:spPr>
          <a:xfrm>
            <a:off x="2109788" y="0"/>
            <a:ext cx="1931987" cy="187325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dirty="0">
                <a:solidFill>
                  <a:schemeClr val="tx1"/>
                </a:solidFill>
              </a:rPr>
              <a:t>PROYECTO EDUCATIVO INSTITUCIONAL</a:t>
            </a:r>
          </a:p>
        </p:txBody>
      </p:sp>
      <p:sp>
        <p:nvSpPr>
          <p:cNvPr id="7" name="Elipse 6"/>
          <p:cNvSpPr/>
          <p:nvPr/>
        </p:nvSpPr>
        <p:spPr>
          <a:xfrm>
            <a:off x="2416175" y="2540000"/>
            <a:ext cx="1762125" cy="133826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dirty="0">
                <a:solidFill>
                  <a:schemeClr val="tx1"/>
                </a:solidFill>
              </a:rPr>
              <a:t>PLAN ANUAL DE TRABAJO</a:t>
            </a:r>
          </a:p>
        </p:txBody>
      </p:sp>
      <p:sp>
        <p:nvSpPr>
          <p:cNvPr id="8" name="Elipse 7"/>
          <p:cNvSpPr/>
          <p:nvPr/>
        </p:nvSpPr>
        <p:spPr>
          <a:xfrm>
            <a:off x="2203450" y="4611688"/>
            <a:ext cx="2230438" cy="2078037"/>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PE" dirty="0">
                <a:solidFill>
                  <a:schemeClr val="tx1"/>
                </a:solidFill>
              </a:rPr>
              <a:t>POYECTO DE INNOVACIÓN Y MEJORAMIENTO EDUCATIVO PEA</a:t>
            </a:r>
          </a:p>
        </p:txBody>
      </p:sp>
      <p:cxnSp>
        <p:nvCxnSpPr>
          <p:cNvPr id="10" name="Conector recto de flecha 9"/>
          <p:cNvCxnSpPr/>
          <p:nvPr/>
        </p:nvCxnSpPr>
        <p:spPr>
          <a:xfrm flipV="1">
            <a:off x="1730375" y="1792288"/>
            <a:ext cx="1012825" cy="1428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ector recto de flecha 11"/>
          <p:cNvCxnSpPr/>
          <p:nvPr/>
        </p:nvCxnSpPr>
        <p:spPr>
          <a:xfrm flipV="1">
            <a:off x="1781175" y="3197225"/>
            <a:ext cx="862013" cy="46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p:nvPr/>
        </p:nvCxnSpPr>
        <p:spPr>
          <a:xfrm>
            <a:off x="1730375" y="3246438"/>
            <a:ext cx="1217613" cy="1447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Flecha derecha 16"/>
          <p:cNvSpPr/>
          <p:nvPr/>
        </p:nvSpPr>
        <p:spPr>
          <a:xfrm>
            <a:off x="4297363" y="2701925"/>
            <a:ext cx="1273175" cy="635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p>
        </p:txBody>
      </p:sp>
      <p:sp>
        <p:nvSpPr>
          <p:cNvPr id="19" name="Flecha derecha 18"/>
          <p:cNvSpPr/>
          <p:nvPr/>
        </p:nvSpPr>
        <p:spPr>
          <a:xfrm>
            <a:off x="4433888" y="5108575"/>
            <a:ext cx="113665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p>
        </p:txBody>
      </p:sp>
      <p:sp>
        <p:nvSpPr>
          <p:cNvPr id="21" name="Flecha derecha 20"/>
          <p:cNvSpPr/>
          <p:nvPr/>
        </p:nvSpPr>
        <p:spPr>
          <a:xfrm>
            <a:off x="4038600" y="566738"/>
            <a:ext cx="1239838" cy="484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p>
        </p:txBody>
      </p:sp>
      <p:sp>
        <p:nvSpPr>
          <p:cNvPr id="27" name="Flecha arriba y abajo 26"/>
          <p:cNvSpPr/>
          <p:nvPr/>
        </p:nvSpPr>
        <p:spPr>
          <a:xfrm>
            <a:off x="2881313" y="1958975"/>
            <a:ext cx="485775" cy="58102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p>
        </p:txBody>
      </p:sp>
      <p:sp>
        <p:nvSpPr>
          <p:cNvPr id="28" name="Flecha arriba y abajo 27"/>
          <p:cNvSpPr/>
          <p:nvPr/>
        </p:nvSpPr>
        <p:spPr>
          <a:xfrm>
            <a:off x="3074988" y="3892550"/>
            <a:ext cx="485775" cy="71913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p>
        </p:txBody>
      </p:sp>
      <p:sp>
        <p:nvSpPr>
          <p:cNvPr id="29" name="Rectángulo 28"/>
          <p:cNvSpPr/>
          <p:nvPr/>
        </p:nvSpPr>
        <p:spPr>
          <a:xfrm rot="10800000" flipH="1" flipV="1">
            <a:off x="5862638" y="146050"/>
            <a:ext cx="5184775" cy="110013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PE" dirty="0">
                <a:solidFill>
                  <a:schemeClr val="tx1"/>
                </a:solidFill>
              </a:rPr>
              <a:t>Planificación de mediano y largo plazo: incorpora la</a:t>
            </a:r>
          </a:p>
          <a:p>
            <a:pPr>
              <a:defRPr/>
            </a:pPr>
            <a:r>
              <a:rPr lang="es-PE" dirty="0">
                <a:solidFill>
                  <a:schemeClr val="tx1"/>
                </a:solidFill>
              </a:rPr>
              <a:t>Visión de futuro de I.E. y la Misión institucional.</a:t>
            </a:r>
          </a:p>
        </p:txBody>
      </p:sp>
      <p:sp>
        <p:nvSpPr>
          <p:cNvPr id="30" name="Rectángulo 29"/>
          <p:cNvSpPr/>
          <p:nvPr/>
        </p:nvSpPr>
        <p:spPr>
          <a:xfrm>
            <a:off x="5808663" y="2012950"/>
            <a:ext cx="5310187" cy="137795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PE" dirty="0">
                <a:solidFill>
                  <a:schemeClr val="tx1"/>
                </a:solidFill>
              </a:rPr>
              <a:t>Planificación de corto plazo: incluye programas, subprogramas y actividades regulares que se desarrollan en el año escolar.</a:t>
            </a:r>
          </a:p>
        </p:txBody>
      </p:sp>
      <p:sp>
        <p:nvSpPr>
          <p:cNvPr id="31" name="Rectángulo 30"/>
          <p:cNvSpPr/>
          <p:nvPr/>
        </p:nvSpPr>
        <p:spPr>
          <a:xfrm>
            <a:off x="5791200" y="4114800"/>
            <a:ext cx="5327650" cy="198913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PE" dirty="0">
                <a:solidFill>
                  <a:schemeClr val="tx1"/>
                </a:solidFill>
              </a:rPr>
              <a:t>Planificación operativa: se implementan con el</a:t>
            </a:r>
          </a:p>
          <a:p>
            <a:pPr>
              <a:defRPr/>
            </a:pPr>
            <a:r>
              <a:rPr lang="es-PE" dirty="0">
                <a:solidFill>
                  <a:schemeClr val="tx1"/>
                </a:solidFill>
              </a:rPr>
              <a:t>propósito de enfrentar, en el corto plazo,</a:t>
            </a:r>
          </a:p>
          <a:p>
            <a:pPr>
              <a:defRPr/>
            </a:pPr>
            <a:r>
              <a:rPr lang="es-PE" dirty="0">
                <a:solidFill>
                  <a:schemeClr val="tx1"/>
                </a:solidFill>
              </a:rPr>
              <a:t>problemas complejos que atraviesan la gestión pedagógica e institucional de la institución educativa.</a:t>
            </a:r>
          </a:p>
        </p:txBody>
      </p:sp>
      <p:sp>
        <p:nvSpPr>
          <p:cNvPr id="36" name="Flecha derecha 35"/>
          <p:cNvSpPr/>
          <p:nvPr/>
        </p:nvSpPr>
        <p:spPr>
          <a:xfrm rot="5400000">
            <a:off x="7805737" y="3449638"/>
            <a:ext cx="695325" cy="635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p>
        </p:txBody>
      </p:sp>
      <p:sp>
        <p:nvSpPr>
          <p:cNvPr id="37" name="Flecha derecha 36"/>
          <p:cNvSpPr/>
          <p:nvPr/>
        </p:nvSpPr>
        <p:spPr>
          <a:xfrm rot="5400000">
            <a:off x="7736681" y="1321595"/>
            <a:ext cx="695325" cy="6334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P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title"/>
          </p:nvPr>
        </p:nvSpPr>
        <p:spPr>
          <a:xfrm>
            <a:off x="1869484" y="416720"/>
            <a:ext cx="8229600" cy="465137"/>
          </a:xfrm>
        </p:spPr>
        <p:txBody>
          <a:bodyPr/>
          <a:lstStyle/>
          <a:p>
            <a:pPr eaLnBrk="1" hangingPunct="1"/>
            <a:r>
              <a:rPr lang="es-ES" altLang="es-PE" sz="2400" b="1" dirty="0">
                <a:solidFill>
                  <a:srgbClr val="FF0000"/>
                </a:solidFill>
              </a:rPr>
              <a:t>                      ORGANIZACIÓN DEL COMITÉ DEL PEI</a:t>
            </a:r>
          </a:p>
        </p:txBody>
      </p:sp>
      <p:sp>
        <p:nvSpPr>
          <p:cNvPr id="29699" name="Rectangle 7"/>
          <p:cNvSpPr>
            <a:spLocks noGrp="1" noChangeArrowheads="1"/>
          </p:cNvSpPr>
          <p:nvPr>
            <p:ph type="body" sz="half" idx="1"/>
          </p:nvPr>
        </p:nvSpPr>
        <p:spPr>
          <a:xfrm>
            <a:off x="862013" y="1023937"/>
            <a:ext cx="10380662" cy="5716588"/>
          </a:xfrm>
          <a:ln>
            <a:solidFill>
              <a:schemeClr val="tx1"/>
            </a:solidFill>
            <a:miter lim="800000"/>
            <a:headEnd/>
            <a:tailEnd/>
          </a:ln>
        </p:spPr>
        <p:txBody>
          <a:bodyPr/>
          <a:lstStyle/>
          <a:p>
            <a:pPr eaLnBrk="1" hangingPunct="1">
              <a:buFont typeface="Wingdings" panose="05000000000000000000" pitchFamily="2" charset="2"/>
              <a:buNone/>
            </a:pPr>
            <a:r>
              <a:rPr lang="es-ES" altLang="es-PE" b="1">
                <a:solidFill>
                  <a:srgbClr val="00B050"/>
                </a:solidFill>
              </a:rPr>
              <a:t>ESTAMENTOS </a:t>
            </a:r>
            <a:r>
              <a:rPr lang="es-ES" altLang="es-PE" b="1">
                <a:solidFill>
                  <a:srgbClr val="FF9900"/>
                </a:solidFill>
              </a:rPr>
              <a:t>                            </a:t>
            </a:r>
            <a:r>
              <a:rPr lang="es-ES" altLang="es-PE" b="1">
                <a:solidFill>
                  <a:srgbClr val="00B050"/>
                </a:solidFill>
              </a:rPr>
              <a:t>Repres.                      Comité del PEI                   CONEI</a:t>
            </a:r>
          </a:p>
        </p:txBody>
      </p:sp>
      <p:sp>
        <p:nvSpPr>
          <p:cNvPr id="29700" name="Text Box 17"/>
          <p:cNvSpPr txBox="1">
            <a:spLocks noChangeArrowheads="1"/>
          </p:cNvSpPr>
          <p:nvPr/>
        </p:nvSpPr>
        <p:spPr bwMode="auto">
          <a:xfrm>
            <a:off x="1992313" y="1484313"/>
            <a:ext cx="194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ES" altLang="es-PE" b="1"/>
              <a:t>PERS. ADM</a:t>
            </a:r>
            <a:r>
              <a:rPr lang="es-ES" altLang="es-PE"/>
              <a:t>.</a:t>
            </a:r>
          </a:p>
        </p:txBody>
      </p:sp>
      <p:sp>
        <p:nvSpPr>
          <p:cNvPr id="29701" name="Text Box 18"/>
          <p:cNvSpPr txBox="1">
            <a:spLocks noChangeArrowheads="1"/>
          </p:cNvSpPr>
          <p:nvPr/>
        </p:nvSpPr>
        <p:spPr bwMode="auto">
          <a:xfrm>
            <a:off x="1992313" y="2557463"/>
            <a:ext cx="1943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ES" altLang="es-PE" b="1"/>
              <a:t>ESTUDIANTES</a:t>
            </a:r>
          </a:p>
        </p:txBody>
      </p:sp>
      <p:sp>
        <p:nvSpPr>
          <p:cNvPr id="29702" name="Text Box 19"/>
          <p:cNvSpPr txBox="1">
            <a:spLocks noChangeArrowheads="1"/>
          </p:cNvSpPr>
          <p:nvPr/>
        </p:nvSpPr>
        <p:spPr bwMode="auto">
          <a:xfrm>
            <a:off x="1992313" y="3429000"/>
            <a:ext cx="19431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ES" altLang="es-PE" b="1"/>
              <a:t>PPFF</a:t>
            </a:r>
          </a:p>
        </p:txBody>
      </p:sp>
      <p:sp>
        <p:nvSpPr>
          <p:cNvPr id="29703" name="Text Box 20"/>
          <p:cNvSpPr txBox="1">
            <a:spLocks noChangeArrowheads="1"/>
          </p:cNvSpPr>
          <p:nvPr/>
        </p:nvSpPr>
        <p:spPr bwMode="auto">
          <a:xfrm>
            <a:off x="1992313" y="4214813"/>
            <a:ext cx="19431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ES" altLang="es-PE" b="1"/>
              <a:t>DOCENTES</a:t>
            </a:r>
          </a:p>
        </p:txBody>
      </p:sp>
      <p:sp>
        <p:nvSpPr>
          <p:cNvPr id="29704" name="Text Box 21"/>
          <p:cNvSpPr txBox="1">
            <a:spLocks noChangeArrowheads="1"/>
          </p:cNvSpPr>
          <p:nvPr/>
        </p:nvSpPr>
        <p:spPr bwMode="auto">
          <a:xfrm>
            <a:off x="1919288" y="5084763"/>
            <a:ext cx="25209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ES" altLang="es-PE" b="1"/>
              <a:t>REPRESENTANTES DE LA COMUNIDAD (SALUD, ETC)</a:t>
            </a:r>
          </a:p>
        </p:txBody>
      </p:sp>
      <p:sp>
        <p:nvSpPr>
          <p:cNvPr id="29705" name="Oval 26"/>
          <p:cNvSpPr>
            <a:spLocks noChangeArrowheads="1"/>
          </p:cNvSpPr>
          <p:nvPr/>
        </p:nvSpPr>
        <p:spPr bwMode="auto">
          <a:xfrm>
            <a:off x="4603750" y="2274888"/>
            <a:ext cx="123825" cy="146050"/>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06" name="Line 28"/>
          <p:cNvSpPr>
            <a:spLocks noChangeShapeType="1"/>
          </p:cNvSpPr>
          <p:nvPr/>
        </p:nvSpPr>
        <p:spPr bwMode="auto">
          <a:xfrm>
            <a:off x="4656138" y="2420938"/>
            <a:ext cx="1587"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07" name="Oval 30"/>
          <p:cNvSpPr>
            <a:spLocks noChangeArrowheads="1"/>
          </p:cNvSpPr>
          <p:nvPr/>
        </p:nvSpPr>
        <p:spPr bwMode="auto">
          <a:xfrm>
            <a:off x="4583113" y="2563813"/>
            <a:ext cx="144462"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08" name="Line 31"/>
          <p:cNvSpPr>
            <a:spLocks noChangeShapeType="1"/>
          </p:cNvSpPr>
          <p:nvPr/>
        </p:nvSpPr>
        <p:spPr bwMode="auto">
          <a:xfrm flipH="1">
            <a:off x="4438650" y="2708275"/>
            <a:ext cx="144463"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09" name="Line 32"/>
          <p:cNvSpPr>
            <a:spLocks noChangeShapeType="1"/>
          </p:cNvSpPr>
          <p:nvPr/>
        </p:nvSpPr>
        <p:spPr bwMode="auto">
          <a:xfrm>
            <a:off x="4727575" y="2708275"/>
            <a:ext cx="144463"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10" name="Oval 33"/>
          <p:cNvSpPr>
            <a:spLocks noChangeArrowheads="1"/>
          </p:cNvSpPr>
          <p:nvPr/>
        </p:nvSpPr>
        <p:spPr bwMode="auto">
          <a:xfrm>
            <a:off x="4367213" y="2852738"/>
            <a:ext cx="144462"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11" name="Oval 34"/>
          <p:cNvSpPr>
            <a:spLocks noChangeArrowheads="1"/>
          </p:cNvSpPr>
          <p:nvPr/>
        </p:nvSpPr>
        <p:spPr bwMode="auto">
          <a:xfrm>
            <a:off x="4799013" y="2852738"/>
            <a:ext cx="144462"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12" name="Oval 35"/>
          <p:cNvSpPr>
            <a:spLocks noChangeArrowheads="1"/>
          </p:cNvSpPr>
          <p:nvPr/>
        </p:nvSpPr>
        <p:spPr bwMode="auto">
          <a:xfrm>
            <a:off x="4583113" y="3140075"/>
            <a:ext cx="144462" cy="144463"/>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13" name="Line 36"/>
          <p:cNvSpPr>
            <a:spLocks noChangeShapeType="1"/>
          </p:cNvSpPr>
          <p:nvPr/>
        </p:nvSpPr>
        <p:spPr bwMode="auto">
          <a:xfrm>
            <a:off x="4656138" y="3284538"/>
            <a:ext cx="1587"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14" name="Oval 37"/>
          <p:cNvSpPr>
            <a:spLocks noChangeArrowheads="1"/>
          </p:cNvSpPr>
          <p:nvPr/>
        </p:nvSpPr>
        <p:spPr bwMode="auto">
          <a:xfrm>
            <a:off x="4583113" y="3427413"/>
            <a:ext cx="144462"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15" name="Line 38"/>
          <p:cNvSpPr>
            <a:spLocks noChangeShapeType="1"/>
          </p:cNvSpPr>
          <p:nvPr/>
        </p:nvSpPr>
        <p:spPr bwMode="auto">
          <a:xfrm flipH="1">
            <a:off x="4438650" y="3571875"/>
            <a:ext cx="144463"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16" name="Line 39"/>
          <p:cNvSpPr>
            <a:spLocks noChangeShapeType="1"/>
          </p:cNvSpPr>
          <p:nvPr/>
        </p:nvSpPr>
        <p:spPr bwMode="auto">
          <a:xfrm>
            <a:off x="4727575" y="3571875"/>
            <a:ext cx="144463"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17" name="Oval 40"/>
          <p:cNvSpPr>
            <a:spLocks noChangeArrowheads="1"/>
          </p:cNvSpPr>
          <p:nvPr/>
        </p:nvSpPr>
        <p:spPr bwMode="auto">
          <a:xfrm>
            <a:off x="4367213" y="3716338"/>
            <a:ext cx="144462"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18" name="Oval 41"/>
          <p:cNvSpPr>
            <a:spLocks noChangeArrowheads="1"/>
          </p:cNvSpPr>
          <p:nvPr/>
        </p:nvSpPr>
        <p:spPr bwMode="auto">
          <a:xfrm>
            <a:off x="4799013" y="3716338"/>
            <a:ext cx="144462"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19" name="Oval 42"/>
          <p:cNvSpPr>
            <a:spLocks noChangeArrowheads="1"/>
          </p:cNvSpPr>
          <p:nvPr/>
        </p:nvSpPr>
        <p:spPr bwMode="auto">
          <a:xfrm>
            <a:off x="4583113" y="4003675"/>
            <a:ext cx="144462" cy="144463"/>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20" name="Line 43"/>
          <p:cNvSpPr>
            <a:spLocks noChangeShapeType="1"/>
          </p:cNvSpPr>
          <p:nvPr/>
        </p:nvSpPr>
        <p:spPr bwMode="auto">
          <a:xfrm>
            <a:off x="4656138" y="4148138"/>
            <a:ext cx="1587"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21" name="Oval 44"/>
          <p:cNvSpPr>
            <a:spLocks noChangeArrowheads="1"/>
          </p:cNvSpPr>
          <p:nvPr/>
        </p:nvSpPr>
        <p:spPr bwMode="auto">
          <a:xfrm>
            <a:off x="4583113" y="4291013"/>
            <a:ext cx="144462"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22" name="Line 45"/>
          <p:cNvSpPr>
            <a:spLocks noChangeShapeType="1"/>
          </p:cNvSpPr>
          <p:nvPr/>
        </p:nvSpPr>
        <p:spPr bwMode="auto">
          <a:xfrm flipH="1">
            <a:off x="4438650" y="4435475"/>
            <a:ext cx="144463"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23" name="Line 46"/>
          <p:cNvSpPr>
            <a:spLocks noChangeShapeType="1"/>
          </p:cNvSpPr>
          <p:nvPr/>
        </p:nvSpPr>
        <p:spPr bwMode="auto">
          <a:xfrm>
            <a:off x="4727575" y="4435475"/>
            <a:ext cx="144463"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24" name="Oval 47"/>
          <p:cNvSpPr>
            <a:spLocks noChangeArrowheads="1"/>
          </p:cNvSpPr>
          <p:nvPr/>
        </p:nvSpPr>
        <p:spPr bwMode="auto">
          <a:xfrm>
            <a:off x="4367213" y="4579938"/>
            <a:ext cx="144462"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25" name="Oval 48"/>
          <p:cNvSpPr>
            <a:spLocks noChangeArrowheads="1"/>
          </p:cNvSpPr>
          <p:nvPr/>
        </p:nvSpPr>
        <p:spPr bwMode="auto">
          <a:xfrm>
            <a:off x="4799013" y="4579938"/>
            <a:ext cx="144462"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26" name="Oval 49"/>
          <p:cNvSpPr>
            <a:spLocks noChangeArrowheads="1"/>
          </p:cNvSpPr>
          <p:nvPr/>
        </p:nvSpPr>
        <p:spPr bwMode="auto">
          <a:xfrm>
            <a:off x="4583113" y="5026025"/>
            <a:ext cx="144462" cy="144463"/>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27" name="Line 50"/>
          <p:cNvSpPr>
            <a:spLocks noChangeShapeType="1"/>
          </p:cNvSpPr>
          <p:nvPr/>
        </p:nvSpPr>
        <p:spPr bwMode="auto">
          <a:xfrm>
            <a:off x="4656138" y="5229225"/>
            <a:ext cx="1587"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28" name="Oval 51"/>
          <p:cNvSpPr>
            <a:spLocks noChangeArrowheads="1"/>
          </p:cNvSpPr>
          <p:nvPr/>
        </p:nvSpPr>
        <p:spPr bwMode="auto">
          <a:xfrm>
            <a:off x="4583113" y="5372100"/>
            <a:ext cx="144462" cy="144463"/>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29" name="Line 52"/>
          <p:cNvSpPr>
            <a:spLocks noChangeShapeType="1"/>
          </p:cNvSpPr>
          <p:nvPr/>
        </p:nvSpPr>
        <p:spPr bwMode="auto">
          <a:xfrm flipH="1">
            <a:off x="4438650" y="5516563"/>
            <a:ext cx="144463"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30" name="Line 53"/>
          <p:cNvSpPr>
            <a:spLocks noChangeShapeType="1"/>
          </p:cNvSpPr>
          <p:nvPr/>
        </p:nvSpPr>
        <p:spPr bwMode="auto">
          <a:xfrm>
            <a:off x="4727575" y="5516563"/>
            <a:ext cx="144463"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31" name="Oval 54"/>
          <p:cNvSpPr>
            <a:spLocks noChangeArrowheads="1"/>
          </p:cNvSpPr>
          <p:nvPr/>
        </p:nvSpPr>
        <p:spPr bwMode="auto">
          <a:xfrm>
            <a:off x="4367213" y="5661025"/>
            <a:ext cx="144462" cy="144463"/>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32" name="Oval 55"/>
          <p:cNvSpPr>
            <a:spLocks noChangeArrowheads="1"/>
          </p:cNvSpPr>
          <p:nvPr/>
        </p:nvSpPr>
        <p:spPr bwMode="auto">
          <a:xfrm>
            <a:off x="4799013" y="5661025"/>
            <a:ext cx="144462" cy="144463"/>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33" name="Line 57"/>
          <p:cNvSpPr>
            <a:spLocks noChangeShapeType="1"/>
          </p:cNvSpPr>
          <p:nvPr/>
        </p:nvSpPr>
        <p:spPr bwMode="auto">
          <a:xfrm>
            <a:off x="5159375" y="2636838"/>
            <a:ext cx="9366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29734" name="Line 58"/>
          <p:cNvSpPr>
            <a:spLocks noChangeShapeType="1"/>
          </p:cNvSpPr>
          <p:nvPr/>
        </p:nvSpPr>
        <p:spPr bwMode="auto">
          <a:xfrm>
            <a:off x="5159375" y="3716338"/>
            <a:ext cx="9366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29735" name="Line 59"/>
          <p:cNvSpPr>
            <a:spLocks noChangeShapeType="1"/>
          </p:cNvSpPr>
          <p:nvPr/>
        </p:nvSpPr>
        <p:spPr bwMode="auto">
          <a:xfrm>
            <a:off x="5159375" y="4581525"/>
            <a:ext cx="9366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29736" name="Line 60"/>
          <p:cNvSpPr>
            <a:spLocks noChangeShapeType="1"/>
          </p:cNvSpPr>
          <p:nvPr/>
        </p:nvSpPr>
        <p:spPr bwMode="auto">
          <a:xfrm>
            <a:off x="5159375" y="5589588"/>
            <a:ext cx="9366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29737" name="Oval 61"/>
          <p:cNvSpPr>
            <a:spLocks noChangeArrowheads="1"/>
          </p:cNvSpPr>
          <p:nvPr/>
        </p:nvSpPr>
        <p:spPr bwMode="auto">
          <a:xfrm>
            <a:off x="6167438" y="1844675"/>
            <a:ext cx="2952750" cy="396081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38" name="Oval 63"/>
          <p:cNvSpPr>
            <a:spLocks noChangeArrowheads="1"/>
          </p:cNvSpPr>
          <p:nvPr/>
        </p:nvSpPr>
        <p:spPr bwMode="auto">
          <a:xfrm>
            <a:off x="6815138" y="2276475"/>
            <a:ext cx="144462" cy="144463"/>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39" name="Line 64"/>
          <p:cNvSpPr>
            <a:spLocks noChangeShapeType="1"/>
          </p:cNvSpPr>
          <p:nvPr/>
        </p:nvSpPr>
        <p:spPr bwMode="auto">
          <a:xfrm>
            <a:off x="6888163" y="2420938"/>
            <a:ext cx="1587"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40" name="Oval 65"/>
          <p:cNvSpPr>
            <a:spLocks noChangeArrowheads="1"/>
          </p:cNvSpPr>
          <p:nvPr/>
        </p:nvSpPr>
        <p:spPr bwMode="auto">
          <a:xfrm>
            <a:off x="6815138" y="2563813"/>
            <a:ext cx="144462"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41" name="Line 66"/>
          <p:cNvSpPr>
            <a:spLocks noChangeShapeType="1"/>
          </p:cNvSpPr>
          <p:nvPr/>
        </p:nvSpPr>
        <p:spPr bwMode="auto">
          <a:xfrm flipH="1">
            <a:off x="6670675" y="2708275"/>
            <a:ext cx="144463"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42" name="Line 67"/>
          <p:cNvSpPr>
            <a:spLocks noChangeShapeType="1"/>
          </p:cNvSpPr>
          <p:nvPr/>
        </p:nvSpPr>
        <p:spPr bwMode="auto">
          <a:xfrm>
            <a:off x="6959600" y="2708275"/>
            <a:ext cx="144463"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43" name="Oval 68"/>
          <p:cNvSpPr>
            <a:spLocks noChangeArrowheads="1"/>
          </p:cNvSpPr>
          <p:nvPr/>
        </p:nvSpPr>
        <p:spPr bwMode="auto">
          <a:xfrm>
            <a:off x="6599238" y="2852738"/>
            <a:ext cx="144462"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44" name="Oval 69"/>
          <p:cNvSpPr>
            <a:spLocks noChangeArrowheads="1"/>
          </p:cNvSpPr>
          <p:nvPr/>
        </p:nvSpPr>
        <p:spPr bwMode="auto">
          <a:xfrm>
            <a:off x="7031038" y="2852738"/>
            <a:ext cx="144462"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45" name="Oval 70"/>
          <p:cNvSpPr>
            <a:spLocks noChangeArrowheads="1"/>
          </p:cNvSpPr>
          <p:nvPr/>
        </p:nvSpPr>
        <p:spPr bwMode="auto">
          <a:xfrm>
            <a:off x="6815138" y="3140075"/>
            <a:ext cx="144462" cy="144463"/>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46" name="Line 71"/>
          <p:cNvSpPr>
            <a:spLocks noChangeShapeType="1"/>
          </p:cNvSpPr>
          <p:nvPr/>
        </p:nvSpPr>
        <p:spPr bwMode="auto">
          <a:xfrm>
            <a:off x="6888163" y="3284538"/>
            <a:ext cx="1587"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47" name="Oval 72"/>
          <p:cNvSpPr>
            <a:spLocks noChangeArrowheads="1"/>
          </p:cNvSpPr>
          <p:nvPr/>
        </p:nvSpPr>
        <p:spPr bwMode="auto">
          <a:xfrm>
            <a:off x="6815138" y="3427413"/>
            <a:ext cx="144462"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48" name="Line 73"/>
          <p:cNvSpPr>
            <a:spLocks noChangeShapeType="1"/>
          </p:cNvSpPr>
          <p:nvPr/>
        </p:nvSpPr>
        <p:spPr bwMode="auto">
          <a:xfrm flipH="1">
            <a:off x="6670675" y="3571875"/>
            <a:ext cx="144463"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49" name="Line 74"/>
          <p:cNvSpPr>
            <a:spLocks noChangeShapeType="1"/>
          </p:cNvSpPr>
          <p:nvPr/>
        </p:nvSpPr>
        <p:spPr bwMode="auto">
          <a:xfrm>
            <a:off x="6959600" y="3571875"/>
            <a:ext cx="144463"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50" name="Oval 75"/>
          <p:cNvSpPr>
            <a:spLocks noChangeArrowheads="1"/>
          </p:cNvSpPr>
          <p:nvPr/>
        </p:nvSpPr>
        <p:spPr bwMode="auto">
          <a:xfrm>
            <a:off x="6599238" y="3716338"/>
            <a:ext cx="144462"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51" name="Oval 76"/>
          <p:cNvSpPr>
            <a:spLocks noChangeArrowheads="1"/>
          </p:cNvSpPr>
          <p:nvPr/>
        </p:nvSpPr>
        <p:spPr bwMode="auto">
          <a:xfrm>
            <a:off x="7031038" y="3716338"/>
            <a:ext cx="144462"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52" name="Oval 77"/>
          <p:cNvSpPr>
            <a:spLocks noChangeArrowheads="1"/>
          </p:cNvSpPr>
          <p:nvPr/>
        </p:nvSpPr>
        <p:spPr bwMode="auto">
          <a:xfrm>
            <a:off x="6815138" y="4003675"/>
            <a:ext cx="144462" cy="144463"/>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53" name="Line 78"/>
          <p:cNvSpPr>
            <a:spLocks noChangeShapeType="1"/>
          </p:cNvSpPr>
          <p:nvPr/>
        </p:nvSpPr>
        <p:spPr bwMode="auto">
          <a:xfrm>
            <a:off x="6888163" y="4148138"/>
            <a:ext cx="1587"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54" name="Oval 79"/>
          <p:cNvSpPr>
            <a:spLocks noChangeArrowheads="1"/>
          </p:cNvSpPr>
          <p:nvPr/>
        </p:nvSpPr>
        <p:spPr bwMode="auto">
          <a:xfrm>
            <a:off x="6815138" y="4291013"/>
            <a:ext cx="144462"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55" name="Line 80"/>
          <p:cNvSpPr>
            <a:spLocks noChangeShapeType="1"/>
          </p:cNvSpPr>
          <p:nvPr/>
        </p:nvSpPr>
        <p:spPr bwMode="auto">
          <a:xfrm flipH="1">
            <a:off x="6670675" y="4435475"/>
            <a:ext cx="144463"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56" name="Line 81"/>
          <p:cNvSpPr>
            <a:spLocks noChangeShapeType="1"/>
          </p:cNvSpPr>
          <p:nvPr/>
        </p:nvSpPr>
        <p:spPr bwMode="auto">
          <a:xfrm>
            <a:off x="6959600" y="4435475"/>
            <a:ext cx="144463"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57" name="Oval 82"/>
          <p:cNvSpPr>
            <a:spLocks noChangeArrowheads="1"/>
          </p:cNvSpPr>
          <p:nvPr/>
        </p:nvSpPr>
        <p:spPr bwMode="auto">
          <a:xfrm>
            <a:off x="6599238" y="4579938"/>
            <a:ext cx="144462"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58" name="Oval 83"/>
          <p:cNvSpPr>
            <a:spLocks noChangeArrowheads="1"/>
          </p:cNvSpPr>
          <p:nvPr/>
        </p:nvSpPr>
        <p:spPr bwMode="auto">
          <a:xfrm>
            <a:off x="7031038" y="4579938"/>
            <a:ext cx="144462"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59" name="Oval 84"/>
          <p:cNvSpPr>
            <a:spLocks noChangeArrowheads="1"/>
          </p:cNvSpPr>
          <p:nvPr/>
        </p:nvSpPr>
        <p:spPr bwMode="auto">
          <a:xfrm>
            <a:off x="7391400" y="4941888"/>
            <a:ext cx="144463"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60" name="Line 85"/>
          <p:cNvSpPr>
            <a:spLocks noChangeShapeType="1"/>
          </p:cNvSpPr>
          <p:nvPr/>
        </p:nvSpPr>
        <p:spPr bwMode="auto">
          <a:xfrm>
            <a:off x="7464425" y="5086350"/>
            <a:ext cx="1588"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61" name="Oval 86"/>
          <p:cNvSpPr>
            <a:spLocks noChangeArrowheads="1"/>
          </p:cNvSpPr>
          <p:nvPr/>
        </p:nvSpPr>
        <p:spPr bwMode="auto">
          <a:xfrm>
            <a:off x="7391400" y="5229225"/>
            <a:ext cx="144463" cy="144463"/>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62" name="Line 87"/>
          <p:cNvSpPr>
            <a:spLocks noChangeShapeType="1"/>
          </p:cNvSpPr>
          <p:nvPr/>
        </p:nvSpPr>
        <p:spPr bwMode="auto">
          <a:xfrm flipH="1">
            <a:off x="7246938" y="5373688"/>
            <a:ext cx="144462"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63" name="Line 88"/>
          <p:cNvSpPr>
            <a:spLocks noChangeShapeType="1"/>
          </p:cNvSpPr>
          <p:nvPr/>
        </p:nvSpPr>
        <p:spPr bwMode="auto">
          <a:xfrm>
            <a:off x="7535863" y="5373688"/>
            <a:ext cx="144462"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64" name="Oval 89"/>
          <p:cNvSpPr>
            <a:spLocks noChangeArrowheads="1"/>
          </p:cNvSpPr>
          <p:nvPr/>
        </p:nvSpPr>
        <p:spPr bwMode="auto">
          <a:xfrm>
            <a:off x="7175500" y="5518150"/>
            <a:ext cx="144463" cy="144463"/>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65" name="Oval 90"/>
          <p:cNvSpPr>
            <a:spLocks noChangeArrowheads="1"/>
          </p:cNvSpPr>
          <p:nvPr/>
        </p:nvSpPr>
        <p:spPr bwMode="auto">
          <a:xfrm>
            <a:off x="7607300" y="5518150"/>
            <a:ext cx="144463" cy="144463"/>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66" name="Oval 91"/>
          <p:cNvSpPr>
            <a:spLocks noChangeArrowheads="1"/>
          </p:cNvSpPr>
          <p:nvPr/>
        </p:nvSpPr>
        <p:spPr bwMode="auto">
          <a:xfrm>
            <a:off x="7391400" y="2852738"/>
            <a:ext cx="1441450" cy="1584325"/>
          </a:xfrm>
          <a:prstGeom prst="ellipse">
            <a:avLst/>
          </a:prstGeom>
          <a:solidFill>
            <a:schemeClr val="bg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67" name="Oval 92"/>
          <p:cNvSpPr>
            <a:spLocks noChangeArrowheads="1"/>
          </p:cNvSpPr>
          <p:nvPr/>
        </p:nvSpPr>
        <p:spPr bwMode="auto">
          <a:xfrm>
            <a:off x="8040688" y="3573463"/>
            <a:ext cx="144462"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68" name="Line 93"/>
          <p:cNvSpPr>
            <a:spLocks noChangeShapeType="1"/>
          </p:cNvSpPr>
          <p:nvPr/>
        </p:nvSpPr>
        <p:spPr bwMode="auto">
          <a:xfrm flipH="1" flipV="1">
            <a:off x="7751763" y="3357563"/>
            <a:ext cx="288925"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69" name="Line 94"/>
          <p:cNvSpPr>
            <a:spLocks noChangeShapeType="1"/>
          </p:cNvSpPr>
          <p:nvPr/>
        </p:nvSpPr>
        <p:spPr bwMode="auto">
          <a:xfrm flipV="1">
            <a:off x="8112125" y="3284538"/>
            <a:ext cx="360363"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70" name="Line 95"/>
          <p:cNvSpPr>
            <a:spLocks noChangeShapeType="1"/>
          </p:cNvSpPr>
          <p:nvPr/>
        </p:nvSpPr>
        <p:spPr bwMode="auto">
          <a:xfrm>
            <a:off x="8183563" y="3716338"/>
            <a:ext cx="21590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71" name="Line 96"/>
          <p:cNvSpPr>
            <a:spLocks noChangeShapeType="1"/>
          </p:cNvSpPr>
          <p:nvPr/>
        </p:nvSpPr>
        <p:spPr bwMode="auto">
          <a:xfrm flipH="1">
            <a:off x="7824788" y="3716338"/>
            <a:ext cx="215900" cy="1444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72" name="Line 97"/>
          <p:cNvSpPr>
            <a:spLocks noChangeShapeType="1"/>
          </p:cNvSpPr>
          <p:nvPr/>
        </p:nvSpPr>
        <p:spPr bwMode="auto">
          <a:xfrm flipH="1">
            <a:off x="8112125" y="3717925"/>
            <a:ext cx="0"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73" name="Line 98"/>
          <p:cNvSpPr>
            <a:spLocks noChangeShapeType="1"/>
          </p:cNvSpPr>
          <p:nvPr/>
        </p:nvSpPr>
        <p:spPr bwMode="auto">
          <a:xfrm flipH="1">
            <a:off x="8112125" y="3141663"/>
            <a:ext cx="0" cy="43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74" name="Oval 99"/>
          <p:cNvSpPr>
            <a:spLocks noChangeArrowheads="1"/>
          </p:cNvSpPr>
          <p:nvPr/>
        </p:nvSpPr>
        <p:spPr bwMode="auto">
          <a:xfrm>
            <a:off x="7608888" y="3213100"/>
            <a:ext cx="144462" cy="144463"/>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75" name="Oval 100"/>
          <p:cNvSpPr>
            <a:spLocks noChangeArrowheads="1"/>
          </p:cNvSpPr>
          <p:nvPr/>
        </p:nvSpPr>
        <p:spPr bwMode="auto">
          <a:xfrm>
            <a:off x="8039100" y="3068638"/>
            <a:ext cx="144463"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76" name="Oval 101"/>
          <p:cNvSpPr>
            <a:spLocks noChangeArrowheads="1"/>
          </p:cNvSpPr>
          <p:nvPr/>
        </p:nvSpPr>
        <p:spPr bwMode="auto">
          <a:xfrm>
            <a:off x="8328025" y="3284538"/>
            <a:ext cx="144463"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77" name="Oval 102"/>
          <p:cNvSpPr>
            <a:spLocks noChangeArrowheads="1"/>
          </p:cNvSpPr>
          <p:nvPr/>
        </p:nvSpPr>
        <p:spPr bwMode="auto">
          <a:xfrm>
            <a:off x="8328025" y="3789363"/>
            <a:ext cx="144463"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78" name="Oval 103"/>
          <p:cNvSpPr>
            <a:spLocks noChangeArrowheads="1"/>
          </p:cNvSpPr>
          <p:nvPr/>
        </p:nvSpPr>
        <p:spPr bwMode="auto">
          <a:xfrm>
            <a:off x="8040688" y="4005263"/>
            <a:ext cx="144462"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79" name="Oval 104"/>
          <p:cNvSpPr>
            <a:spLocks noChangeArrowheads="1"/>
          </p:cNvSpPr>
          <p:nvPr/>
        </p:nvSpPr>
        <p:spPr bwMode="auto">
          <a:xfrm>
            <a:off x="7751763" y="3789363"/>
            <a:ext cx="144462" cy="14446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80" name="Oval 105"/>
          <p:cNvSpPr>
            <a:spLocks noChangeArrowheads="1"/>
          </p:cNvSpPr>
          <p:nvPr/>
        </p:nvSpPr>
        <p:spPr bwMode="auto">
          <a:xfrm>
            <a:off x="9191625" y="1268413"/>
            <a:ext cx="1296988" cy="1368425"/>
          </a:xfrm>
          <a:prstGeom prst="ellipse">
            <a:avLst/>
          </a:prstGeom>
          <a:solidFill>
            <a:schemeClr val="bg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81" name="Oval 106"/>
          <p:cNvSpPr>
            <a:spLocks noChangeArrowheads="1"/>
          </p:cNvSpPr>
          <p:nvPr/>
        </p:nvSpPr>
        <p:spPr bwMode="auto">
          <a:xfrm>
            <a:off x="9782175" y="1989138"/>
            <a:ext cx="130175" cy="12541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82" name="Line 107"/>
          <p:cNvSpPr>
            <a:spLocks noChangeShapeType="1"/>
          </p:cNvSpPr>
          <p:nvPr/>
        </p:nvSpPr>
        <p:spPr bwMode="auto">
          <a:xfrm flipH="1" flipV="1">
            <a:off x="9493250" y="1773238"/>
            <a:ext cx="260350" cy="1857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83" name="Line 108"/>
          <p:cNvSpPr>
            <a:spLocks noChangeShapeType="1"/>
          </p:cNvSpPr>
          <p:nvPr/>
        </p:nvSpPr>
        <p:spPr bwMode="auto">
          <a:xfrm flipV="1">
            <a:off x="9853613" y="1700213"/>
            <a:ext cx="323850" cy="2492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84" name="Line 109"/>
          <p:cNvSpPr>
            <a:spLocks noChangeShapeType="1"/>
          </p:cNvSpPr>
          <p:nvPr/>
        </p:nvSpPr>
        <p:spPr bwMode="auto">
          <a:xfrm>
            <a:off x="9925050" y="2132013"/>
            <a:ext cx="193675" cy="1254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85" name="Line 110"/>
          <p:cNvSpPr>
            <a:spLocks noChangeShapeType="1"/>
          </p:cNvSpPr>
          <p:nvPr/>
        </p:nvSpPr>
        <p:spPr bwMode="auto">
          <a:xfrm flipH="1">
            <a:off x="9566275" y="2132013"/>
            <a:ext cx="193675" cy="1254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86" name="Line 111"/>
          <p:cNvSpPr>
            <a:spLocks noChangeShapeType="1"/>
          </p:cNvSpPr>
          <p:nvPr/>
        </p:nvSpPr>
        <p:spPr bwMode="auto">
          <a:xfrm flipH="1">
            <a:off x="9853613" y="2133600"/>
            <a:ext cx="1587" cy="3730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87" name="Line 112"/>
          <p:cNvSpPr>
            <a:spLocks noChangeShapeType="1"/>
          </p:cNvSpPr>
          <p:nvPr/>
        </p:nvSpPr>
        <p:spPr bwMode="auto">
          <a:xfrm flipH="1">
            <a:off x="9853613" y="1557338"/>
            <a:ext cx="1587" cy="3730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88" name="Oval 113"/>
          <p:cNvSpPr>
            <a:spLocks noChangeArrowheads="1"/>
          </p:cNvSpPr>
          <p:nvPr/>
        </p:nvSpPr>
        <p:spPr bwMode="auto">
          <a:xfrm>
            <a:off x="9350375" y="1628775"/>
            <a:ext cx="130175" cy="125413"/>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89" name="Oval 114"/>
          <p:cNvSpPr>
            <a:spLocks noChangeArrowheads="1"/>
          </p:cNvSpPr>
          <p:nvPr/>
        </p:nvSpPr>
        <p:spPr bwMode="auto">
          <a:xfrm>
            <a:off x="9780588" y="1484313"/>
            <a:ext cx="130175" cy="12541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90" name="Oval 115"/>
          <p:cNvSpPr>
            <a:spLocks noChangeArrowheads="1"/>
          </p:cNvSpPr>
          <p:nvPr/>
        </p:nvSpPr>
        <p:spPr bwMode="auto">
          <a:xfrm>
            <a:off x="10069513" y="1700213"/>
            <a:ext cx="130175" cy="12541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91" name="Oval 116"/>
          <p:cNvSpPr>
            <a:spLocks noChangeArrowheads="1"/>
          </p:cNvSpPr>
          <p:nvPr/>
        </p:nvSpPr>
        <p:spPr bwMode="auto">
          <a:xfrm>
            <a:off x="10069513" y="2205038"/>
            <a:ext cx="130175" cy="12541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92" name="Oval 117"/>
          <p:cNvSpPr>
            <a:spLocks noChangeArrowheads="1"/>
          </p:cNvSpPr>
          <p:nvPr/>
        </p:nvSpPr>
        <p:spPr bwMode="auto">
          <a:xfrm>
            <a:off x="9782175" y="2420938"/>
            <a:ext cx="130175" cy="12541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93" name="Oval 118"/>
          <p:cNvSpPr>
            <a:spLocks noChangeArrowheads="1"/>
          </p:cNvSpPr>
          <p:nvPr/>
        </p:nvSpPr>
        <p:spPr bwMode="auto">
          <a:xfrm>
            <a:off x="9493250" y="2205038"/>
            <a:ext cx="130175" cy="125412"/>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_tradnl" altLang="es-PE">
              <a:latin typeface="Tahoma" panose="020B0604030504040204" pitchFamily="34" charset="0"/>
            </a:endParaRPr>
          </a:p>
        </p:txBody>
      </p:sp>
      <p:sp>
        <p:nvSpPr>
          <p:cNvPr id="29794" name="Freeform 120"/>
          <p:cNvSpPr>
            <a:spLocks/>
          </p:cNvSpPr>
          <p:nvPr/>
        </p:nvSpPr>
        <p:spPr bwMode="auto">
          <a:xfrm>
            <a:off x="8759825" y="2636838"/>
            <a:ext cx="792163" cy="792162"/>
          </a:xfrm>
          <a:custGeom>
            <a:avLst/>
            <a:gdLst>
              <a:gd name="T0" fmla="*/ 2147483646 w 499"/>
              <a:gd name="T1" fmla="*/ 0 h 499"/>
              <a:gd name="T2" fmla="*/ 0 w 499"/>
              <a:gd name="T3" fmla="*/ 2147483646 h 499"/>
              <a:gd name="T4" fmla="*/ 0 60000 65536"/>
              <a:gd name="T5" fmla="*/ 0 60000 65536"/>
              <a:gd name="T6" fmla="*/ 0 w 499"/>
              <a:gd name="T7" fmla="*/ 0 h 499"/>
              <a:gd name="T8" fmla="*/ 499 w 499"/>
              <a:gd name="T9" fmla="*/ 499 h 499"/>
            </a:gdLst>
            <a:ahLst/>
            <a:cxnLst>
              <a:cxn ang="T4">
                <a:pos x="T0" y="T1"/>
              </a:cxn>
              <a:cxn ang="T5">
                <a:pos x="T2" y="T3"/>
              </a:cxn>
            </a:cxnLst>
            <a:rect l="T6" t="T7" r="T8" b="T9"/>
            <a:pathLst>
              <a:path w="499" h="499">
                <a:moveTo>
                  <a:pt x="499" y="0"/>
                </a:moveTo>
                <a:cubicBezTo>
                  <a:pt x="291" y="204"/>
                  <a:pt x="83" y="408"/>
                  <a:pt x="0" y="499"/>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s-PE"/>
          </a:p>
        </p:txBody>
      </p:sp>
      <p:sp>
        <p:nvSpPr>
          <p:cNvPr id="29795" name="Line 121"/>
          <p:cNvSpPr>
            <a:spLocks noChangeShapeType="1"/>
          </p:cNvSpPr>
          <p:nvPr/>
        </p:nvSpPr>
        <p:spPr bwMode="auto">
          <a:xfrm>
            <a:off x="9048750" y="4437063"/>
            <a:ext cx="5032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96" name="Line 122"/>
          <p:cNvSpPr>
            <a:spLocks noChangeShapeType="1"/>
          </p:cNvSpPr>
          <p:nvPr/>
        </p:nvSpPr>
        <p:spPr bwMode="auto">
          <a:xfrm>
            <a:off x="9551988" y="4437063"/>
            <a:ext cx="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29797" name="Text Box 123"/>
          <p:cNvSpPr txBox="1">
            <a:spLocks noChangeArrowheads="1"/>
          </p:cNvSpPr>
          <p:nvPr/>
        </p:nvSpPr>
        <p:spPr bwMode="auto">
          <a:xfrm>
            <a:off x="8724900" y="5157788"/>
            <a:ext cx="24447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ES" altLang="es-PE" sz="1200" b="1"/>
              <a:t>PLANIFICAMOS EL TRABAJO</a:t>
            </a:r>
          </a:p>
        </p:txBody>
      </p:sp>
      <p:sp>
        <p:nvSpPr>
          <p:cNvPr id="29798" name="Line 124"/>
          <p:cNvSpPr>
            <a:spLocks noChangeShapeType="1"/>
          </p:cNvSpPr>
          <p:nvPr/>
        </p:nvSpPr>
        <p:spPr bwMode="auto">
          <a:xfrm>
            <a:off x="9551988" y="5516563"/>
            <a:ext cx="0" cy="6492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9799" name="Line 125"/>
          <p:cNvSpPr>
            <a:spLocks noChangeShapeType="1"/>
          </p:cNvSpPr>
          <p:nvPr/>
        </p:nvSpPr>
        <p:spPr bwMode="auto">
          <a:xfrm flipH="1">
            <a:off x="8975725" y="6165850"/>
            <a:ext cx="5762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29800" name="Text Box 126"/>
          <p:cNvSpPr txBox="1">
            <a:spLocks noChangeArrowheads="1"/>
          </p:cNvSpPr>
          <p:nvPr/>
        </p:nvSpPr>
        <p:spPr bwMode="auto">
          <a:xfrm>
            <a:off x="6888163" y="6092825"/>
            <a:ext cx="25209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ES" altLang="es-PE" sz="1200" b="1"/>
              <a:t>EJECUTAMOS LO PLANIFICADO</a:t>
            </a:r>
          </a:p>
        </p:txBody>
      </p:sp>
      <p:sp>
        <p:nvSpPr>
          <p:cNvPr id="29801" name="Line 127"/>
          <p:cNvSpPr>
            <a:spLocks noChangeShapeType="1"/>
          </p:cNvSpPr>
          <p:nvPr/>
        </p:nvSpPr>
        <p:spPr bwMode="auto">
          <a:xfrm flipH="1">
            <a:off x="6096000" y="6237288"/>
            <a:ext cx="5762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PE"/>
          </a:p>
        </p:txBody>
      </p:sp>
      <p:sp>
        <p:nvSpPr>
          <p:cNvPr id="29802" name="Text Box 128"/>
          <p:cNvSpPr txBox="1">
            <a:spLocks noChangeArrowheads="1"/>
          </p:cNvSpPr>
          <p:nvPr/>
        </p:nvSpPr>
        <p:spPr bwMode="auto">
          <a:xfrm>
            <a:off x="4386263" y="5921375"/>
            <a:ext cx="1331912" cy="8318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s-ES" altLang="es-PE" sz="2400" b="1"/>
              <a:t>               PEI</a:t>
            </a:r>
          </a:p>
        </p:txBody>
      </p:sp>
      <p:cxnSp>
        <p:nvCxnSpPr>
          <p:cNvPr id="3" name="Conector recto de flecha 2"/>
          <p:cNvCxnSpPr/>
          <p:nvPr/>
        </p:nvCxnSpPr>
        <p:spPr>
          <a:xfrm>
            <a:off x="3575050" y="1700213"/>
            <a:ext cx="2592388" cy="7207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436563"/>
            <a:ext cx="11957537" cy="1415683"/>
          </a:xfrm>
        </p:spPr>
        <p:txBody>
          <a:bodyPr rtlCol="0">
            <a:normAutofit/>
          </a:bodyPr>
          <a:lstStyle/>
          <a:p>
            <a:pPr eaLnBrk="1" fontAlgn="auto" hangingPunct="1">
              <a:spcAft>
                <a:spcPts val="0"/>
              </a:spcAft>
              <a:defRPr/>
            </a:pPr>
            <a:r>
              <a:rPr lang="es-ES" altLang="es-PE" sz="6200" b="1" dirty="0">
                <a:solidFill>
                  <a:srgbClr val="FF0000"/>
                </a:solidFill>
              </a:rPr>
              <a:t>2 ETAPA: ANALISIS SITUACIONAL</a:t>
            </a:r>
          </a:p>
        </p:txBody>
      </p:sp>
      <p:sp>
        <p:nvSpPr>
          <p:cNvPr id="25603" name="Rectangle 3"/>
          <p:cNvSpPr>
            <a:spLocks noGrp="1" noChangeArrowheads="1"/>
          </p:cNvSpPr>
          <p:nvPr>
            <p:ph idx="1"/>
          </p:nvPr>
        </p:nvSpPr>
        <p:spPr>
          <a:xfrm>
            <a:off x="914400" y="2216150"/>
            <a:ext cx="10128250" cy="4416425"/>
          </a:xfrm>
        </p:spPr>
        <p:txBody>
          <a:bodyPr rtlCol="0">
            <a:normAutofit/>
          </a:bodyPr>
          <a:lstStyle/>
          <a:p>
            <a:pPr marL="0" indent="0" eaLnBrk="1" fontAlgn="auto" hangingPunct="1">
              <a:spcAft>
                <a:spcPts val="0"/>
              </a:spcAft>
              <a:buFont typeface="Arial" pitchFamily="34" charset="0"/>
              <a:buNone/>
              <a:defRPr/>
            </a:pPr>
            <a:r>
              <a:rPr lang="es-PE" dirty="0"/>
              <a:t>Es la etapa fundamental del planeamiento estratégico institucional debido a que mediante este  proceso se establece el reconocimiento de qué  resultados ha venido produciendo la IE, cuál es el estatus de su funcionamiento, qué  problemas y qué causas se relacionan a lo encontrado, y cómo se vincula la IE con su entorno para asegurar la entrega adecuada del servicio educativo de acuerdo con las modalidades y niveles en los que  atiende. El análisis de las actividades de la IE permite una comprensión integral  de su funcionamiento. En este  análisis se identifican las fortalezas y debilidades, se definen sus causas y posibles alternativas de mejora y transformación, así como se establece la vinculación de la IE con su entorno, todo ello influye en los resultados de la IE.</a:t>
            </a:r>
            <a:endParaRPr lang="es-ES" sz="6000" b="1" dirty="0"/>
          </a:p>
        </p:txBody>
      </p:sp>
    </p:spTree>
    <p:extLst>
      <p:ext uri="{BB962C8B-B14F-4D97-AF65-F5344CB8AC3E}">
        <p14:creationId xmlns:p14="http://schemas.microsoft.com/office/powerpoint/2010/main" val="385894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ítulo 1"/>
          <p:cNvSpPr>
            <a:spLocks noGrp="1"/>
          </p:cNvSpPr>
          <p:nvPr>
            <p:ph type="title"/>
          </p:nvPr>
        </p:nvSpPr>
        <p:spPr>
          <a:xfrm>
            <a:off x="838200" y="547435"/>
            <a:ext cx="10515600" cy="1325563"/>
          </a:xfrm>
        </p:spPr>
        <p:txBody>
          <a:bodyPr>
            <a:normAutofit fontScale="90000"/>
          </a:bodyPr>
          <a:lstStyle/>
          <a:p>
            <a:pPr eaLnBrk="1" hangingPunct="1"/>
            <a:r>
              <a:rPr lang="es-ES" altLang="es-PE" sz="4200" b="1" dirty="0">
                <a:solidFill>
                  <a:srgbClr val="FF0000"/>
                </a:solidFill>
              </a:rPr>
              <a:t>2 ETAPA: ANALISIS SITUACIONAL</a:t>
            </a:r>
            <a:br>
              <a:rPr lang="es-PE" altLang="es-PE" sz="3000" b="1" dirty="0">
                <a:solidFill>
                  <a:srgbClr val="C00000"/>
                </a:solidFill>
                <a:latin typeface="Arial Narrow" panose="020B0606020202030204" pitchFamily="34" charset="0"/>
              </a:rPr>
            </a:br>
            <a:br>
              <a:rPr lang="es-PE" altLang="es-PE" sz="2400" b="1" dirty="0">
                <a:solidFill>
                  <a:srgbClr val="C00000"/>
                </a:solidFill>
                <a:latin typeface="Arial Narrow" panose="020B0606020202030204" pitchFamily="34" charset="0"/>
              </a:rPr>
            </a:br>
            <a:r>
              <a:rPr lang="es-PE" altLang="es-PE" sz="3400" b="1" dirty="0">
                <a:solidFill>
                  <a:schemeClr val="bg1"/>
                </a:solidFill>
                <a:latin typeface="Arial Narrow" panose="020B0606020202030204" pitchFamily="34" charset="0"/>
              </a:rPr>
              <a:t>¿CÓMO HACER?</a:t>
            </a:r>
            <a:endParaRPr lang="es-PE" altLang="es-PE" sz="3400" b="1" dirty="0">
              <a:solidFill>
                <a:srgbClr val="C00000"/>
              </a:solidFill>
              <a:latin typeface="Arial Narrow" panose="020B0606020202030204" pitchFamily="34" charset="0"/>
            </a:endParaRPr>
          </a:p>
        </p:txBody>
      </p:sp>
      <p:sp>
        <p:nvSpPr>
          <p:cNvPr id="7" name="Rectángulo redondeado 6"/>
          <p:cNvSpPr/>
          <p:nvPr/>
        </p:nvSpPr>
        <p:spPr>
          <a:xfrm>
            <a:off x="1176283" y="2342692"/>
            <a:ext cx="9097107" cy="3228975"/>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fontAlgn="auto" hangingPunct="1">
              <a:spcBef>
                <a:spcPts val="0"/>
              </a:spcBef>
              <a:spcAft>
                <a:spcPts val="0"/>
              </a:spcAft>
              <a:buFont typeface="+mj-lt"/>
              <a:buAutoNum type="arabicParenR"/>
              <a:defRPr/>
            </a:pPr>
            <a:r>
              <a:rPr lang="es-PE" sz="2800" b="1" dirty="0">
                <a:solidFill>
                  <a:schemeClr val="bg1"/>
                </a:solidFill>
                <a:latin typeface="Arial Narrow" panose="020B0606020202030204" pitchFamily="34" charset="0"/>
              </a:rPr>
              <a:t>Análisis de los resultados de aprendizaje y eficiencia interna en los últimos tres años.</a:t>
            </a:r>
          </a:p>
          <a:p>
            <a:pPr marL="342900" indent="-342900" eaLnBrk="1" fontAlgn="auto" hangingPunct="1">
              <a:spcBef>
                <a:spcPts val="0"/>
              </a:spcBef>
              <a:spcAft>
                <a:spcPts val="0"/>
              </a:spcAft>
              <a:buFont typeface="+mj-lt"/>
              <a:buAutoNum type="arabicParenR"/>
              <a:defRPr/>
            </a:pPr>
            <a:r>
              <a:rPr lang="es-PE" sz="2800" b="1" dirty="0">
                <a:solidFill>
                  <a:schemeClr val="bg1"/>
                </a:solidFill>
                <a:latin typeface="Arial Narrow" panose="020B0606020202030204" pitchFamily="34" charset="0"/>
              </a:rPr>
              <a:t>Análisis del funcionamiento de la institución educativa.</a:t>
            </a:r>
          </a:p>
          <a:p>
            <a:pPr marL="342900" indent="-342900" eaLnBrk="1" fontAlgn="auto" hangingPunct="1">
              <a:spcBef>
                <a:spcPts val="0"/>
              </a:spcBef>
              <a:spcAft>
                <a:spcPts val="0"/>
              </a:spcAft>
              <a:buFont typeface="+mj-lt"/>
              <a:buAutoNum type="arabicParenR"/>
              <a:defRPr/>
            </a:pPr>
            <a:r>
              <a:rPr lang="es-PE" sz="2800" b="1" dirty="0">
                <a:solidFill>
                  <a:schemeClr val="bg1"/>
                </a:solidFill>
                <a:latin typeface="Arial Narrow" panose="020B0606020202030204" pitchFamily="34" charset="0"/>
              </a:rPr>
              <a:t>Vinculación de la IE con el entorno</a:t>
            </a:r>
          </a:p>
          <a:p>
            <a:pPr marL="342900" indent="-342900" eaLnBrk="1" fontAlgn="auto" hangingPunct="1">
              <a:spcBef>
                <a:spcPts val="0"/>
              </a:spcBef>
              <a:spcAft>
                <a:spcPts val="0"/>
              </a:spcAft>
              <a:buFont typeface="+mj-lt"/>
              <a:buAutoNum type="arabicParenR"/>
              <a:defRPr/>
            </a:pPr>
            <a:r>
              <a:rPr lang="es-PE" sz="2800" b="1" dirty="0">
                <a:solidFill>
                  <a:schemeClr val="bg1"/>
                </a:solidFill>
                <a:latin typeface="Arial Narrow" panose="020B0606020202030204" pitchFamily="34" charset="0"/>
              </a:rPr>
              <a:t>Diagnóstico situacional de la IE</a:t>
            </a:r>
          </a:p>
        </p:txBody>
      </p:sp>
    </p:spTree>
    <p:extLst>
      <p:ext uri="{BB962C8B-B14F-4D97-AF65-F5344CB8AC3E}">
        <p14:creationId xmlns:p14="http://schemas.microsoft.com/office/powerpoint/2010/main" val="3883182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arcador de contenido 6" descr="Recorte de pantall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8678" y="1594340"/>
            <a:ext cx="11013384" cy="4694060"/>
          </a:xfrm>
        </p:spPr>
      </p:pic>
      <p:sp>
        <p:nvSpPr>
          <p:cNvPr id="4" name="Marcador de pie de página 3"/>
          <p:cNvSpPr>
            <a:spLocks noGrp="1"/>
          </p:cNvSpPr>
          <p:nvPr>
            <p:ph type="ftr" sz="quarter" idx="11"/>
          </p:nvPr>
        </p:nvSpPr>
        <p:spPr/>
        <p:txBody>
          <a:bodyPr/>
          <a:lstStyle/>
          <a:p>
            <a:pPr>
              <a:defRPr/>
            </a:pPr>
            <a:r>
              <a:rPr lang="es-PE"/>
              <a:t>DOCUMENTO DE TRABAJO</a:t>
            </a:r>
          </a:p>
        </p:txBody>
      </p:sp>
      <p:sp>
        <p:nvSpPr>
          <p:cNvPr id="5" name="Rectángulo redondeado 6"/>
          <p:cNvSpPr/>
          <p:nvPr/>
        </p:nvSpPr>
        <p:spPr>
          <a:xfrm>
            <a:off x="1529556" y="373918"/>
            <a:ext cx="9097107" cy="1220421"/>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fontAlgn="auto" hangingPunct="1">
              <a:spcBef>
                <a:spcPts val="0"/>
              </a:spcBef>
              <a:spcAft>
                <a:spcPts val="0"/>
              </a:spcAft>
              <a:buFont typeface="+mj-lt"/>
              <a:buAutoNum type="arabicParenR"/>
              <a:defRPr/>
            </a:pPr>
            <a:r>
              <a:rPr lang="es-PE" sz="2800" b="1" dirty="0">
                <a:solidFill>
                  <a:schemeClr val="bg1"/>
                </a:solidFill>
                <a:latin typeface="Arial Narrow" panose="020B0606020202030204" pitchFamily="34" charset="0"/>
              </a:rPr>
              <a:t>Análisis de los resultados de aprendizaje y eficiencia interna en los últimos tres años.</a:t>
            </a:r>
          </a:p>
        </p:txBody>
      </p:sp>
    </p:spTree>
    <p:extLst>
      <p:ext uri="{BB962C8B-B14F-4D97-AF65-F5344CB8AC3E}">
        <p14:creationId xmlns:p14="http://schemas.microsoft.com/office/powerpoint/2010/main" val="1319789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arcador de contenido 6" descr="Recorte de pantall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01556" y="1453663"/>
            <a:ext cx="10030568" cy="4986507"/>
          </a:xfrm>
        </p:spPr>
      </p:pic>
      <p:sp>
        <p:nvSpPr>
          <p:cNvPr id="5" name="Rectángulo redondeado 6"/>
          <p:cNvSpPr/>
          <p:nvPr/>
        </p:nvSpPr>
        <p:spPr>
          <a:xfrm>
            <a:off x="1735017" y="465383"/>
            <a:ext cx="9097107" cy="988280"/>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s-PE" sz="2800" b="1" dirty="0">
                <a:solidFill>
                  <a:schemeClr val="bg1"/>
                </a:solidFill>
                <a:latin typeface="Arial Narrow" panose="020B0606020202030204" pitchFamily="34" charset="0"/>
              </a:rPr>
              <a:t>2) Análisis del funcionamiento de la institución educativa.</a:t>
            </a:r>
          </a:p>
        </p:txBody>
      </p:sp>
    </p:spTree>
    <p:extLst>
      <p:ext uri="{BB962C8B-B14F-4D97-AF65-F5344CB8AC3E}">
        <p14:creationId xmlns:p14="http://schemas.microsoft.com/office/powerpoint/2010/main" val="3765839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arcador de contenido 6" descr="Recorte de pantall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2868" y="1242646"/>
            <a:ext cx="11079194" cy="5335349"/>
          </a:xfrm>
        </p:spPr>
      </p:pic>
      <p:sp>
        <p:nvSpPr>
          <p:cNvPr id="5" name="Rectángulo redondeado 6"/>
          <p:cNvSpPr/>
          <p:nvPr/>
        </p:nvSpPr>
        <p:spPr>
          <a:xfrm>
            <a:off x="1943956" y="301259"/>
            <a:ext cx="9097107" cy="941387"/>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s-PE" sz="2800" b="1" dirty="0">
                <a:solidFill>
                  <a:schemeClr val="bg1"/>
                </a:solidFill>
                <a:latin typeface="Arial Narrow" panose="020B0606020202030204" pitchFamily="34" charset="0"/>
              </a:rPr>
              <a:t>3) Vinculación de la IE con el entorno</a:t>
            </a:r>
          </a:p>
        </p:txBody>
      </p:sp>
    </p:spTree>
    <p:extLst>
      <p:ext uri="{BB962C8B-B14F-4D97-AF65-F5344CB8AC3E}">
        <p14:creationId xmlns:p14="http://schemas.microsoft.com/office/powerpoint/2010/main" val="238803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subTitle" idx="1"/>
          </p:nvPr>
        </p:nvSpPr>
        <p:spPr>
          <a:xfrm>
            <a:off x="2513013" y="2622550"/>
            <a:ext cx="6400800" cy="2354263"/>
          </a:xfrm>
        </p:spPr>
        <p:txBody>
          <a:bodyPr/>
          <a:lstStyle/>
          <a:p>
            <a:pPr eaLnBrk="1" hangingPunct="1"/>
            <a:r>
              <a:rPr lang="es-ES" altLang="es-PE" sz="3200" b="1"/>
              <a:t>“SI NO SABES A DONDE VAS, CUALQUIER CAMINO ELEGIRÁS”</a:t>
            </a:r>
          </a:p>
        </p:txBody>
      </p:sp>
      <p:pic>
        <p:nvPicPr>
          <p:cNvPr id="1229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4113" y="2794000"/>
            <a:ext cx="800100"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10 Rectángulo"/>
          <p:cNvSpPr/>
          <p:nvPr/>
        </p:nvSpPr>
        <p:spPr>
          <a:xfrm>
            <a:off x="1992313" y="642938"/>
            <a:ext cx="8396287" cy="523875"/>
          </a:xfrm>
          <a:prstGeom prst="rect">
            <a:avLst/>
          </a:prstGeom>
        </p:spPr>
        <p:txBody>
          <a:bodyPr>
            <a:spAutoFit/>
          </a:bodyPr>
          <a:lstStyle/>
          <a:p>
            <a:pPr eaLnBrk="1" fontAlgn="auto" hangingPunct="1">
              <a:spcBef>
                <a:spcPts val="0"/>
              </a:spcBef>
              <a:spcAft>
                <a:spcPts val="0"/>
              </a:spcAft>
              <a:defRPr/>
            </a:pPr>
            <a:r>
              <a:rPr lang="es-ES" sz="2800" b="1" dirty="0">
                <a:effectLst>
                  <a:outerShdw blurRad="38100" dist="38100" dir="2700000" algn="tl">
                    <a:srgbClr val="000000"/>
                  </a:outerShdw>
                </a:effectLst>
                <a:latin typeface="Verdana" pitchFamily="34" charset="0"/>
              </a:rPr>
              <a:t>PROYECTO EDUCATIVO INSTITUCIONAL</a:t>
            </a:r>
          </a:p>
        </p:txBody>
      </p:sp>
      <p:pic>
        <p:nvPicPr>
          <p:cNvPr id="12293" name="Picture 9" descr="Resultado de imagen para imagenes de un director de escue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74175" y="2438400"/>
            <a:ext cx="2533650"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nodeType="click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fade">
                                      <p:cBhvr>
                                        <p:cTn id="7" dur="2000"/>
                                        <p:tgtEl>
                                          <p:spTgt spid="12291"/>
                                        </p:tgtEl>
                                      </p:cBhvr>
                                    </p:animEffect>
                                    <p:anim calcmode="lin" valueType="num">
                                      <p:cBhvr>
                                        <p:cTn id="8" dur="2000" fill="hold"/>
                                        <p:tgtEl>
                                          <p:spTgt spid="12291"/>
                                        </p:tgtEl>
                                        <p:attrNameLst>
                                          <p:attrName>ppt_w</p:attrName>
                                        </p:attrNameLst>
                                      </p:cBhvr>
                                      <p:tavLst>
                                        <p:tav tm="0" fmla="#ppt_w*sin(2.5*pi*$)">
                                          <p:val>
                                            <p:fltVal val="0"/>
                                          </p:val>
                                        </p:tav>
                                        <p:tav tm="100000">
                                          <p:val>
                                            <p:fltVal val="1"/>
                                          </p:val>
                                        </p:tav>
                                      </p:tavLst>
                                    </p:anim>
                                    <p:anim calcmode="lin" valueType="num">
                                      <p:cBhvr>
                                        <p:cTn id="9" dur="2000" fill="hold"/>
                                        <p:tgtEl>
                                          <p:spTgt spid="12291"/>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2290">
                                            <p:txEl>
                                              <p:pRg st="0" end="0"/>
                                            </p:txEl>
                                          </p:spTgt>
                                        </p:tgtEl>
                                        <p:attrNameLst>
                                          <p:attrName>style.visibility</p:attrName>
                                        </p:attrNameLst>
                                      </p:cBhvr>
                                      <p:to>
                                        <p:strVal val="visible"/>
                                      </p:to>
                                    </p:set>
                                    <p:animEffect transition="in" filter="barn(inVertical)">
                                      <p:cBhvr>
                                        <p:cTn id="14" dur="500"/>
                                        <p:tgtEl>
                                          <p:spTgt spid="12290">
                                            <p:txEl>
                                              <p:pRg st="0" end="0"/>
                                            </p:txEl>
                                          </p:spTgt>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nodeType="clickEffect">
                                  <p:stCondLst>
                                    <p:cond delay="0"/>
                                  </p:stCondLst>
                                  <p:childTnLst>
                                    <p:set>
                                      <p:cBhvr>
                                        <p:cTn id="21" dur="1" fill="hold">
                                          <p:stCondLst>
                                            <p:cond delay="0"/>
                                          </p:stCondLst>
                                        </p:cTn>
                                        <p:tgtEl>
                                          <p:spTgt spid="122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arcador de contenido 6" descr="Recorte de pantall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8762" y="1219199"/>
            <a:ext cx="11323637" cy="5064370"/>
          </a:xfrm>
        </p:spPr>
      </p:pic>
      <p:sp>
        <p:nvSpPr>
          <p:cNvPr id="5" name="Rectángulo redondeado 6"/>
          <p:cNvSpPr/>
          <p:nvPr/>
        </p:nvSpPr>
        <p:spPr>
          <a:xfrm>
            <a:off x="1553002" y="207474"/>
            <a:ext cx="9097107" cy="1011725"/>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s-PE" sz="2800" b="1" dirty="0">
                <a:solidFill>
                  <a:schemeClr val="bg1"/>
                </a:solidFill>
                <a:latin typeface="Arial Narrow" panose="020B0606020202030204" pitchFamily="34" charset="0"/>
              </a:rPr>
              <a:t>4) Diagnóstico situacional de la IE</a:t>
            </a:r>
          </a:p>
        </p:txBody>
      </p:sp>
    </p:spTree>
    <p:extLst>
      <p:ext uri="{BB962C8B-B14F-4D97-AF65-F5344CB8AC3E}">
        <p14:creationId xmlns:p14="http://schemas.microsoft.com/office/powerpoint/2010/main" val="3234374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4175" y="436563"/>
            <a:ext cx="11356975" cy="1779587"/>
          </a:xfrm>
        </p:spPr>
        <p:txBody>
          <a:bodyPr rtlCol="0">
            <a:normAutofit fontScale="90000"/>
          </a:bodyPr>
          <a:lstStyle/>
          <a:p>
            <a:pPr eaLnBrk="1" fontAlgn="auto" hangingPunct="1">
              <a:spcAft>
                <a:spcPts val="0"/>
              </a:spcAft>
              <a:defRPr/>
            </a:pPr>
            <a:r>
              <a:rPr lang="es-ES" altLang="es-PE" sz="7200" b="1" dirty="0">
                <a:solidFill>
                  <a:srgbClr val="FF0000"/>
                </a:solidFill>
              </a:rPr>
              <a:t>3 ETAPA: IDENTIFICACIÓN  DE LA I.E.</a:t>
            </a:r>
          </a:p>
        </p:txBody>
      </p:sp>
      <p:sp>
        <p:nvSpPr>
          <p:cNvPr id="25603" name="Rectangle 3"/>
          <p:cNvSpPr>
            <a:spLocks noGrp="1" noChangeArrowheads="1"/>
          </p:cNvSpPr>
          <p:nvPr>
            <p:ph idx="1"/>
          </p:nvPr>
        </p:nvSpPr>
        <p:spPr>
          <a:xfrm>
            <a:off x="609600" y="2517775"/>
            <a:ext cx="10433050" cy="4114800"/>
          </a:xfrm>
        </p:spPr>
        <p:txBody>
          <a:bodyPr rtlCol="0">
            <a:normAutofit/>
          </a:bodyPr>
          <a:lstStyle/>
          <a:p>
            <a:pPr marL="0" indent="0" eaLnBrk="1" fontAlgn="auto" hangingPunct="1">
              <a:spcAft>
                <a:spcPts val="0"/>
              </a:spcAft>
              <a:buFont typeface="Arial" pitchFamily="34" charset="0"/>
              <a:buNone/>
              <a:defRPr/>
            </a:pPr>
            <a:r>
              <a:rPr lang="es-PE" sz="3200" dirty="0"/>
              <a:t>La identificación hace referencia a las características y particularidades de la IE que la hacen diferente a otras  II.EE., y es construida de manera colectiva con los miembros de la comunidad educativa. Es además, la manera en que  la IE transmite su identidad, los principios que  rigen su accionar y la imagen hacia  dónde quiere llegar, es decir,  cómo quiere la IE ser percibida e identificada.</a:t>
            </a:r>
            <a:endParaRPr lang="es-ES" sz="32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4175" y="436563"/>
            <a:ext cx="11356975" cy="1779587"/>
          </a:xfrm>
        </p:spPr>
        <p:txBody>
          <a:bodyPr rtlCol="0">
            <a:normAutofit fontScale="90000"/>
          </a:bodyPr>
          <a:lstStyle/>
          <a:p>
            <a:pPr eaLnBrk="1" fontAlgn="auto" hangingPunct="1">
              <a:spcAft>
                <a:spcPts val="0"/>
              </a:spcAft>
              <a:defRPr/>
            </a:pPr>
            <a:r>
              <a:rPr lang="es-ES" altLang="es-PE" sz="7200" b="1" dirty="0">
                <a:solidFill>
                  <a:srgbClr val="FF0000"/>
                </a:solidFill>
              </a:rPr>
              <a:t>3 ETAPA: IDENTIFICACIÓN  DE LA I.E.</a:t>
            </a:r>
          </a:p>
        </p:txBody>
      </p:sp>
      <p:sp>
        <p:nvSpPr>
          <p:cNvPr id="25603" name="Rectangle 3"/>
          <p:cNvSpPr>
            <a:spLocks noGrp="1" noChangeArrowheads="1"/>
          </p:cNvSpPr>
          <p:nvPr>
            <p:ph idx="1"/>
          </p:nvPr>
        </p:nvSpPr>
        <p:spPr>
          <a:xfrm>
            <a:off x="1816100" y="2517775"/>
            <a:ext cx="9226550" cy="4114800"/>
          </a:xfrm>
        </p:spPr>
        <p:txBody>
          <a:bodyPr rtlCol="0">
            <a:normAutofit/>
          </a:bodyPr>
          <a:lstStyle/>
          <a:p>
            <a:pPr marL="274320" indent="-274320" eaLnBrk="1" fontAlgn="auto" hangingPunct="1">
              <a:spcAft>
                <a:spcPts val="0"/>
              </a:spcAft>
              <a:defRPr/>
            </a:pPr>
            <a:r>
              <a:rPr lang="es-ES" sz="4000" b="1" dirty="0"/>
              <a:t>INFORMACIÓN DE LA I.E.</a:t>
            </a:r>
          </a:p>
          <a:p>
            <a:pPr marL="274320" indent="-274320" eaLnBrk="1" fontAlgn="auto" hangingPunct="1">
              <a:spcAft>
                <a:spcPts val="0"/>
              </a:spcAft>
              <a:defRPr/>
            </a:pPr>
            <a:r>
              <a:rPr lang="es-ES" sz="4000" b="1" dirty="0"/>
              <a:t>VISION</a:t>
            </a:r>
          </a:p>
          <a:p>
            <a:pPr marL="274320" indent="-274320" eaLnBrk="1" fontAlgn="auto" hangingPunct="1">
              <a:spcAft>
                <a:spcPts val="0"/>
              </a:spcAft>
              <a:defRPr/>
            </a:pPr>
            <a:r>
              <a:rPr lang="es-ES" sz="4000" b="1" dirty="0"/>
              <a:t>PRINCIPIOS DE LA EDUCACIÓN</a:t>
            </a:r>
          </a:p>
        </p:txBody>
      </p:sp>
    </p:spTree>
    <p:extLst>
      <p:ext uri="{BB962C8B-B14F-4D97-AF65-F5344CB8AC3E}">
        <p14:creationId xmlns:p14="http://schemas.microsoft.com/office/powerpoint/2010/main" val="1190224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ángulo 2"/>
          <p:cNvSpPr>
            <a:spLocks noChangeArrowheads="1"/>
          </p:cNvSpPr>
          <p:nvPr/>
        </p:nvSpPr>
        <p:spPr bwMode="auto">
          <a:xfrm>
            <a:off x="779463" y="723900"/>
            <a:ext cx="10318750" cy="578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PE" altLang="es-PE" sz="3200" b="1" dirty="0">
                <a:solidFill>
                  <a:srgbClr val="FF0000"/>
                </a:solidFill>
              </a:rPr>
              <a:t>1.1 INFORMACIÓN  DE LA I.E.</a:t>
            </a:r>
          </a:p>
          <a:p>
            <a:pPr eaLnBrk="1" hangingPunct="1"/>
            <a:endParaRPr lang="es-PE" altLang="es-PE" dirty="0"/>
          </a:p>
          <a:p>
            <a:pPr eaLnBrk="1" hangingPunct="1"/>
            <a:endParaRPr lang="es-PE" altLang="es-PE" sz="3200" dirty="0"/>
          </a:p>
          <a:p>
            <a:pPr eaLnBrk="1" hangingPunct="1"/>
            <a:r>
              <a:rPr lang="es-PE" altLang="es-PE" sz="3200" dirty="0"/>
              <a:t>DRE, UGEL, dirección, teléfono, correo electrónico, número de docentes, estudiantes y personal administrativo.</a:t>
            </a:r>
          </a:p>
          <a:p>
            <a:pPr eaLnBrk="1" hangingPunct="1"/>
            <a:endParaRPr lang="es-PE" altLang="es-PE" sz="3200" dirty="0"/>
          </a:p>
          <a:p>
            <a:pPr eaLnBrk="1" hangingPunct="1"/>
            <a:r>
              <a:rPr lang="es-PE" altLang="es-PE" sz="3200" dirty="0"/>
              <a:t>Reseña histórica</a:t>
            </a:r>
          </a:p>
          <a:p>
            <a:pPr eaLnBrk="1" hangingPunct="1"/>
            <a:endParaRPr lang="es-PE" altLang="es-PE" sz="3200" dirty="0"/>
          </a:p>
          <a:p>
            <a:pPr eaLnBrk="1" hangingPunct="1"/>
            <a:r>
              <a:rPr lang="es-PE" altLang="es-PE" sz="3200" dirty="0"/>
              <a:t>Lema</a:t>
            </a:r>
          </a:p>
          <a:p>
            <a:pPr eaLnBrk="1" hangingPunct="1"/>
            <a:endParaRPr lang="es-PE" altLang="es-PE" sz="3200" dirty="0"/>
          </a:p>
          <a:p>
            <a:pPr eaLnBrk="1" hangingPunct="1"/>
            <a:r>
              <a:rPr lang="es-PE" altLang="es-PE" sz="3200" dirty="0"/>
              <a:t>Himno de la I.E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2144713" y="1284288"/>
            <a:ext cx="8458200" cy="4191000"/>
            <a:chOff x="288" y="1008"/>
            <a:chExt cx="5328" cy="2640"/>
          </a:xfrm>
        </p:grpSpPr>
        <p:sp>
          <p:nvSpPr>
            <p:cNvPr id="32771" name="Line 5"/>
            <p:cNvSpPr>
              <a:spLocks noChangeShapeType="1"/>
            </p:cNvSpPr>
            <p:nvPr/>
          </p:nvSpPr>
          <p:spPr bwMode="auto">
            <a:xfrm>
              <a:off x="2880" y="1441"/>
              <a:ext cx="1" cy="142"/>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32772" name="Line 6"/>
            <p:cNvSpPr>
              <a:spLocks noChangeShapeType="1"/>
            </p:cNvSpPr>
            <p:nvPr/>
          </p:nvSpPr>
          <p:spPr bwMode="auto">
            <a:xfrm>
              <a:off x="2880" y="1584"/>
              <a:ext cx="1" cy="89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s-PE"/>
            </a:p>
          </p:txBody>
        </p:sp>
        <p:sp>
          <p:nvSpPr>
            <p:cNvPr id="26631" name="Rectangle 7"/>
            <p:cNvSpPr>
              <a:spLocks noChangeArrowheads="1"/>
            </p:cNvSpPr>
            <p:nvPr/>
          </p:nvSpPr>
          <p:spPr bwMode="auto">
            <a:xfrm>
              <a:off x="288" y="2496"/>
              <a:ext cx="1344" cy="1152"/>
            </a:xfrm>
            <a:prstGeom prst="rect">
              <a:avLst/>
            </a:prstGeom>
            <a:noFill/>
            <a:ln w="9525">
              <a:solidFill>
                <a:srgbClr val="000000"/>
              </a:solidFill>
              <a:miter lim="800000"/>
              <a:headEnd/>
              <a:tailEnd/>
            </a:ln>
          </p:spPr>
          <p:txBody>
            <a:bodyPr/>
            <a:lstStyle/>
            <a:p>
              <a:pPr algn="just">
                <a:defRPr/>
              </a:pPr>
              <a:r>
                <a:rPr lang="es-ES" sz="2000" b="1" dirty="0">
                  <a:effectLst>
                    <a:outerShdw blurRad="38100" dist="38100" dir="2700000" algn="tl">
                      <a:srgbClr val="000000"/>
                    </a:outerShdw>
                  </a:effectLst>
                  <a:latin typeface="Times New Roman" pitchFamily="18" charset="0"/>
                </a:rPr>
                <a:t>La forma en que la I.E  se proyecta</a:t>
              </a:r>
            </a:p>
            <a:p>
              <a:pPr algn="just">
                <a:defRPr/>
              </a:pPr>
              <a:r>
                <a:rPr lang="es-ES" sz="2000" b="1" dirty="0">
                  <a:effectLst>
                    <a:outerShdw blurRad="38100" dist="38100" dir="2700000" algn="tl">
                      <a:srgbClr val="000000"/>
                    </a:outerShdw>
                  </a:effectLst>
                  <a:latin typeface="Times New Roman" pitchFamily="18" charset="0"/>
                </a:rPr>
                <a:t>a futuro.</a:t>
              </a:r>
            </a:p>
          </p:txBody>
        </p:sp>
        <p:sp>
          <p:nvSpPr>
            <p:cNvPr id="26632" name="Rectangle 8"/>
            <p:cNvSpPr>
              <a:spLocks noChangeArrowheads="1"/>
            </p:cNvSpPr>
            <p:nvPr/>
          </p:nvSpPr>
          <p:spPr bwMode="auto">
            <a:xfrm>
              <a:off x="2304" y="1008"/>
              <a:ext cx="1152" cy="432"/>
            </a:xfrm>
            <a:prstGeom prst="rect">
              <a:avLst/>
            </a:prstGeom>
            <a:solidFill>
              <a:srgbClr val="FFFF00"/>
            </a:solidFill>
            <a:ln w="9525">
              <a:solidFill>
                <a:srgbClr val="000000"/>
              </a:solidFill>
              <a:miter lim="800000"/>
              <a:headEnd/>
              <a:tailEnd/>
            </a:ln>
          </p:spPr>
          <p:txBody>
            <a:bodyPr/>
            <a:lstStyle/>
            <a:p>
              <a:pPr algn="ctr">
                <a:defRPr/>
              </a:pPr>
              <a:r>
                <a:rPr lang="es-ES" sz="3600" b="1" dirty="0">
                  <a:effectLst>
                    <a:outerShdw blurRad="38100" dist="38100" dir="2700000" algn="tl">
                      <a:srgbClr val="000000"/>
                    </a:outerShdw>
                  </a:effectLst>
                  <a:latin typeface="Times New Roman" pitchFamily="18" charset="0"/>
                </a:rPr>
                <a:t>VISIÓN</a:t>
              </a:r>
            </a:p>
          </p:txBody>
        </p:sp>
        <p:sp>
          <p:nvSpPr>
            <p:cNvPr id="32775" name="Rectangle 9"/>
            <p:cNvSpPr>
              <a:spLocks noChangeArrowheads="1"/>
            </p:cNvSpPr>
            <p:nvPr/>
          </p:nvSpPr>
          <p:spPr bwMode="auto">
            <a:xfrm>
              <a:off x="2752" y="1632"/>
              <a:ext cx="512" cy="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s-ES" altLang="es-PE" sz="4000">
                  <a:latin typeface="Times New Roman" panose="02020603050405020304" pitchFamily="18" charset="0"/>
                </a:rPr>
                <a:t>es</a:t>
              </a:r>
            </a:p>
          </p:txBody>
        </p:sp>
        <p:sp>
          <p:nvSpPr>
            <p:cNvPr id="26634" name="Rectangle 10"/>
            <p:cNvSpPr>
              <a:spLocks noChangeArrowheads="1"/>
            </p:cNvSpPr>
            <p:nvPr/>
          </p:nvSpPr>
          <p:spPr bwMode="auto">
            <a:xfrm>
              <a:off x="1968" y="2496"/>
              <a:ext cx="1680" cy="1152"/>
            </a:xfrm>
            <a:prstGeom prst="rect">
              <a:avLst/>
            </a:prstGeom>
            <a:noFill/>
            <a:ln w="9525">
              <a:solidFill>
                <a:srgbClr val="000000"/>
              </a:solidFill>
              <a:miter lim="800000"/>
              <a:headEnd/>
              <a:tailEnd/>
            </a:ln>
          </p:spPr>
          <p:txBody>
            <a:bodyPr/>
            <a:lstStyle/>
            <a:p>
              <a:pPr algn="just">
                <a:defRPr/>
              </a:pPr>
              <a:r>
                <a:rPr lang="es-ES" sz="2000" b="1" dirty="0">
                  <a:effectLst>
                    <a:outerShdw blurRad="38100" dist="38100" dir="2700000" algn="tl">
                      <a:srgbClr val="000000"/>
                    </a:outerShdw>
                  </a:effectLst>
                  <a:latin typeface="Times New Roman" pitchFamily="18" charset="0"/>
                </a:rPr>
                <a:t>La meta a donde  quiere  llegar la I.E al culminar un periodo determinado de mediano plazo.</a:t>
              </a:r>
            </a:p>
          </p:txBody>
        </p:sp>
        <p:sp>
          <p:nvSpPr>
            <p:cNvPr id="26635" name="Rectangle 11"/>
            <p:cNvSpPr>
              <a:spLocks noChangeArrowheads="1"/>
            </p:cNvSpPr>
            <p:nvPr/>
          </p:nvSpPr>
          <p:spPr bwMode="auto">
            <a:xfrm>
              <a:off x="3936" y="2544"/>
              <a:ext cx="1680" cy="960"/>
            </a:xfrm>
            <a:prstGeom prst="rect">
              <a:avLst/>
            </a:prstGeom>
            <a:noFill/>
            <a:ln w="9525">
              <a:solidFill>
                <a:srgbClr val="000000"/>
              </a:solidFill>
              <a:miter lim="800000"/>
              <a:headEnd/>
              <a:tailEnd/>
            </a:ln>
          </p:spPr>
          <p:txBody>
            <a:bodyPr/>
            <a:lstStyle/>
            <a:p>
              <a:pPr algn="just">
                <a:defRPr/>
              </a:pPr>
              <a:r>
                <a:rPr lang="es-ES" sz="2000" b="1" dirty="0">
                  <a:effectLst>
                    <a:outerShdw blurRad="38100" dist="38100" dir="2700000" algn="tl">
                      <a:srgbClr val="000000"/>
                    </a:outerShdw>
                  </a:effectLst>
                  <a:latin typeface="Times New Roman" pitchFamily="18" charset="0"/>
                </a:rPr>
                <a:t>El horizonte hacia el cual se dirigen todas las acciones de la institución.</a:t>
              </a:r>
            </a:p>
          </p:txBody>
        </p:sp>
        <p:sp>
          <p:nvSpPr>
            <p:cNvPr id="32778" name="Line 12"/>
            <p:cNvSpPr>
              <a:spLocks noChangeShapeType="1"/>
            </p:cNvSpPr>
            <p:nvPr/>
          </p:nvSpPr>
          <p:spPr bwMode="auto">
            <a:xfrm>
              <a:off x="768" y="2256"/>
              <a:ext cx="412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s-PE"/>
            </a:p>
          </p:txBody>
        </p:sp>
        <p:sp>
          <p:nvSpPr>
            <p:cNvPr id="32779" name="Line 13"/>
            <p:cNvSpPr>
              <a:spLocks noChangeShapeType="1"/>
            </p:cNvSpPr>
            <p:nvPr/>
          </p:nvSpPr>
          <p:spPr bwMode="auto">
            <a:xfrm>
              <a:off x="768" y="2256"/>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s-PE"/>
            </a:p>
          </p:txBody>
        </p:sp>
        <p:sp>
          <p:nvSpPr>
            <p:cNvPr id="32780" name="Line 14"/>
            <p:cNvSpPr>
              <a:spLocks noChangeShapeType="1"/>
            </p:cNvSpPr>
            <p:nvPr/>
          </p:nvSpPr>
          <p:spPr bwMode="auto">
            <a:xfrm>
              <a:off x="4896" y="2256"/>
              <a:ext cx="0" cy="2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s-PE"/>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981200" y="-387350"/>
            <a:ext cx="8229600" cy="1371600"/>
          </a:xfrm>
        </p:spPr>
        <p:txBody>
          <a:bodyPr/>
          <a:lstStyle/>
          <a:p>
            <a:pPr eaLnBrk="1" hangingPunct="1"/>
            <a:r>
              <a:rPr lang="es-ES" altLang="es-PE" b="1"/>
              <a:t>PREGUNTAS CLAVES</a:t>
            </a:r>
          </a:p>
        </p:txBody>
      </p:sp>
      <p:graphicFrame>
        <p:nvGraphicFramePr>
          <p:cNvPr id="29784" name="Group 88"/>
          <p:cNvGraphicFramePr>
            <a:graphicFrameLocks noGrp="1"/>
          </p:cNvGraphicFramePr>
          <p:nvPr>
            <p:ph type="tbl" idx="1"/>
            <p:extLst>
              <p:ext uri="{D42A27DB-BD31-4B8C-83A1-F6EECF244321}">
                <p14:modId xmlns:p14="http://schemas.microsoft.com/office/powerpoint/2010/main" val="3790277395"/>
              </p:ext>
            </p:extLst>
          </p:nvPr>
        </p:nvGraphicFramePr>
        <p:xfrm>
          <a:off x="961292" y="984251"/>
          <a:ext cx="10292862" cy="5530077"/>
        </p:xfrm>
        <a:graphic>
          <a:graphicData uri="http://schemas.openxmlformats.org/drawingml/2006/table">
            <a:tbl>
              <a:tblPr/>
              <a:tblGrid>
                <a:gridCol w="5093678">
                  <a:extLst>
                    <a:ext uri="{9D8B030D-6E8A-4147-A177-3AD203B41FA5}">
                      <a16:colId xmlns:a16="http://schemas.microsoft.com/office/drawing/2014/main" val="20000"/>
                    </a:ext>
                  </a:extLst>
                </a:gridCol>
                <a:gridCol w="5199184">
                  <a:extLst>
                    <a:ext uri="{9D8B030D-6E8A-4147-A177-3AD203B41FA5}">
                      <a16:colId xmlns:a16="http://schemas.microsoft.com/office/drawing/2014/main" val="20001"/>
                    </a:ext>
                  </a:extLst>
                </a:gridCol>
              </a:tblGrid>
              <a:tr h="40505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s-ES" sz="2400" b="1" i="0" u="none" strike="noStrike" cap="none" normalizeH="0" baseline="0" dirty="0">
                          <a:ln>
                            <a:noFill/>
                          </a:ln>
                          <a:solidFill>
                            <a:srgbClr val="99FF99"/>
                          </a:solidFill>
                          <a:effectLst>
                            <a:outerShdw blurRad="38100" dist="38100" dir="2700000" algn="tl">
                              <a:srgbClr val="000000"/>
                            </a:outerShdw>
                          </a:effectLst>
                          <a:latin typeface="Tahoma" pitchFamily="34" charset="0"/>
                        </a:rPr>
                        <a:t>Preguntas </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s-ES" sz="2400" b="1" i="0" u="none" strike="noStrike" cap="none" normalizeH="0" baseline="0" dirty="0">
                          <a:ln>
                            <a:noFill/>
                          </a:ln>
                          <a:solidFill>
                            <a:srgbClr val="99FF99"/>
                          </a:solidFill>
                          <a:effectLst>
                            <a:outerShdw blurRad="38100" dist="38100" dir="2700000" algn="tl">
                              <a:srgbClr val="000000"/>
                            </a:outerShdw>
                          </a:effectLst>
                          <a:latin typeface="Tahoma" pitchFamily="34" charset="0"/>
                        </a:rPr>
                        <a:t>Elementos</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307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s-ES" sz="1600" b="0" i="0" u="none" strike="noStrike" cap="none" normalizeH="0" baseline="0" dirty="0">
                          <a:ln>
                            <a:noFill/>
                          </a:ln>
                          <a:solidFill>
                            <a:schemeClr val="tx1"/>
                          </a:solidFill>
                          <a:effectLst>
                            <a:outerShdw blurRad="38100" dist="38100" dir="2700000" algn="tl">
                              <a:srgbClr val="000000"/>
                            </a:outerShdw>
                          </a:effectLst>
                          <a:latin typeface="Tahoma" pitchFamily="34" charset="0"/>
                        </a:rPr>
                        <a:t>1 ¿Cuál es el año meta de nuestra visión?</a:t>
                      </a:r>
                    </a:p>
                  </a:txBody>
                  <a:tcPr marT="45724" marB="4572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s-ES" sz="1600" b="0" i="0" u="none" strike="noStrike" cap="none" normalizeH="0" baseline="0">
                          <a:ln>
                            <a:noFill/>
                          </a:ln>
                          <a:solidFill>
                            <a:schemeClr val="tx1"/>
                          </a:solidFill>
                          <a:effectLst>
                            <a:outerShdw blurRad="38100" dist="38100" dir="2700000" algn="tl">
                              <a:srgbClr val="000000"/>
                            </a:outerShdw>
                          </a:effectLst>
                          <a:latin typeface="Tahoma" pitchFamily="34" charset="0"/>
                        </a:rPr>
                        <a:t>Temporalidad</a:t>
                      </a:r>
                    </a:p>
                  </a:txBody>
                  <a:tcPr marT="45724" marB="4572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2664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s-ES" sz="1600" b="0" i="0" u="none" strike="noStrike" cap="none" normalizeH="0" baseline="0" dirty="0">
                          <a:ln>
                            <a:noFill/>
                          </a:ln>
                          <a:solidFill>
                            <a:schemeClr val="tx1"/>
                          </a:solidFill>
                          <a:effectLst>
                            <a:outerShdw blurRad="38100" dist="38100" dir="2700000" algn="tl">
                              <a:srgbClr val="000000"/>
                            </a:outerShdw>
                          </a:effectLst>
                          <a:latin typeface="Tahoma" pitchFamily="34" charset="0"/>
                        </a:rPr>
                        <a:t>2 ¿Cuál es nuestra cualidad que quisiéramos distinguir en la gestión?</a:t>
                      </a:r>
                    </a:p>
                  </a:txBody>
                  <a:tcPr marT="45724" marB="4572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s-ES" sz="1600" b="0" i="0" u="none" strike="noStrike" cap="none" normalizeH="0" baseline="0">
                          <a:ln>
                            <a:noFill/>
                          </a:ln>
                          <a:solidFill>
                            <a:schemeClr val="tx1"/>
                          </a:solidFill>
                          <a:effectLst>
                            <a:outerShdw blurRad="38100" dist="38100" dir="2700000" algn="tl">
                              <a:srgbClr val="000000"/>
                            </a:outerShdw>
                          </a:effectLst>
                          <a:latin typeface="Tahoma" pitchFamily="34" charset="0"/>
                        </a:rPr>
                        <a:t>Cualidad distintiva (ventajas y competencias)</a:t>
                      </a:r>
                    </a:p>
                  </a:txBody>
                  <a:tcPr marT="45724" marB="4572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7474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s-ES" sz="1600" b="0" i="0" u="none" strike="noStrike" cap="none" normalizeH="0" baseline="0" dirty="0">
                          <a:ln>
                            <a:noFill/>
                          </a:ln>
                          <a:solidFill>
                            <a:schemeClr val="tx1"/>
                          </a:solidFill>
                          <a:effectLst>
                            <a:outerShdw blurRad="38100" dist="38100" dir="2700000" algn="tl">
                              <a:srgbClr val="000000"/>
                            </a:outerShdw>
                          </a:effectLst>
                          <a:latin typeface="Tahoma" pitchFamily="34" charset="0"/>
                        </a:rPr>
                        <a:t>3 ¿Qué tipo de local quisiéramos tener?</a:t>
                      </a:r>
                    </a:p>
                  </a:txBody>
                  <a:tcPr marT="45724" marB="4572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s-ES" sz="1600" b="0" i="0" u="none" strike="noStrike" cap="none" normalizeH="0" baseline="0">
                          <a:ln>
                            <a:noFill/>
                          </a:ln>
                          <a:solidFill>
                            <a:schemeClr val="tx1"/>
                          </a:solidFill>
                          <a:effectLst>
                            <a:outerShdw blurRad="38100" dist="38100" dir="2700000" algn="tl">
                              <a:srgbClr val="000000"/>
                            </a:outerShdw>
                          </a:effectLst>
                          <a:latin typeface="Tahoma" pitchFamily="34" charset="0"/>
                        </a:rPr>
                        <a:t>Tipos de infraestructura</a:t>
                      </a:r>
                    </a:p>
                    <a:p>
                      <a:pPr marL="0" marR="0" lvl="0" indent="0" algn="ctr" defTabSz="914400" rtl="0" eaLnBrk="1" fontAlgn="base" latinLnBrk="0" hangingPunct="1">
                        <a:lnSpc>
                          <a:spcPct val="100000"/>
                        </a:lnSpc>
                        <a:spcBef>
                          <a:spcPct val="20000"/>
                        </a:spcBef>
                        <a:spcAft>
                          <a:spcPct val="0"/>
                        </a:spcAft>
                        <a:buClr>
                          <a:schemeClr val="hlink"/>
                        </a:buClr>
                        <a:buSzPct val="65000"/>
                        <a:buFontTx/>
                        <a:buChar char="-"/>
                        <a:tabLst/>
                      </a:pPr>
                      <a:r>
                        <a:rPr kumimoji="0" lang="es-ES" sz="1600" b="0" i="0" u="none" strike="noStrike" cap="none" normalizeH="0" baseline="0">
                          <a:ln>
                            <a:noFill/>
                          </a:ln>
                          <a:solidFill>
                            <a:schemeClr val="tx1"/>
                          </a:solidFill>
                          <a:effectLst>
                            <a:outerShdw blurRad="38100" dist="38100" dir="2700000" algn="tl">
                              <a:srgbClr val="000000"/>
                            </a:outerShdw>
                          </a:effectLst>
                          <a:latin typeface="Tahoma" pitchFamily="34" charset="0"/>
                        </a:rPr>
                        <a:t>Mobiliario</a:t>
                      </a:r>
                    </a:p>
                    <a:p>
                      <a:pPr marL="0" marR="0" lvl="0" indent="0" algn="ctr" defTabSz="914400" rtl="0" eaLnBrk="1" fontAlgn="base" latinLnBrk="0" hangingPunct="1">
                        <a:lnSpc>
                          <a:spcPct val="100000"/>
                        </a:lnSpc>
                        <a:spcBef>
                          <a:spcPct val="20000"/>
                        </a:spcBef>
                        <a:spcAft>
                          <a:spcPct val="0"/>
                        </a:spcAft>
                        <a:buClr>
                          <a:schemeClr val="hlink"/>
                        </a:buClr>
                        <a:buSzPct val="65000"/>
                        <a:buFontTx/>
                        <a:buChar char="-"/>
                        <a:tabLst/>
                      </a:pPr>
                      <a:r>
                        <a:rPr kumimoji="0" lang="es-ES" sz="1600" b="0" i="0" u="none" strike="noStrike" cap="none" normalizeH="0" baseline="0">
                          <a:ln>
                            <a:noFill/>
                          </a:ln>
                          <a:solidFill>
                            <a:schemeClr val="tx1"/>
                          </a:solidFill>
                          <a:effectLst>
                            <a:outerShdw blurRad="38100" dist="38100" dir="2700000" algn="tl">
                              <a:srgbClr val="000000"/>
                            </a:outerShdw>
                          </a:effectLst>
                          <a:latin typeface="Tahoma" pitchFamily="34" charset="0"/>
                        </a:rPr>
                        <a:t>Equipamiento</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s-ES"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24" marB="4572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0192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s-ES" sz="1600" b="0" i="0" u="none" strike="noStrike" cap="none" normalizeH="0" baseline="0" dirty="0">
                          <a:ln>
                            <a:noFill/>
                          </a:ln>
                          <a:solidFill>
                            <a:schemeClr val="tx1"/>
                          </a:solidFill>
                          <a:effectLst>
                            <a:outerShdw blurRad="38100" dist="38100" dir="2700000" algn="tl">
                              <a:srgbClr val="000000"/>
                            </a:outerShdw>
                          </a:effectLst>
                          <a:latin typeface="Tahoma" pitchFamily="34" charset="0"/>
                        </a:rPr>
                        <a:t>4 ¿con que profesores deseamos contar?</a:t>
                      </a:r>
                    </a:p>
                  </a:txBody>
                  <a:tcPr marT="45724" marB="4572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s-ES" sz="1600" b="0" i="0" u="none" strike="noStrike" cap="none" normalizeH="0" baseline="0">
                          <a:ln>
                            <a:noFill/>
                          </a:ln>
                          <a:solidFill>
                            <a:schemeClr val="tx1"/>
                          </a:solidFill>
                          <a:effectLst>
                            <a:outerShdw blurRad="38100" dist="38100" dir="2700000" algn="tl">
                              <a:srgbClr val="000000"/>
                            </a:outerShdw>
                          </a:effectLst>
                          <a:latin typeface="Tahoma" pitchFamily="34" charset="0"/>
                        </a:rPr>
                        <a:t>Tipo de cuerpo docente titulado y de la especialidad</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s-ES" sz="2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24" marB="4572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1551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s-ES" sz="1600" b="0" i="0" u="none" strike="noStrike" cap="none" normalizeH="0" baseline="0">
                          <a:ln>
                            <a:noFill/>
                          </a:ln>
                          <a:solidFill>
                            <a:schemeClr val="tx1"/>
                          </a:solidFill>
                          <a:effectLst>
                            <a:outerShdw blurRad="38100" dist="38100" dir="2700000" algn="tl">
                              <a:srgbClr val="000000"/>
                            </a:outerShdw>
                          </a:effectLst>
                          <a:latin typeface="Tahoma" pitchFamily="34" charset="0"/>
                        </a:rPr>
                        <a:t>5.- ¿Cuáles son nuestros valores prioritarios?</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s-ES" sz="16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s-ES" sz="1600" b="0" i="0" u="none" strike="noStrike" cap="none" normalizeH="0" baseline="0">
                          <a:ln>
                            <a:noFill/>
                          </a:ln>
                          <a:solidFill>
                            <a:schemeClr val="tx1"/>
                          </a:solidFill>
                          <a:effectLst>
                            <a:outerShdw blurRad="38100" dist="38100" dir="2700000" algn="tl">
                              <a:srgbClr val="000000"/>
                            </a:outerShdw>
                          </a:effectLst>
                          <a:latin typeface="Tahoma" pitchFamily="34" charset="0"/>
                        </a:rPr>
                        <a:t>Matriz de valores:</a:t>
                      </a:r>
                    </a:p>
                    <a:p>
                      <a:pPr marL="0" marR="0" lvl="0" indent="0" algn="ctr" defTabSz="914400" rtl="0" eaLnBrk="1" fontAlgn="base" latinLnBrk="0" hangingPunct="1">
                        <a:lnSpc>
                          <a:spcPct val="100000"/>
                        </a:lnSpc>
                        <a:spcBef>
                          <a:spcPct val="20000"/>
                        </a:spcBef>
                        <a:spcAft>
                          <a:spcPct val="0"/>
                        </a:spcAft>
                        <a:buClr>
                          <a:schemeClr val="hlink"/>
                        </a:buClr>
                        <a:buSzPct val="65000"/>
                        <a:buFontTx/>
                        <a:buChar char="-"/>
                        <a:tabLst/>
                      </a:pPr>
                      <a:r>
                        <a:rPr kumimoji="0" lang="es-ES" sz="1600" b="0" i="0" u="none" strike="noStrike" cap="none" normalizeH="0" baseline="0">
                          <a:ln>
                            <a:noFill/>
                          </a:ln>
                          <a:solidFill>
                            <a:schemeClr val="tx1"/>
                          </a:solidFill>
                          <a:effectLst>
                            <a:outerShdw blurRad="38100" dist="38100" dir="2700000" algn="tl">
                              <a:srgbClr val="000000"/>
                            </a:outerShdw>
                          </a:effectLst>
                          <a:latin typeface="Tahoma" pitchFamily="34" charset="0"/>
                        </a:rPr>
                        <a:t>Respeto</a:t>
                      </a:r>
                    </a:p>
                    <a:p>
                      <a:pPr marL="0" marR="0" lvl="0" indent="0" algn="ctr" defTabSz="914400" rtl="0" eaLnBrk="1" fontAlgn="base" latinLnBrk="0" hangingPunct="1">
                        <a:lnSpc>
                          <a:spcPct val="100000"/>
                        </a:lnSpc>
                        <a:spcBef>
                          <a:spcPct val="20000"/>
                        </a:spcBef>
                        <a:spcAft>
                          <a:spcPct val="0"/>
                        </a:spcAft>
                        <a:buClr>
                          <a:schemeClr val="hlink"/>
                        </a:buClr>
                        <a:buSzPct val="65000"/>
                        <a:buFontTx/>
                        <a:buChar char="-"/>
                        <a:tabLst/>
                      </a:pPr>
                      <a:r>
                        <a:rPr kumimoji="0" lang="es-ES" sz="1600" b="0" i="0" u="none" strike="noStrike" cap="none" normalizeH="0" baseline="0">
                          <a:ln>
                            <a:noFill/>
                          </a:ln>
                          <a:solidFill>
                            <a:schemeClr val="tx1"/>
                          </a:solidFill>
                          <a:effectLst>
                            <a:outerShdw blurRad="38100" dist="38100" dir="2700000" algn="tl">
                              <a:srgbClr val="000000"/>
                            </a:outerShdw>
                          </a:effectLst>
                          <a:latin typeface="Tahoma" pitchFamily="34" charset="0"/>
                        </a:rPr>
                        <a:t>- Puntualidad</a:t>
                      </a:r>
                    </a:p>
                  </a:txBody>
                  <a:tcPr marT="45724" marB="4572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94512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s-ES" sz="1600" b="0" i="0" u="none" strike="noStrike" cap="none" normalizeH="0" baseline="0">
                          <a:ln>
                            <a:noFill/>
                          </a:ln>
                          <a:solidFill>
                            <a:schemeClr val="tx1"/>
                          </a:solidFill>
                          <a:effectLst>
                            <a:outerShdw blurRad="38100" dist="38100" dir="2700000" algn="tl">
                              <a:srgbClr val="000000"/>
                            </a:outerShdw>
                          </a:effectLst>
                          <a:latin typeface="Tahoma" pitchFamily="34" charset="0"/>
                        </a:rPr>
                        <a:t>6. ¿Qué quisiéramos que logre nuestra institución para sentirnos comprometidos y orgullosos de pertenecer a ellos?</a:t>
                      </a:r>
                    </a:p>
                  </a:txBody>
                  <a:tcPr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s-ES" sz="1600" b="0" i="0" u="none" strike="noStrike" cap="none" normalizeH="0" baseline="0" dirty="0">
                          <a:ln>
                            <a:noFill/>
                          </a:ln>
                          <a:solidFill>
                            <a:schemeClr val="tx1"/>
                          </a:solidFill>
                          <a:effectLst>
                            <a:outerShdw blurRad="38100" dist="38100" dir="2700000" algn="tl">
                              <a:srgbClr val="000000"/>
                            </a:outerShdw>
                          </a:effectLst>
                          <a:latin typeface="Tahoma" pitchFamily="34" charset="0"/>
                        </a:rPr>
                        <a:t>Logros y compromisos: alumnos lideres</a:t>
                      </a:r>
                    </a:p>
                  </a:txBody>
                  <a:tcPr marT="45724" marB="4572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3786188" y="182563"/>
            <a:ext cx="4557712" cy="1325562"/>
          </a:xfrm>
        </p:spPr>
        <p:txBody>
          <a:bodyPr/>
          <a:lstStyle/>
          <a:p>
            <a:pPr eaLnBrk="1" hangingPunct="1"/>
            <a:r>
              <a:rPr lang="es-ES" altLang="es-PE" sz="5400" b="1"/>
              <a:t>1.2 VISIÓN</a:t>
            </a:r>
          </a:p>
        </p:txBody>
      </p:sp>
      <p:sp>
        <p:nvSpPr>
          <p:cNvPr id="34818" name="Rectangle 3"/>
          <p:cNvSpPr>
            <a:spLocks noGrp="1" noChangeArrowheads="1"/>
          </p:cNvSpPr>
          <p:nvPr>
            <p:ph idx="1"/>
          </p:nvPr>
        </p:nvSpPr>
        <p:spPr>
          <a:xfrm>
            <a:off x="838200" y="1308100"/>
            <a:ext cx="10515600" cy="3992320"/>
          </a:xfrm>
          <a:solidFill>
            <a:srgbClr val="FFFF00"/>
          </a:solidFill>
        </p:spPr>
        <p:txBody>
          <a:bodyPr>
            <a:normAutofit/>
          </a:bodyPr>
          <a:lstStyle/>
          <a:p>
            <a:pPr marL="0" indent="0" eaLnBrk="1" hangingPunct="1">
              <a:buFont typeface="Arial" panose="020B0604020202020204" pitchFamily="34" charset="0"/>
              <a:buNone/>
            </a:pPr>
            <a:r>
              <a:rPr lang="es-PE" altLang="es-PE" sz="2200" dirty="0">
                <a:solidFill>
                  <a:srgbClr val="FF0000"/>
                </a:solidFill>
              </a:rPr>
              <a:t>Ejemplo de visión de futuro reformulada con enfoque ambiental, inclusivo,  gestión de riesgos , TOE y convivencia de una institución educativa ubicado en Comas.</a:t>
            </a:r>
            <a:endParaRPr lang="es-PE" altLang="es-PE" sz="2200" dirty="0"/>
          </a:p>
          <a:p>
            <a:pPr marL="0" indent="0" eaLnBrk="1" hangingPunct="1">
              <a:lnSpc>
                <a:spcPct val="150000"/>
              </a:lnSpc>
              <a:buFont typeface="Arial" panose="020B0604020202020204" pitchFamily="34" charset="0"/>
              <a:buNone/>
            </a:pPr>
            <a:r>
              <a:rPr lang="es-PE" altLang="es-PE" sz="2200" b="1" dirty="0"/>
              <a:t>“La I.E. N° 302 al 2021  será una institución educativa que brinda una educación integral de calidad con desarrollo sostenible, reconocida dentro del ámbito regional por formar estudiantes en una cultura ambiental, inclusiva, de convivencia, investigativa, emprendedora, productiva y de gestión eco eficiente de los recursos ambientales”.</a:t>
            </a:r>
            <a:endParaRPr lang="es-ES" altLang="es-PE" sz="2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txBox="1">
            <a:spLocks noChangeArrowheads="1"/>
          </p:cNvSpPr>
          <p:nvPr/>
        </p:nvSpPr>
        <p:spPr bwMode="auto">
          <a:xfrm>
            <a:off x="4214813" y="0"/>
            <a:ext cx="3848100"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pPr>
            <a:r>
              <a:rPr lang="es-ES" altLang="es-PE" sz="4400">
                <a:latin typeface="Calibri Light" panose="020F0302020204030204" pitchFamily="34" charset="0"/>
              </a:rPr>
              <a:t> </a:t>
            </a:r>
            <a:endParaRPr lang="es-ES" altLang="es-PE" sz="1200">
              <a:latin typeface="Calibri Light" panose="020F0302020204030204" pitchFamily="34" charset="0"/>
            </a:endParaRPr>
          </a:p>
        </p:txBody>
      </p:sp>
      <p:sp>
        <p:nvSpPr>
          <p:cNvPr id="38916" name="Rectángulo 1"/>
          <p:cNvSpPr>
            <a:spLocks noChangeArrowheads="1"/>
          </p:cNvSpPr>
          <p:nvPr/>
        </p:nvSpPr>
        <p:spPr bwMode="auto">
          <a:xfrm>
            <a:off x="0" y="0"/>
            <a:ext cx="5357813" cy="36988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PE"/>
              <a:t>PRINCIPIOS DE LA EDUCACIÓN PERUANA</a:t>
            </a:r>
            <a:endParaRPr lang="es-PE" altLang="es-PE"/>
          </a:p>
        </p:txBody>
      </p:sp>
      <p:grpSp>
        <p:nvGrpSpPr>
          <p:cNvPr id="61494" name="Grupo 61493"/>
          <p:cNvGrpSpPr/>
          <p:nvPr/>
        </p:nvGrpSpPr>
        <p:grpSpPr>
          <a:xfrm>
            <a:off x="303589" y="484188"/>
            <a:ext cx="11070482" cy="5976937"/>
            <a:chOff x="303589" y="484188"/>
            <a:chExt cx="11070482" cy="5976937"/>
          </a:xfrm>
        </p:grpSpPr>
        <p:grpSp>
          <p:nvGrpSpPr>
            <p:cNvPr id="2" name="Group 9"/>
            <p:cNvGrpSpPr>
              <a:grpSpLocks/>
            </p:cNvGrpSpPr>
            <p:nvPr/>
          </p:nvGrpSpPr>
          <p:grpSpPr bwMode="auto">
            <a:xfrm>
              <a:off x="5575300" y="1689711"/>
              <a:ext cx="563563" cy="452437"/>
              <a:chOff x="14432" y="1574"/>
              <a:chExt cx="888" cy="711"/>
            </a:xfrm>
          </p:grpSpPr>
          <p:sp>
            <p:nvSpPr>
              <p:cNvPr id="3" name="Freeform 10"/>
              <p:cNvSpPr>
                <a:spLocks/>
              </p:cNvSpPr>
              <p:nvPr/>
            </p:nvSpPr>
            <p:spPr bwMode="auto">
              <a:xfrm>
                <a:off x="14442" y="1787"/>
                <a:ext cx="868" cy="488"/>
              </a:xfrm>
              <a:custGeom>
                <a:avLst/>
                <a:gdLst>
                  <a:gd name="T0" fmla="*/ 867 w 868"/>
                  <a:gd name="T1" fmla="*/ 0 h 488"/>
                  <a:gd name="T2" fmla="*/ 0 w 868"/>
                  <a:gd name="T3" fmla="*/ 0 h 488"/>
                  <a:gd name="T4" fmla="*/ 0 w 868"/>
                  <a:gd name="T5" fmla="*/ 483 h 488"/>
                  <a:gd name="T6" fmla="*/ 403 w 868"/>
                  <a:gd name="T7" fmla="*/ 483 h 488"/>
                  <a:gd name="T8" fmla="*/ 408 w 868"/>
                  <a:gd name="T9" fmla="*/ 488 h 488"/>
                  <a:gd name="T10" fmla="*/ 455 w 868"/>
                  <a:gd name="T11" fmla="*/ 488 h 488"/>
                  <a:gd name="T12" fmla="*/ 462 w 868"/>
                  <a:gd name="T13" fmla="*/ 486 h 488"/>
                  <a:gd name="T14" fmla="*/ 464 w 868"/>
                  <a:gd name="T15" fmla="*/ 483 h 488"/>
                  <a:gd name="T16" fmla="*/ 867 w 868"/>
                  <a:gd name="T17" fmla="*/ 483 h 488"/>
                  <a:gd name="T18" fmla="*/ 867 w 868"/>
                  <a:gd name="T19" fmla="*/ 0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8" h="488">
                    <a:moveTo>
                      <a:pt x="867" y="0"/>
                    </a:moveTo>
                    <a:lnTo>
                      <a:pt x="0" y="0"/>
                    </a:lnTo>
                    <a:lnTo>
                      <a:pt x="0" y="483"/>
                    </a:lnTo>
                    <a:lnTo>
                      <a:pt x="403" y="483"/>
                    </a:lnTo>
                    <a:lnTo>
                      <a:pt x="408" y="488"/>
                    </a:lnTo>
                    <a:lnTo>
                      <a:pt x="455" y="488"/>
                    </a:lnTo>
                    <a:lnTo>
                      <a:pt x="462" y="486"/>
                    </a:lnTo>
                    <a:lnTo>
                      <a:pt x="464" y="483"/>
                    </a:lnTo>
                    <a:lnTo>
                      <a:pt x="867" y="483"/>
                    </a:lnTo>
                    <a:lnTo>
                      <a:pt x="867" y="0"/>
                    </a:lnTo>
                    <a:close/>
                  </a:path>
                </a:pathLst>
              </a:custGeom>
              <a:solidFill>
                <a:srgbClr val="3B55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4" name="Freeform 11"/>
              <p:cNvSpPr>
                <a:spLocks/>
              </p:cNvSpPr>
              <p:nvPr/>
            </p:nvSpPr>
            <p:spPr bwMode="auto">
              <a:xfrm>
                <a:off x="14442" y="1770"/>
                <a:ext cx="868" cy="489"/>
              </a:xfrm>
              <a:custGeom>
                <a:avLst/>
                <a:gdLst>
                  <a:gd name="T0" fmla="*/ 867 w 868"/>
                  <a:gd name="T1" fmla="*/ 0 h 489"/>
                  <a:gd name="T2" fmla="*/ 0 w 868"/>
                  <a:gd name="T3" fmla="*/ 0 h 489"/>
                  <a:gd name="T4" fmla="*/ 0 w 868"/>
                  <a:gd name="T5" fmla="*/ 483 h 489"/>
                  <a:gd name="T6" fmla="*/ 410 w 868"/>
                  <a:gd name="T7" fmla="*/ 483 h 489"/>
                  <a:gd name="T8" fmla="*/ 415 w 868"/>
                  <a:gd name="T9" fmla="*/ 488 h 489"/>
                  <a:gd name="T10" fmla="*/ 448 w 868"/>
                  <a:gd name="T11" fmla="*/ 488 h 489"/>
                  <a:gd name="T12" fmla="*/ 455 w 868"/>
                  <a:gd name="T13" fmla="*/ 486 h 489"/>
                  <a:gd name="T14" fmla="*/ 457 w 868"/>
                  <a:gd name="T15" fmla="*/ 483 h 489"/>
                  <a:gd name="T16" fmla="*/ 867 w 868"/>
                  <a:gd name="T17" fmla="*/ 483 h 489"/>
                  <a:gd name="T18" fmla="*/ 867 w 868"/>
                  <a:gd name="T19" fmla="*/ 0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68" h="489">
                    <a:moveTo>
                      <a:pt x="867" y="0"/>
                    </a:moveTo>
                    <a:lnTo>
                      <a:pt x="0" y="0"/>
                    </a:lnTo>
                    <a:lnTo>
                      <a:pt x="0" y="483"/>
                    </a:lnTo>
                    <a:lnTo>
                      <a:pt x="410" y="483"/>
                    </a:lnTo>
                    <a:lnTo>
                      <a:pt x="415" y="488"/>
                    </a:lnTo>
                    <a:lnTo>
                      <a:pt x="448" y="488"/>
                    </a:lnTo>
                    <a:lnTo>
                      <a:pt x="455" y="486"/>
                    </a:lnTo>
                    <a:lnTo>
                      <a:pt x="457" y="483"/>
                    </a:lnTo>
                    <a:lnTo>
                      <a:pt x="867" y="483"/>
                    </a:lnTo>
                    <a:lnTo>
                      <a:pt x="867" y="0"/>
                    </a:lnTo>
                    <a:close/>
                  </a:path>
                </a:pathLst>
              </a:custGeom>
              <a:solidFill>
                <a:srgbClr val="3A92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5" name="Freeform 12"/>
              <p:cNvSpPr>
                <a:spLocks/>
              </p:cNvSpPr>
              <p:nvPr/>
            </p:nvSpPr>
            <p:spPr bwMode="auto">
              <a:xfrm>
                <a:off x="14489" y="2156"/>
                <a:ext cx="387" cy="73"/>
              </a:xfrm>
              <a:custGeom>
                <a:avLst/>
                <a:gdLst>
                  <a:gd name="T0" fmla="*/ 0 w 387"/>
                  <a:gd name="T1" fmla="*/ 73 h 73"/>
                  <a:gd name="T2" fmla="*/ 386 w 387"/>
                  <a:gd name="T3" fmla="*/ 73 h 73"/>
                  <a:gd name="T4" fmla="*/ 386 w 387"/>
                  <a:gd name="T5" fmla="*/ 0 h 73"/>
                  <a:gd name="T6" fmla="*/ 75 w 387"/>
                  <a:gd name="T7" fmla="*/ 0 h 73"/>
                  <a:gd name="T8" fmla="*/ 0 w 387"/>
                  <a:gd name="T9" fmla="*/ 73 h 73"/>
                </a:gdLst>
                <a:ahLst/>
                <a:cxnLst>
                  <a:cxn ang="0">
                    <a:pos x="T0" y="T1"/>
                  </a:cxn>
                  <a:cxn ang="0">
                    <a:pos x="T2" y="T3"/>
                  </a:cxn>
                  <a:cxn ang="0">
                    <a:pos x="T4" y="T5"/>
                  </a:cxn>
                  <a:cxn ang="0">
                    <a:pos x="T6" y="T7"/>
                  </a:cxn>
                  <a:cxn ang="0">
                    <a:pos x="T8" y="T9"/>
                  </a:cxn>
                </a:cxnLst>
                <a:rect l="0" t="0" r="r" b="b"/>
                <a:pathLst>
                  <a:path w="387" h="73">
                    <a:moveTo>
                      <a:pt x="0" y="73"/>
                    </a:moveTo>
                    <a:lnTo>
                      <a:pt x="386" y="73"/>
                    </a:lnTo>
                    <a:lnTo>
                      <a:pt x="386" y="0"/>
                    </a:lnTo>
                    <a:lnTo>
                      <a:pt x="75" y="0"/>
                    </a:lnTo>
                    <a:lnTo>
                      <a:pt x="0" y="73"/>
                    </a:lnTo>
                    <a:close/>
                  </a:path>
                </a:pathLst>
              </a:custGeom>
              <a:solidFill>
                <a:srgbClr val="ACAC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 name="Freeform 13"/>
              <p:cNvSpPr>
                <a:spLocks/>
              </p:cNvSpPr>
              <p:nvPr/>
            </p:nvSpPr>
            <p:spPr bwMode="auto">
              <a:xfrm>
                <a:off x="14876" y="2156"/>
                <a:ext cx="387" cy="73"/>
              </a:xfrm>
              <a:custGeom>
                <a:avLst/>
                <a:gdLst>
                  <a:gd name="T0" fmla="*/ 386 w 387"/>
                  <a:gd name="T1" fmla="*/ 73 h 73"/>
                  <a:gd name="T2" fmla="*/ 386 w 387"/>
                  <a:gd name="T3" fmla="*/ 73 h 73"/>
                  <a:gd name="T4" fmla="*/ 311 w 387"/>
                  <a:gd name="T5" fmla="*/ 0 h 73"/>
                  <a:gd name="T6" fmla="*/ 0 w 387"/>
                  <a:gd name="T7" fmla="*/ 0 h 73"/>
                  <a:gd name="T8" fmla="*/ 0 w 387"/>
                  <a:gd name="T9" fmla="*/ 73 h 73"/>
                  <a:gd name="T10" fmla="*/ 386 w 387"/>
                  <a:gd name="T11" fmla="*/ 73 h 73"/>
                </a:gdLst>
                <a:ahLst/>
                <a:cxnLst>
                  <a:cxn ang="0">
                    <a:pos x="T0" y="T1"/>
                  </a:cxn>
                  <a:cxn ang="0">
                    <a:pos x="T2" y="T3"/>
                  </a:cxn>
                  <a:cxn ang="0">
                    <a:pos x="T4" y="T5"/>
                  </a:cxn>
                  <a:cxn ang="0">
                    <a:pos x="T6" y="T7"/>
                  </a:cxn>
                  <a:cxn ang="0">
                    <a:pos x="T8" y="T9"/>
                  </a:cxn>
                  <a:cxn ang="0">
                    <a:pos x="T10" y="T11"/>
                  </a:cxn>
                </a:cxnLst>
                <a:rect l="0" t="0" r="r" b="b"/>
                <a:pathLst>
                  <a:path w="387" h="73">
                    <a:moveTo>
                      <a:pt x="386" y="73"/>
                    </a:moveTo>
                    <a:lnTo>
                      <a:pt x="386" y="73"/>
                    </a:lnTo>
                    <a:lnTo>
                      <a:pt x="311" y="0"/>
                    </a:lnTo>
                    <a:lnTo>
                      <a:pt x="0" y="0"/>
                    </a:lnTo>
                    <a:lnTo>
                      <a:pt x="0" y="73"/>
                    </a:lnTo>
                    <a:lnTo>
                      <a:pt x="386" y="73"/>
                    </a:lnTo>
                    <a:close/>
                  </a:path>
                </a:pathLst>
              </a:custGeom>
              <a:solidFill>
                <a:srgbClr val="ACAC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7" name="Freeform 14"/>
              <p:cNvSpPr>
                <a:spLocks/>
              </p:cNvSpPr>
              <p:nvPr/>
            </p:nvSpPr>
            <p:spPr bwMode="auto">
              <a:xfrm>
                <a:off x="14489" y="1709"/>
                <a:ext cx="76" cy="520"/>
              </a:xfrm>
              <a:custGeom>
                <a:avLst/>
                <a:gdLst>
                  <a:gd name="T0" fmla="*/ 75 w 76"/>
                  <a:gd name="T1" fmla="*/ 446 h 520"/>
                  <a:gd name="T2" fmla="*/ 75 w 76"/>
                  <a:gd name="T3" fmla="*/ 0 h 520"/>
                  <a:gd name="T4" fmla="*/ 0 w 76"/>
                  <a:gd name="T5" fmla="*/ 73 h 520"/>
                  <a:gd name="T6" fmla="*/ 0 w 76"/>
                  <a:gd name="T7" fmla="*/ 520 h 520"/>
                  <a:gd name="T8" fmla="*/ 75 w 76"/>
                  <a:gd name="T9" fmla="*/ 446 h 520"/>
                </a:gdLst>
                <a:ahLst/>
                <a:cxnLst>
                  <a:cxn ang="0">
                    <a:pos x="T0" y="T1"/>
                  </a:cxn>
                  <a:cxn ang="0">
                    <a:pos x="T2" y="T3"/>
                  </a:cxn>
                  <a:cxn ang="0">
                    <a:pos x="T4" y="T5"/>
                  </a:cxn>
                  <a:cxn ang="0">
                    <a:pos x="T6" y="T7"/>
                  </a:cxn>
                  <a:cxn ang="0">
                    <a:pos x="T8" y="T9"/>
                  </a:cxn>
                </a:cxnLst>
                <a:rect l="0" t="0" r="r" b="b"/>
                <a:pathLst>
                  <a:path w="76" h="520">
                    <a:moveTo>
                      <a:pt x="75" y="446"/>
                    </a:moveTo>
                    <a:lnTo>
                      <a:pt x="75" y="0"/>
                    </a:lnTo>
                    <a:lnTo>
                      <a:pt x="0" y="73"/>
                    </a:lnTo>
                    <a:lnTo>
                      <a:pt x="0" y="520"/>
                    </a:lnTo>
                    <a:lnTo>
                      <a:pt x="75" y="446"/>
                    </a:lnTo>
                    <a:close/>
                  </a:path>
                </a:pathLst>
              </a:custGeom>
              <a:solidFill>
                <a:srgbClr val="E6E6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8" name="Freeform 15"/>
              <p:cNvSpPr>
                <a:spLocks/>
              </p:cNvSpPr>
              <p:nvPr/>
            </p:nvSpPr>
            <p:spPr bwMode="auto">
              <a:xfrm>
                <a:off x="15187" y="1709"/>
                <a:ext cx="76" cy="520"/>
              </a:xfrm>
              <a:custGeom>
                <a:avLst/>
                <a:gdLst>
                  <a:gd name="T0" fmla="*/ 0 w 76"/>
                  <a:gd name="T1" fmla="*/ 446 h 520"/>
                  <a:gd name="T2" fmla="*/ 75 w 76"/>
                  <a:gd name="T3" fmla="*/ 520 h 520"/>
                  <a:gd name="T4" fmla="*/ 75 w 76"/>
                  <a:gd name="T5" fmla="*/ 73 h 520"/>
                  <a:gd name="T6" fmla="*/ 0 w 76"/>
                  <a:gd name="T7" fmla="*/ 0 h 520"/>
                  <a:gd name="T8" fmla="*/ 0 w 76"/>
                  <a:gd name="T9" fmla="*/ 446 h 520"/>
                </a:gdLst>
                <a:ahLst/>
                <a:cxnLst>
                  <a:cxn ang="0">
                    <a:pos x="T0" y="T1"/>
                  </a:cxn>
                  <a:cxn ang="0">
                    <a:pos x="T2" y="T3"/>
                  </a:cxn>
                  <a:cxn ang="0">
                    <a:pos x="T4" y="T5"/>
                  </a:cxn>
                  <a:cxn ang="0">
                    <a:pos x="T6" y="T7"/>
                  </a:cxn>
                  <a:cxn ang="0">
                    <a:pos x="T8" y="T9"/>
                  </a:cxn>
                </a:cxnLst>
                <a:rect l="0" t="0" r="r" b="b"/>
                <a:pathLst>
                  <a:path w="76" h="520">
                    <a:moveTo>
                      <a:pt x="0" y="446"/>
                    </a:moveTo>
                    <a:lnTo>
                      <a:pt x="75" y="520"/>
                    </a:lnTo>
                    <a:lnTo>
                      <a:pt x="75" y="73"/>
                    </a:lnTo>
                    <a:lnTo>
                      <a:pt x="0" y="0"/>
                    </a:lnTo>
                    <a:lnTo>
                      <a:pt x="0" y="446"/>
                    </a:lnTo>
                    <a:close/>
                  </a:path>
                </a:pathLst>
              </a:custGeom>
              <a:solidFill>
                <a:srgbClr val="E6E6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9" name="Freeform 16"/>
              <p:cNvSpPr>
                <a:spLocks/>
              </p:cNvSpPr>
              <p:nvPr/>
            </p:nvSpPr>
            <p:spPr bwMode="auto">
              <a:xfrm>
                <a:off x="14565" y="1709"/>
                <a:ext cx="311" cy="520"/>
              </a:xfrm>
              <a:custGeom>
                <a:avLst/>
                <a:gdLst>
                  <a:gd name="T0" fmla="*/ 311 w 311"/>
                  <a:gd name="T1" fmla="*/ 520 h 520"/>
                  <a:gd name="T2" fmla="*/ 311 w 311"/>
                  <a:gd name="T3" fmla="*/ 74 h 520"/>
                  <a:gd name="T4" fmla="*/ 307 w 311"/>
                  <a:gd name="T5" fmla="*/ 52 h 520"/>
                  <a:gd name="T6" fmla="*/ 298 w 311"/>
                  <a:gd name="T7" fmla="*/ 32 h 520"/>
                  <a:gd name="T8" fmla="*/ 283 w 311"/>
                  <a:gd name="T9" fmla="*/ 16 h 520"/>
                  <a:gd name="T10" fmla="*/ 264 w 311"/>
                  <a:gd name="T11" fmla="*/ 5 h 520"/>
                  <a:gd name="T12" fmla="*/ 242 w 311"/>
                  <a:gd name="T13" fmla="*/ 0 h 520"/>
                  <a:gd name="T14" fmla="*/ 236 w 311"/>
                  <a:gd name="T15" fmla="*/ 0 h 520"/>
                  <a:gd name="T16" fmla="*/ 0 w 311"/>
                  <a:gd name="T17" fmla="*/ 0 h 520"/>
                  <a:gd name="T18" fmla="*/ 0 w 311"/>
                  <a:gd name="T19" fmla="*/ 447 h 520"/>
                  <a:gd name="T20" fmla="*/ 236 w 311"/>
                  <a:gd name="T21" fmla="*/ 447 h 520"/>
                  <a:gd name="T22" fmla="*/ 259 w 311"/>
                  <a:gd name="T23" fmla="*/ 450 h 520"/>
                  <a:gd name="T24" fmla="*/ 279 w 311"/>
                  <a:gd name="T25" fmla="*/ 459 h 520"/>
                  <a:gd name="T26" fmla="*/ 295 w 311"/>
                  <a:gd name="T27" fmla="*/ 474 h 520"/>
                  <a:gd name="T28" fmla="*/ 306 w 311"/>
                  <a:gd name="T29" fmla="*/ 493 h 520"/>
                  <a:gd name="T30" fmla="*/ 311 w 311"/>
                  <a:gd name="T31" fmla="*/ 515 h 520"/>
                  <a:gd name="T32" fmla="*/ 311 w 311"/>
                  <a:gd name="T33" fmla="*/ 520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1" h="520">
                    <a:moveTo>
                      <a:pt x="311" y="520"/>
                    </a:moveTo>
                    <a:lnTo>
                      <a:pt x="311" y="74"/>
                    </a:lnTo>
                    <a:lnTo>
                      <a:pt x="307" y="52"/>
                    </a:lnTo>
                    <a:lnTo>
                      <a:pt x="298" y="32"/>
                    </a:lnTo>
                    <a:lnTo>
                      <a:pt x="283" y="16"/>
                    </a:lnTo>
                    <a:lnTo>
                      <a:pt x="264" y="5"/>
                    </a:lnTo>
                    <a:lnTo>
                      <a:pt x="242" y="0"/>
                    </a:lnTo>
                    <a:lnTo>
                      <a:pt x="236" y="0"/>
                    </a:lnTo>
                    <a:lnTo>
                      <a:pt x="0" y="0"/>
                    </a:lnTo>
                    <a:lnTo>
                      <a:pt x="0" y="447"/>
                    </a:lnTo>
                    <a:lnTo>
                      <a:pt x="236" y="447"/>
                    </a:lnTo>
                    <a:lnTo>
                      <a:pt x="259" y="450"/>
                    </a:lnTo>
                    <a:lnTo>
                      <a:pt x="279" y="459"/>
                    </a:lnTo>
                    <a:lnTo>
                      <a:pt x="295" y="474"/>
                    </a:lnTo>
                    <a:lnTo>
                      <a:pt x="306" y="493"/>
                    </a:lnTo>
                    <a:lnTo>
                      <a:pt x="311" y="515"/>
                    </a:lnTo>
                    <a:lnTo>
                      <a:pt x="311" y="520"/>
                    </a:lnTo>
                    <a:close/>
                  </a:path>
                </a:pathLst>
              </a:custGeom>
              <a:solidFill>
                <a:srgbClr val="F4F4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10" name="Freeform 17"/>
              <p:cNvSpPr>
                <a:spLocks/>
              </p:cNvSpPr>
              <p:nvPr/>
            </p:nvSpPr>
            <p:spPr bwMode="auto">
              <a:xfrm>
                <a:off x="14876" y="1709"/>
                <a:ext cx="311" cy="520"/>
              </a:xfrm>
              <a:custGeom>
                <a:avLst/>
                <a:gdLst>
                  <a:gd name="T0" fmla="*/ 0 w 311"/>
                  <a:gd name="T1" fmla="*/ 74 h 520"/>
                  <a:gd name="T2" fmla="*/ 0 w 311"/>
                  <a:gd name="T3" fmla="*/ 520 h 520"/>
                  <a:gd name="T4" fmla="*/ 0 w 311"/>
                  <a:gd name="T5" fmla="*/ 515 h 520"/>
                  <a:gd name="T6" fmla="*/ 5 w 311"/>
                  <a:gd name="T7" fmla="*/ 493 h 520"/>
                  <a:gd name="T8" fmla="*/ 16 w 311"/>
                  <a:gd name="T9" fmla="*/ 474 h 520"/>
                  <a:gd name="T10" fmla="*/ 32 w 311"/>
                  <a:gd name="T11" fmla="*/ 459 h 520"/>
                  <a:gd name="T12" fmla="*/ 51 w 311"/>
                  <a:gd name="T13" fmla="*/ 450 h 520"/>
                  <a:gd name="T14" fmla="*/ 74 w 311"/>
                  <a:gd name="T15" fmla="*/ 447 h 520"/>
                  <a:gd name="T16" fmla="*/ 311 w 311"/>
                  <a:gd name="T17" fmla="*/ 447 h 520"/>
                  <a:gd name="T18" fmla="*/ 311 w 311"/>
                  <a:gd name="T19" fmla="*/ 0 h 520"/>
                  <a:gd name="T20" fmla="*/ 74 w 311"/>
                  <a:gd name="T21" fmla="*/ 0 h 520"/>
                  <a:gd name="T22" fmla="*/ 68 w 311"/>
                  <a:gd name="T23" fmla="*/ 0 h 520"/>
                  <a:gd name="T24" fmla="*/ 46 w 311"/>
                  <a:gd name="T25" fmla="*/ 5 h 520"/>
                  <a:gd name="T26" fmla="*/ 27 w 311"/>
                  <a:gd name="T27" fmla="*/ 16 h 520"/>
                  <a:gd name="T28" fmla="*/ 13 w 311"/>
                  <a:gd name="T29" fmla="*/ 32 h 520"/>
                  <a:gd name="T30" fmla="*/ 3 w 311"/>
                  <a:gd name="T31" fmla="*/ 52 h 520"/>
                  <a:gd name="T32" fmla="*/ 0 w 311"/>
                  <a:gd name="T33" fmla="*/ 74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1" h="520">
                    <a:moveTo>
                      <a:pt x="0" y="74"/>
                    </a:moveTo>
                    <a:lnTo>
                      <a:pt x="0" y="520"/>
                    </a:lnTo>
                    <a:lnTo>
                      <a:pt x="0" y="515"/>
                    </a:lnTo>
                    <a:lnTo>
                      <a:pt x="5" y="493"/>
                    </a:lnTo>
                    <a:lnTo>
                      <a:pt x="16" y="474"/>
                    </a:lnTo>
                    <a:lnTo>
                      <a:pt x="32" y="459"/>
                    </a:lnTo>
                    <a:lnTo>
                      <a:pt x="51" y="450"/>
                    </a:lnTo>
                    <a:lnTo>
                      <a:pt x="74" y="447"/>
                    </a:lnTo>
                    <a:lnTo>
                      <a:pt x="311" y="447"/>
                    </a:lnTo>
                    <a:lnTo>
                      <a:pt x="311" y="0"/>
                    </a:lnTo>
                    <a:lnTo>
                      <a:pt x="74" y="0"/>
                    </a:lnTo>
                    <a:lnTo>
                      <a:pt x="68" y="0"/>
                    </a:lnTo>
                    <a:lnTo>
                      <a:pt x="46" y="5"/>
                    </a:lnTo>
                    <a:lnTo>
                      <a:pt x="27" y="16"/>
                    </a:lnTo>
                    <a:lnTo>
                      <a:pt x="13" y="32"/>
                    </a:lnTo>
                    <a:lnTo>
                      <a:pt x="3" y="52"/>
                    </a:lnTo>
                    <a:lnTo>
                      <a:pt x="0" y="74"/>
                    </a:lnTo>
                    <a:close/>
                  </a:path>
                </a:pathLst>
              </a:custGeom>
              <a:solidFill>
                <a:srgbClr val="F4F4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11" name="Freeform 18"/>
              <p:cNvSpPr>
                <a:spLocks/>
              </p:cNvSpPr>
              <p:nvPr/>
            </p:nvSpPr>
            <p:spPr bwMode="auto">
              <a:xfrm>
                <a:off x="14775" y="1709"/>
                <a:ext cx="101" cy="520"/>
              </a:xfrm>
              <a:custGeom>
                <a:avLst/>
                <a:gdLst>
                  <a:gd name="T0" fmla="*/ 100 w 101"/>
                  <a:gd name="T1" fmla="*/ 520 h 520"/>
                  <a:gd name="T2" fmla="*/ 100 w 101"/>
                  <a:gd name="T3" fmla="*/ 74 h 520"/>
                  <a:gd name="T4" fmla="*/ 97 w 101"/>
                  <a:gd name="T5" fmla="*/ 52 h 520"/>
                  <a:gd name="T6" fmla="*/ 87 w 101"/>
                  <a:gd name="T7" fmla="*/ 32 h 520"/>
                  <a:gd name="T8" fmla="*/ 73 w 101"/>
                  <a:gd name="T9" fmla="*/ 16 h 520"/>
                  <a:gd name="T10" fmla="*/ 54 w 101"/>
                  <a:gd name="T11" fmla="*/ 5 h 520"/>
                  <a:gd name="T12" fmla="*/ 32 w 101"/>
                  <a:gd name="T13" fmla="*/ 0 h 520"/>
                  <a:gd name="T14" fmla="*/ 26 w 101"/>
                  <a:gd name="T15" fmla="*/ 0 h 520"/>
                  <a:gd name="T16" fmla="*/ 0 w 101"/>
                  <a:gd name="T17" fmla="*/ 0 h 520"/>
                  <a:gd name="T18" fmla="*/ 0 w 101"/>
                  <a:gd name="T19" fmla="*/ 447 h 520"/>
                  <a:gd name="T20" fmla="*/ 26 w 101"/>
                  <a:gd name="T21" fmla="*/ 447 h 520"/>
                  <a:gd name="T22" fmla="*/ 49 w 101"/>
                  <a:gd name="T23" fmla="*/ 450 h 520"/>
                  <a:gd name="T24" fmla="*/ 68 w 101"/>
                  <a:gd name="T25" fmla="*/ 459 h 520"/>
                  <a:gd name="T26" fmla="*/ 84 w 101"/>
                  <a:gd name="T27" fmla="*/ 474 h 520"/>
                  <a:gd name="T28" fmla="*/ 95 w 101"/>
                  <a:gd name="T29" fmla="*/ 493 h 520"/>
                  <a:gd name="T30" fmla="*/ 100 w 101"/>
                  <a:gd name="T31" fmla="*/ 515 h 520"/>
                  <a:gd name="T32" fmla="*/ 100 w 101"/>
                  <a:gd name="T33" fmla="*/ 520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1" h="520">
                    <a:moveTo>
                      <a:pt x="100" y="520"/>
                    </a:moveTo>
                    <a:lnTo>
                      <a:pt x="100" y="74"/>
                    </a:lnTo>
                    <a:lnTo>
                      <a:pt x="97" y="52"/>
                    </a:lnTo>
                    <a:lnTo>
                      <a:pt x="87" y="32"/>
                    </a:lnTo>
                    <a:lnTo>
                      <a:pt x="73" y="16"/>
                    </a:lnTo>
                    <a:lnTo>
                      <a:pt x="54" y="5"/>
                    </a:lnTo>
                    <a:lnTo>
                      <a:pt x="32" y="0"/>
                    </a:lnTo>
                    <a:lnTo>
                      <a:pt x="26" y="0"/>
                    </a:lnTo>
                    <a:lnTo>
                      <a:pt x="0" y="0"/>
                    </a:lnTo>
                    <a:lnTo>
                      <a:pt x="0" y="447"/>
                    </a:lnTo>
                    <a:lnTo>
                      <a:pt x="26" y="447"/>
                    </a:lnTo>
                    <a:lnTo>
                      <a:pt x="49" y="450"/>
                    </a:lnTo>
                    <a:lnTo>
                      <a:pt x="68" y="459"/>
                    </a:lnTo>
                    <a:lnTo>
                      <a:pt x="84" y="474"/>
                    </a:lnTo>
                    <a:lnTo>
                      <a:pt x="95" y="493"/>
                    </a:lnTo>
                    <a:lnTo>
                      <a:pt x="100" y="515"/>
                    </a:lnTo>
                    <a:lnTo>
                      <a:pt x="100" y="520"/>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12" name="Freeform 19"/>
              <p:cNvSpPr>
                <a:spLocks/>
              </p:cNvSpPr>
              <p:nvPr/>
            </p:nvSpPr>
            <p:spPr bwMode="auto">
              <a:xfrm>
                <a:off x="14936" y="1790"/>
                <a:ext cx="213" cy="0"/>
              </a:xfrm>
              <a:custGeom>
                <a:avLst/>
                <a:gdLst>
                  <a:gd name="T0" fmla="*/ 0 w 213"/>
                  <a:gd name="T1" fmla="*/ 213 w 213"/>
                </a:gdLst>
                <a:ahLst/>
                <a:cxnLst>
                  <a:cxn ang="0">
                    <a:pos x="T0" y="0"/>
                  </a:cxn>
                  <a:cxn ang="0">
                    <a:pos x="T1" y="0"/>
                  </a:cxn>
                </a:cxnLst>
                <a:rect l="0" t="0" r="r" b="b"/>
                <a:pathLst>
                  <a:path w="213">
                    <a:moveTo>
                      <a:pt x="0" y="0"/>
                    </a:moveTo>
                    <a:lnTo>
                      <a:pt x="213" y="0"/>
                    </a:lnTo>
                  </a:path>
                </a:pathLst>
              </a:custGeom>
              <a:noFill/>
              <a:ln w="7861">
                <a:solidFill>
                  <a:srgbClr val="AAAAAA"/>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3" name="Freeform 20"/>
              <p:cNvSpPr>
                <a:spLocks/>
              </p:cNvSpPr>
              <p:nvPr/>
            </p:nvSpPr>
            <p:spPr bwMode="auto">
              <a:xfrm>
                <a:off x="14936" y="1818"/>
                <a:ext cx="213" cy="0"/>
              </a:xfrm>
              <a:custGeom>
                <a:avLst/>
                <a:gdLst>
                  <a:gd name="T0" fmla="*/ 0 w 213"/>
                  <a:gd name="T1" fmla="*/ 213 w 213"/>
                </a:gdLst>
                <a:ahLst/>
                <a:cxnLst>
                  <a:cxn ang="0">
                    <a:pos x="T0" y="0"/>
                  </a:cxn>
                  <a:cxn ang="0">
                    <a:pos x="T1" y="0"/>
                  </a:cxn>
                </a:cxnLst>
                <a:rect l="0" t="0" r="r" b="b"/>
                <a:pathLst>
                  <a:path w="213">
                    <a:moveTo>
                      <a:pt x="0" y="0"/>
                    </a:moveTo>
                    <a:lnTo>
                      <a:pt x="213" y="0"/>
                    </a:lnTo>
                  </a:path>
                </a:pathLst>
              </a:custGeom>
              <a:noFill/>
              <a:ln w="7873">
                <a:solidFill>
                  <a:srgbClr val="AAAAAA"/>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4" name="Freeform 21"/>
              <p:cNvSpPr>
                <a:spLocks/>
              </p:cNvSpPr>
              <p:nvPr/>
            </p:nvSpPr>
            <p:spPr bwMode="auto">
              <a:xfrm>
                <a:off x="14936" y="1846"/>
                <a:ext cx="213" cy="0"/>
              </a:xfrm>
              <a:custGeom>
                <a:avLst/>
                <a:gdLst>
                  <a:gd name="T0" fmla="*/ 0 w 213"/>
                  <a:gd name="T1" fmla="*/ 213 w 213"/>
                </a:gdLst>
                <a:ahLst/>
                <a:cxnLst>
                  <a:cxn ang="0">
                    <a:pos x="T0" y="0"/>
                  </a:cxn>
                  <a:cxn ang="0">
                    <a:pos x="T1" y="0"/>
                  </a:cxn>
                </a:cxnLst>
                <a:rect l="0" t="0" r="r" b="b"/>
                <a:pathLst>
                  <a:path w="213">
                    <a:moveTo>
                      <a:pt x="0" y="0"/>
                    </a:moveTo>
                    <a:lnTo>
                      <a:pt x="213" y="0"/>
                    </a:lnTo>
                  </a:path>
                </a:pathLst>
              </a:custGeom>
              <a:noFill/>
              <a:ln w="7873">
                <a:solidFill>
                  <a:srgbClr val="AAAAAA"/>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5" name="Freeform 22"/>
              <p:cNvSpPr>
                <a:spLocks/>
              </p:cNvSpPr>
              <p:nvPr/>
            </p:nvSpPr>
            <p:spPr bwMode="auto">
              <a:xfrm>
                <a:off x="14936" y="1874"/>
                <a:ext cx="213" cy="0"/>
              </a:xfrm>
              <a:custGeom>
                <a:avLst/>
                <a:gdLst>
                  <a:gd name="T0" fmla="*/ 0 w 213"/>
                  <a:gd name="T1" fmla="*/ 213 w 213"/>
                </a:gdLst>
                <a:ahLst/>
                <a:cxnLst>
                  <a:cxn ang="0">
                    <a:pos x="T0" y="0"/>
                  </a:cxn>
                  <a:cxn ang="0">
                    <a:pos x="T1" y="0"/>
                  </a:cxn>
                </a:cxnLst>
                <a:rect l="0" t="0" r="r" b="b"/>
                <a:pathLst>
                  <a:path w="213">
                    <a:moveTo>
                      <a:pt x="0" y="0"/>
                    </a:moveTo>
                    <a:lnTo>
                      <a:pt x="213" y="0"/>
                    </a:lnTo>
                  </a:path>
                </a:pathLst>
              </a:custGeom>
              <a:noFill/>
              <a:ln w="7873">
                <a:solidFill>
                  <a:srgbClr val="AAAAAA"/>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6" name="Freeform 23"/>
              <p:cNvSpPr>
                <a:spLocks/>
              </p:cNvSpPr>
              <p:nvPr/>
            </p:nvSpPr>
            <p:spPr bwMode="auto">
              <a:xfrm>
                <a:off x="14936" y="1903"/>
                <a:ext cx="213" cy="0"/>
              </a:xfrm>
              <a:custGeom>
                <a:avLst/>
                <a:gdLst>
                  <a:gd name="T0" fmla="*/ 0 w 213"/>
                  <a:gd name="T1" fmla="*/ 213 w 213"/>
                </a:gdLst>
                <a:ahLst/>
                <a:cxnLst>
                  <a:cxn ang="0">
                    <a:pos x="T0" y="0"/>
                  </a:cxn>
                  <a:cxn ang="0">
                    <a:pos x="T1" y="0"/>
                  </a:cxn>
                </a:cxnLst>
                <a:rect l="0" t="0" r="r" b="b"/>
                <a:pathLst>
                  <a:path w="213">
                    <a:moveTo>
                      <a:pt x="0" y="0"/>
                    </a:moveTo>
                    <a:lnTo>
                      <a:pt x="213" y="0"/>
                    </a:lnTo>
                  </a:path>
                </a:pathLst>
              </a:custGeom>
              <a:noFill/>
              <a:ln w="7861">
                <a:solidFill>
                  <a:srgbClr val="AAAAAA"/>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7" name="Freeform 24"/>
              <p:cNvSpPr>
                <a:spLocks/>
              </p:cNvSpPr>
              <p:nvPr/>
            </p:nvSpPr>
            <p:spPr bwMode="auto">
              <a:xfrm>
                <a:off x="14936" y="1931"/>
                <a:ext cx="213" cy="0"/>
              </a:xfrm>
              <a:custGeom>
                <a:avLst/>
                <a:gdLst>
                  <a:gd name="T0" fmla="*/ 0 w 213"/>
                  <a:gd name="T1" fmla="*/ 213 w 213"/>
                </a:gdLst>
                <a:ahLst/>
                <a:cxnLst>
                  <a:cxn ang="0">
                    <a:pos x="T0" y="0"/>
                  </a:cxn>
                  <a:cxn ang="0">
                    <a:pos x="T1" y="0"/>
                  </a:cxn>
                </a:cxnLst>
                <a:rect l="0" t="0" r="r" b="b"/>
                <a:pathLst>
                  <a:path w="213">
                    <a:moveTo>
                      <a:pt x="0" y="0"/>
                    </a:moveTo>
                    <a:lnTo>
                      <a:pt x="213" y="0"/>
                    </a:lnTo>
                  </a:path>
                </a:pathLst>
              </a:custGeom>
              <a:noFill/>
              <a:ln w="7861">
                <a:solidFill>
                  <a:srgbClr val="AAAAAA"/>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8" name="Freeform 25"/>
              <p:cNvSpPr>
                <a:spLocks/>
              </p:cNvSpPr>
              <p:nvPr/>
            </p:nvSpPr>
            <p:spPr bwMode="auto">
              <a:xfrm>
                <a:off x="14936" y="1959"/>
                <a:ext cx="213" cy="0"/>
              </a:xfrm>
              <a:custGeom>
                <a:avLst/>
                <a:gdLst>
                  <a:gd name="T0" fmla="*/ 0 w 213"/>
                  <a:gd name="T1" fmla="*/ 213 w 213"/>
                </a:gdLst>
                <a:ahLst/>
                <a:cxnLst>
                  <a:cxn ang="0">
                    <a:pos x="T0" y="0"/>
                  </a:cxn>
                  <a:cxn ang="0">
                    <a:pos x="T1" y="0"/>
                  </a:cxn>
                </a:cxnLst>
                <a:rect l="0" t="0" r="r" b="b"/>
                <a:pathLst>
                  <a:path w="213">
                    <a:moveTo>
                      <a:pt x="0" y="0"/>
                    </a:moveTo>
                    <a:lnTo>
                      <a:pt x="213" y="0"/>
                    </a:lnTo>
                  </a:path>
                </a:pathLst>
              </a:custGeom>
              <a:noFill/>
              <a:ln w="7861">
                <a:solidFill>
                  <a:srgbClr val="AAAAAA"/>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9" name="Freeform 26"/>
              <p:cNvSpPr>
                <a:spLocks/>
              </p:cNvSpPr>
              <p:nvPr/>
            </p:nvSpPr>
            <p:spPr bwMode="auto">
              <a:xfrm>
                <a:off x="14936" y="1987"/>
                <a:ext cx="213" cy="0"/>
              </a:xfrm>
              <a:custGeom>
                <a:avLst/>
                <a:gdLst>
                  <a:gd name="T0" fmla="*/ 0 w 213"/>
                  <a:gd name="T1" fmla="*/ 213 w 213"/>
                </a:gdLst>
                <a:ahLst/>
                <a:cxnLst>
                  <a:cxn ang="0">
                    <a:pos x="T0" y="0"/>
                  </a:cxn>
                  <a:cxn ang="0">
                    <a:pos x="T1" y="0"/>
                  </a:cxn>
                </a:cxnLst>
                <a:rect l="0" t="0" r="r" b="b"/>
                <a:pathLst>
                  <a:path w="213">
                    <a:moveTo>
                      <a:pt x="0" y="0"/>
                    </a:moveTo>
                    <a:lnTo>
                      <a:pt x="213" y="0"/>
                    </a:lnTo>
                  </a:path>
                </a:pathLst>
              </a:custGeom>
              <a:noFill/>
              <a:ln w="7861">
                <a:solidFill>
                  <a:srgbClr val="AAAAAA"/>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20" name="Freeform 27"/>
              <p:cNvSpPr>
                <a:spLocks/>
              </p:cNvSpPr>
              <p:nvPr/>
            </p:nvSpPr>
            <p:spPr bwMode="auto">
              <a:xfrm>
                <a:off x="14936" y="2016"/>
                <a:ext cx="213" cy="0"/>
              </a:xfrm>
              <a:custGeom>
                <a:avLst/>
                <a:gdLst>
                  <a:gd name="T0" fmla="*/ 0 w 213"/>
                  <a:gd name="T1" fmla="*/ 213 w 213"/>
                </a:gdLst>
                <a:ahLst/>
                <a:cxnLst>
                  <a:cxn ang="0">
                    <a:pos x="T0" y="0"/>
                  </a:cxn>
                  <a:cxn ang="0">
                    <a:pos x="T1" y="0"/>
                  </a:cxn>
                </a:cxnLst>
                <a:rect l="0" t="0" r="r" b="b"/>
                <a:pathLst>
                  <a:path w="213">
                    <a:moveTo>
                      <a:pt x="0" y="0"/>
                    </a:moveTo>
                    <a:lnTo>
                      <a:pt x="213" y="0"/>
                    </a:lnTo>
                  </a:path>
                </a:pathLst>
              </a:custGeom>
              <a:noFill/>
              <a:ln w="7861">
                <a:solidFill>
                  <a:srgbClr val="AAAAAA"/>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21" name="Freeform 28"/>
              <p:cNvSpPr>
                <a:spLocks/>
              </p:cNvSpPr>
              <p:nvPr/>
            </p:nvSpPr>
            <p:spPr bwMode="auto">
              <a:xfrm>
                <a:off x="14936" y="2044"/>
                <a:ext cx="213" cy="0"/>
              </a:xfrm>
              <a:custGeom>
                <a:avLst/>
                <a:gdLst>
                  <a:gd name="T0" fmla="*/ 0 w 213"/>
                  <a:gd name="T1" fmla="*/ 213 w 213"/>
                </a:gdLst>
                <a:ahLst/>
                <a:cxnLst>
                  <a:cxn ang="0">
                    <a:pos x="T0" y="0"/>
                  </a:cxn>
                  <a:cxn ang="0">
                    <a:pos x="T1" y="0"/>
                  </a:cxn>
                </a:cxnLst>
                <a:rect l="0" t="0" r="r" b="b"/>
                <a:pathLst>
                  <a:path w="213">
                    <a:moveTo>
                      <a:pt x="0" y="0"/>
                    </a:moveTo>
                    <a:lnTo>
                      <a:pt x="213" y="0"/>
                    </a:lnTo>
                  </a:path>
                </a:pathLst>
              </a:custGeom>
              <a:noFill/>
              <a:ln w="7861">
                <a:solidFill>
                  <a:srgbClr val="AAAAAA"/>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22" name="Freeform 29"/>
              <p:cNvSpPr>
                <a:spLocks/>
              </p:cNvSpPr>
              <p:nvPr/>
            </p:nvSpPr>
            <p:spPr bwMode="auto">
              <a:xfrm>
                <a:off x="14936" y="2072"/>
                <a:ext cx="213" cy="0"/>
              </a:xfrm>
              <a:custGeom>
                <a:avLst/>
                <a:gdLst>
                  <a:gd name="T0" fmla="*/ 0 w 213"/>
                  <a:gd name="T1" fmla="*/ 213 w 213"/>
                </a:gdLst>
                <a:ahLst/>
                <a:cxnLst>
                  <a:cxn ang="0">
                    <a:pos x="T0" y="0"/>
                  </a:cxn>
                  <a:cxn ang="0">
                    <a:pos x="T1" y="0"/>
                  </a:cxn>
                </a:cxnLst>
                <a:rect l="0" t="0" r="r" b="b"/>
                <a:pathLst>
                  <a:path w="213">
                    <a:moveTo>
                      <a:pt x="0" y="0"/>
                    </a:moveTo>
                    <a:lnTo>
                      <a:pt x="213" y="0"/>
                    </a:lnTo>
                  </a:path>
                </a:pathLst>
              </a:custGeom>
              <a:noFill/>
              <a:ln w="7861">
                <a:solidFill>
                  <a:srgbClr val="AAAAAA"/>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23" name="Freeform 30"/>
              <p:cNvSpPr>
                <a:spLocks/>
              </p:cNvSpPr>
              <p:nvPr/>
            </p:nvSpPr>
            <p:spPr bwMode="auto">
              <a:xfrm>
                <a:off x="14603" y="1790"/>
                <a:ext cx="213" cy="0"/>
              </a:xfrm>
              <a:custGeom>
                <a:avLst/>
                <a:gdLst>
                  <a:gd name="T0" fmla="*/ 0 w 213"/>
                  <a:gd name="T1" fmla="*/ 213 w 213"/>
                </a:gdLst>
                <a:ahLst/>
                <a:cxnLst>
                  <a:cxn ang="0">
                    <a:pos x="T0" y="0"/>
                  </a:cxn>
                  <a:cxn ang="0">
                    <a:pos x="T1" y="0"/>
                  </a:cxn>
                </a:cxnLst>
                <a:rect l="0" t="0" r="r" b="b"/>
                <a:pathLst>
                  <a:path w="213">
                    <a:moveTo>
                      <a:pt x="0" y="0"/>
                    </a:moveTo>
                    <a:lnTo>
                      <a:pt x="213" y="0"/>
                    </a:lnTo>
                  </a:path>
                </a:pathLst>
              </a:custGeom>
              <a:noFill/>
              <a:ln w="7861">
                <a:solidFill>
                  <a:srgbClr val="AAAAAA"/>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24" name="Freeform 31"/>
              <p:cNvSpPr>
                <a:spLocks/>
              </p:cNvSpPr>
              <p:nvPr/>
            </p:nvSpPr>
            <p:spPr bwMode="auto">
              <a:xfrm>
                <a:off x="14603" y="1818"/>
                <a:ext cx="213" cy="0"/>
              </a:xfrm>
              <a:custGeom>
                <a:avLst/>
                <a:gdLst>
                  <a:gd name="T0" fmla="*/ 0 w 213"/>
                  <a:gd name="T1" fmla="*/ 213 w 213"/>
                </a:gdLst>
                <a:ahLst/>
                <a:cxnLst>
                  <a:cxn ang="0">
                    <a:pos x="T0" y="0"/>
                  </a:cxn>
                  <a:cxn ang="0">
                    <a:pos x="T1" y="0"/>
                  </a:cxn>
                </a:cxnLst>
                <a:rect l="0" t="0" r="r" b="b"/>
                <a:pathLst>
                  <a:path w="213">
                    <a:moveTo>
                      <a:pt x="0" y="0"/>
                    </a:moveTo>
                    <a:lnTo>
                      <a:pt x="213" y="0"/>
                    </a:lnTo>
                  </a:path>
                </a:pathLst>
              </a:custGeom>
              <a:noFill/>
              <a:ln w="7873">
                <a:solidFill>
                  <a:srgbClr val="AAAAAA"/>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25" name="Freeform 32"/>
              <p:cNvSpPr>
                <a:spLocks/>
              </p:cNvSpPr>
              <p:nvPr/>
            </p:nvSpPr>
            <p:spPr bwMode="auto">
              <a:xfrm>
                <a:off x="14603" y="1846"/>
                <a:ext cx="213" cy="0"/>
              </a:xfrm>
              <a:custGeom>
                <a:avLst/>
                <a:gdLst>
                  <a:gd name="T0" fmla="*/ 0 w 213"/>
                  <a:gd name="T1" fmla="*/ 213 w 213"/>
                </a:gdLst>
                <a:ahLst/>
                <a:cxnLst>
                  <a:cxn ang="0">
                    <a:pos x="T0" y="0"/>
                  </a:cxn>
                  <a:cxn ang="0">
                    <a:pos x="T1" y="0"/>
                  </a:cxn>
                </a:cxnLst>
                <a:rect l="0" t="0" r="r" b="b"/>
                <a:pathLst>
                  <a:path w="213">
                    <a:moveTo>
                      <a:pt x="0" y="0"/>
                    </a:moveTo>
                    <a:lnTo>
                      <a:pt x="213" y="0"/>
                    </a:lnTo>
                  </a:path>
                </a:pathLst>
              </a:custGeom>
              <a:noFill/>
              <a:ln w="7873">
                <a:solidFill>
                  <a:srgbClr val="AAAAAA"/>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26" name="Freeform 33"/>
              <p:cNvSpPr>
                <a:spLocks/>
              </p:cNvSpPr>
              <p:nvPr/>
            </p:nvSpPr>
            <p:spPr bwMode="auto">
              <a:xfrm>
                <a:off x="14603" y="1874"/>
                <a:ext cx="213" cy="0"/>
              </a:xfrm>
              <a:custGeom>
                <a:avLst/>
                <a:gdLst>
                  <a:gd name="T0" fmla="*/ 0 w 213"/>
                  <a:gd name="T1" fmla="*/ 213 w 213"/>
                </a:gdLst>
                <a:ahLst/>
                <a:cxnLst>
                  <a:cxn ang="0">
                    <a:pos x="T0" y="0"/>
                  </a:cxn>
                  <a:cxn ang="0">
                    <a:pos x="T1" y="0"/>
                  </a:cxn>
                </a:cxnLst>
                <a:rect l="0" t="0" r="r" b="b"/>
                <a:pathLst>
                  <a:path w="213">
                    <a:moveTo>
                      <a:pt x="0" y="0"/>
                    </a:moveTo>
                    <a:lnTo>
                      <a:pt x="213" y="0"/>
                    </a:lnTo>
                  </a:path>
                </a:pathLst>
              </a:custGeom>
              <a:noFill/>
              <a:ln w="7873">
                <a:solidFill>
                  <a:srgbClr val="AAAAAA"/>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27" name="Freeform 34"/>
              <p:cNvSpPr>
                <a:spLocks/>
              </p:cNvSpPr>
              <p:nvPr/>
            </p:nvSpPr>
            <p:spPr bwMode="auto">
              <a:xfrm>
                <a:off x="14603" y="1903"/>
                <a:ext cx="213" cy="0"/>
              </a:xfrm>
              <a:custGeom>
                <a:avLst/>
                <a:gdLst>
                  <a:gd name="T0" fmla="*/ 0 w 213"/>
                  <a:gd name="T1" fmla="*/ 213 w 213"/>
                </a:gdLst>
                <a:ahLst/>
                <a:cxnLst>
                  <a:cxn ang="0">
                    <a:pos x="T0" y="0"/>
                  </a:cxn>
                  <a:cxn ang="0">
                    <a:pos x="T1" y="0"/>
                  </a:cxn>
                </a:cxnLst>
                <a:rect l="0" t="0" r="r" b="b"/>
                <a:pathLst>
                  <a:path w="213">
                    <a:moveTo>
                      <a:pt x="0" y="0"/>
                    </a:moveTo>
                    <a:lnTo>
                      <a:pt x="213" y="0"/>
                    </a:lnTo>
                  </a:path>
                </a:pathLst>
              </a:custGeom>
              <a:noFill/>
              <a:ln w="7861">
                <a:solidFill>
                  <a:srgbClr val="AAAAAA"/>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28" name="Freeform 35"/>
              <p:cNvSpPr>
                <a:spLocks/>
              </p:cNvSpPr>
              <p:nvPr/>
            </p:nvSpPr>
            <p:spPr bwMode="auto">
              <a:xfrm>
                <a:off x="14603" y="1931"/>
                <a:ext cx="213" cy="0"/>
              </a:xfrm>
              <a:custGeom>
                <a:avLst/>
                <a:gdLst>
                  <a:gd name="T0" fmla="*/ 0 w 213"/>
                  <a:gd name="T1" fmla="*/ 213 w 213"/>
                </a:gdLst>
                <a:ahLst/>
                <a:cxnLst>
                  <a:cxn ang="0">
                    <a:pos x="T0" y="0"/>
                  </a:cxn>
                  <a:cxn ang="0">
                    <a:pos x="T1" y="0"/>
                  </a:cxn>
                </a:cxnLst>
                <a:rect l="0" t="0" r="r" b="b"/>
                <a:pathLst>
                  <a:path w="213">
                    <a:moveTo>
                      <a:pt x="0" y="0"/>
                    </a:moveTo>
                    <a:lnTo>
                      <a:pt x="213" y="0"/>
                    </a:lnTo>
                  </a:path>
                </a:pathLst>
              </a:custGeom>
              <a:noFill/>
              <a:ln w="7861">
                <a:solidFill>
                  <a:srgbClr val="AAAAAA"/>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29" name="Freeform 36"/>
              <p:cNvSpPr>
                <a:spLocks/>
              </p:cNvSpPr>
              <p:nvPr/>
            </p:nvSpPr>
            <p:spPr bwMode="auto">
              <a:xfrm>
                <a:off x="14603" y="1959"/>
                <a:ext cx="213" cy="0"/>
              </a:xfrm>
              <a:custGeom>
                <a:avLst/>
                <a:gdLst>
                  <a:gd name="T0" fmla="*/ 0 w 213"/>
                  <a:gd name="T1" fmla="*/ 213 w 213"/>
                </a:gdLst>
                <a:ahLst/>
                <a:cxnLst>
                  <a:cxn ang="0">
                    <a:pos x="T0" y="0"/>
                  </a:cxn>
                  <a:cxn ang="0">
                    <a:pos x="T1" y="0"/>
                  </a:cxn>
                </a:cxnLst>
                <a:rect l="0" t="0" r="r" b="b"/>
                <a:pathLst>
                  <a:path w="213">
                    <a:moveTo>
                      <a:pt x="0" y="0"/>
                    </a:moveTo>
                    <a:lnTo>
                      <a:pt x="213" y="0"/>
                    </a:lnTo>
                  </a:path>
                </a:pathLst>
              </a:custGeom>
              <a:noFill/>
              <a:ln w="7861">
                <a:solidFill>
                  <a:srgbClr val="AAAAAA"/>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30" name="Freeform 37"/>
              <p:cNvSpPr>
                <a:spLocks/>
              </p:cNvSpPr>
              <p:nvPr/>
            </p:nvSpPr>
            <p:spPr bwMode="auto">
              <a:xfrm>
                <a:off x="14603" y="1987"/>
                <a:ext cx="213" cy="0"/>
              </a:xfrm>
              <a:custGeom>
                <a:avLst/>
                <a:gdLst>
                  <a:gd name="T0" fmla="*/ 0 w 213"/>
                  <a:gd name="T1" fmla="*/ 213 w 213"/>
                </a:gdLst>
                <a:ahLst/>
                <a:cxnLst>
                  <a:cxn ang="0">
                    <a:pos x="T0" y="0"/>
                  </a:cxn>
                  <a:cxn ang="0">
                    <a:pos x="T1" y="0"/>
                  </a:cxn>
                </a:cxnLst>
                <a:rect l="0" t="0" r="r" b="b"/>
                <a:pathLst>
                  <a:path w="213">
                    <a:moveTo>
                      <a:pt x="0" y="0"/>
                    </a:moveTo>
                    <a:lnTo>
                      <a:pt x="213" y="0"/>
                    </a:lnTo>
                  </a:path>
                </a:pathLst>
              </a:custGeom>
              <a:noFill/>
              <a:ln w="7861">
                <a:solidFill>
                  <a:srgbClr val="AAAAAA"/>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31" name="Freeform 38"/>
              <p:cNvSpPr>
                <a:spLocks/>
              </p:cNvSpPr>
              <p:nvPr/>
            </p:nvSpPr>
            <p:spPr bwMode="auto">
              <a:xfrm>
                <a:off x="14603" y="2016"/>
                <a:ext cx="213" cy="0"/>
              </a:xfrm>
              <a:custGeom>
                <a:avLst/>
                <a:gdLst>
                  <a:gd name="T0" fmla="*/ 0 w 213"/>
                  <a:gd name="T1" fmla="*/ 213 w 213"/>
                </a:gdLst>
                <a:ahLst/>
                <a:cxnLst>
                  <a:cxn ang="0">
                    <a:pos x="T0" y="0"/>
                  </a:cxn>
                  <a:cxn ang="0">
                    <a:pos x="T1" y="0"/>
                  </a:cxn>
                </a:cxnLst>
                <a:rect l="0" t="0" r="r" b="b"/>
                <a:pathLst>
                  <a:path w="213">
                    <a:moveTo>
                      <a:pt x="0" y="0"/>
                    </a:moveTo>
                    <a:lnTo>
                      <a:pt x="213" y="0"/>
                    </a:lnTo>
                  </a:path>
                </a:pathLst>
              </a:custGeom>
              <a:noFill/>
              <a:ln w="7861">
                <a:solidFill>
                  <a:srgbClr val="AAAAAA"/>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32" name="Freeform 39"/>
              <p:cNvSpPr>
                <a:spLocks/>
              </p:cNvSpPr>
              <p:nvPr/>
            </p:nvSpPr>
            <p:spPr bwMode="auto">
              <a:xfrm>
                <a:off x="14603" y="2044"/>
                <a:ext cx="213" cy="0"/>
              </a:xfrm>
              <a:custGeom>
                <a:avLst/>
                <a:gdLst>
                  <a:gd name="T0" fmla="*/ 0 w 213"/>
                  <a:gd name="T1" fmla="*/ 213 w 213"/>
                </a:gdLst>
                <a:ahLst/>
                <a:cxnLst>
                  <a:cxn ang="0">
                    <a:pos x="T0" y="0"/>
                  </a:cxn>
                  <a:cxn ang="0">
                    <a:pos x="T1" y="0"/>
                  </a:cxn>
                </a:cxnLst>
                <a:rect l="0" t="0" r="r" b="b"/>
                <a:pathLst>
                  <a:path w="213">
                    <a:moveTo>
                      <a:pt x="0" y="0"/>
                    </a:moveTo>
                    <a:lnTo>
                      <a:pt x="213" y="0"/>
                    </a:lnTo>
                  </a:path>
                </a:pathLst>
              </a:custGeom>
              <a:noFill/>
              <a:ln w="7861">
                <a:solidFill>
                  <a:srgbClr val="AAAAAA"/>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33" name="Freeform 40"/>
              <p:cNvSpPr>
                <a:spLocks/>
              </p:cNvSpPr>
              <p:nvPr/>
            </p:nvSpPr>
            <p:spPr bwMode="auto">
              <a:xfrm>
                <a:off x="14603" y="2072"/>
                <a:ext cx="213" cy="0"/>
              </a:xfrm>
              <a:custGeom>
                <a:avLst/>
                <a:gdLst>
                  <a:gd name="T0" fmla="*/ 0 w 213"/>
                  <a:gd name="T1" fmla="*/ 213 w 213"/>
                </a:gdLst>
                <a:ahLst/>
                <a:cxnLst>
                  <a:cxn ang="0">
                    <a:pos x="T0" y="0"/>
                  </a:cxn>
                  <a:cxn ang="0">
                    <a:pos x="T1" y="0"/>
                  </a:cxn>
                </a:cxnLst>
                <a:rect l="0" t="0" r="r" b="b"/>
                <a:pathLst>
                  <a:path w="213">
                    <a:moveTo>
                      <a:pt x="0" y="0"/>
                    </a:moveTo>
                    <a:lnTo>
                      <a:pt x="213" y="0"/>
                    </a:lnTo>
                  </a:path>
                </a:pathLst>
              </a:custGeom>
              <a:noFill/>
              <a:ln w="7861">
                <a:solidFill>
                  <a:srgbClr val="AAAAAA"/>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34" name="Freeform 41"/>
              <p:cNvSpPr>
                <a:spLocks/>
              </p:cNvSpPr>
              <p:nvPr/>
            </p:nvSpPr>
            <p:spPr bwMode="auto">
              <a:xfrm>
                <a:off x="14775" y="1790"/>
                <a:ext cx="41" cy="0"/>
              </a:xfrm>
              <a:custGeom>
                <a:avLst/>
                <a:gdLst>
                  <a:gd name="T0" fmla="*/ 0 w 41"/>
                  <a:gd name="T1" fmla="*/ 41 w 41"/>
                </a:gdLst>
                <a:ahLst/>
                <a:cxnLst>
                  <a:cxn ang="0">
                    <a:pos x="T0" y="0"/>
                  </a:cxn>
                  <a:cxn ang="0">
                    <a:pos x="T1" y="0"/>
                  </a:cxn>
                </a:cxnLst>
                <a:rect l="0" t="0" r="r" b="b"/>
                <a:pathLst>
                  <a:path w="41">
                    <a:moveTo>
                      <a:pt x="0" y="0"/>
                    </a:moveTo>
                    <a:lnTo>
                      <a:pt x="41" y="0"/>
                    </a:lnTo>
                  </a:path>
                </a:pathLst>
              </a:custGeom>
              <a:noFill/>
              <a:ln w="7861">
                <a:solidFill>
                  <a:srgbClr val="99999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35" name="Freeform 42"/>
              <p:cNvSpPr>
                <a:spLocks/>
              </p:cNvSpPr>
              <p:nvPr/>
            </p:nvSpPr>
            <p:spPr bwMode="auto">
              <a:xfrm>
                <a:off x="14775" y="1818"/>
                <a:ext cx="41" cy="0"/>
              </a:xfrm>
              <a:custGeom>
                <a:avLst/>
                <a:gdLst>
                  <a:gd name="T0" fmla="*/ 0 w 41"/>
                  <a:gd name="T1" fmla="*/ 41 w 41"/>
                </a:gdLst>
                <a:ahLst/>
                <a:cxnLst>
                  <a:cxn ang="0">
                    <a:pos x="T0" y="0"/>
                  </a:cxn>
                  <a:cxn ang="0">
                    <a:pos x="T1" y="0"/>
                  </a:cxn>
                </a:cxnLst>
                <a:rect l="0" t="0" r="r" b="b"/>
                <a:pathLst>
                  <a:path w="41">
                    <a:moveTo>
                      <a:pt x="0" y="0"/>
                    </a:moveTo>
                    <a:lnTo>
                      <a:pt x="41" y="0"/>
                    </a:lnTo>
                  </a:path>
                </a:pathLst>
              </a:custGeom>
              <a:noFill/>
              <a:ln w="7873">
                <a:solidFill>
                  <a:srgbClr val="99999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36" name="Freeform 43"/>
              <p:cNvSpPr>
                <a:spLocks/>
              </p:cNvSpPr>
              <p:nvPr/>
            </p:nvSpPr>
            <p:spPr bwMode="auto">
              <a:xfrm>
                <a:off x="14775" y="1846"/>
                <a:ext cx="41" cy="0"/>
              </a:xfrm>
              <a:custGeom>
                <a:avLst/>
                <a:gdLst>
                  <a:gd name="T0" fmla="*/ 0 w 41"/>
                  <a:gd name="T1" fmla="*/ 41 w 41"/>
                </a:gdLst>
                <a:ahLst/>
                <a:cxnLst>
                  <a:cxn ang="0">
                    <a:pos x="T0" y="0"/>
                  </a:cxn>
                  <a:cxn ang="0">
                    <a:pos x="T1" y="0"/>
                  </a:cxn>
                </a:cxnLst>
                <a:rect l="0" t="0" r="r" b="b"/>
                <a:pathLst>
                  <a:path w="41">
                    <a:moveTo>
                      <a:pt x="0" y="0"/>
                    </a:moveTo>
                    <a:lnTo>
                      <a:pt x="41" y="0"/>
                    </a:lnTo>
                  </a:path>
                </a:pathLst>
              </a:custGeom>
              <a:noFill/>
              <a:ln w="7873">
                <a:solidFill>
                  <a:srgbClr val="99999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37" name="Freeform 44"/>
              <p:cNvSpPr>
                <a:spLocks/>
              </p:cNvSpPr>
              <p:nvPr/>
            </p:nvSpPr>
            <p:spPr bwMode="auto">
              <a:xfrm>
                <a:off x="14775" y="1874"/>
                <a:ext cx="41" cy="0"/>
              </a:xfrm>
              <a:custGeom>
                <a:avLst/>
                <a:gdLst>
                  <a:gd name="T0" fmla="*/ 0 w 41"/>
                  <a:gd name="T1" fmla="*/ 41 w 41"/>
                </a:gdLst>
                <a:ahLst/>
                <a:cxnLst>
                  <a:cxn ang="0">
                    <a:pos x="T0" y="0"/>
                  </a:cxn>
                  <a:cxn ang="0">
                    <a:pos x="T1" y="0"/>
                  </a:cxn>
                </a:cxnLst>
                <a:rect l="0" t="0" r="r" b="b"/>
                <a:pathLst>
                  <a:path w="41">
                    <a:moveTo>
                      <a:pt x="0" y="0"/>
                    </a:moveTo>
                    <a:lnTo>
                      <a:pt x="41" y="0"/>
                    </a:lnTo>
                  </a:path>
                </a:pathLst>
              </a:custGeom>
              <a:noFill/>
              <a:ln w="7873">
                <a:solidFill>
                  <a:srgbClr val="99999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38" name="Freeform 45"/>
              <p:cNvSpPr>
                <a:spLocks/>
              </p:cNvSpPr>
              <p:nvPr/>
            </p:nvSpPr>
            <p:spPr bwMode="auto">
              <a:xfrm>
                <a:off x="14775" y="1903"/>
                <a:ext cx="41" cy="0"/>
              </a:xfrm>
              <a:custGeom>
                <a:avLst/>
                <a:gdLst>
                  <a:gd name="T0" fmla="*/ 0 w 41"/>
                  <a:gd name="T1" fmla="*/ 41 w 41"/>
                </a:gdLst>
                <a:ahLst/>
                <a:cxnLst>
                  <a:cxn ang="0">
                    <a:pos x="T0" y="0"/>
                  </a:cxn>
                  <a:cxn ang="0">
                    <a:pos x="T1" y="0"/>
                  </a:cxn>
                </a:cxnLst>
                <a:rect l="0" t="0" r="r" b="b"/>
                <a:pathLst>
                  <a:path w="41">
                    <a:moveTo>
                      <a:pt x="0" y="0"/>
                    </a:moveTo>
                    <a:lnTo>
                      <a:pt x="41" y="0"/>
                    </a:lnTo>
                  </a:path>
                </a:pathLst>
              </a:custGeom>
              <a:noFill/>
              <a:ln w="7861">
                <a:solidFill>
                  <a:srgbClr val="99999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39" name="Freeform 46"/>
              <p:cNvSpPr>
                <a:spLocks/>
              </p:cNvSpPr>
              <p:nvPr/>
            </p:nvSpPr>
            <p:spPr bwMode="auto">
              <a:xfrm>
                <a:off x="14775" y="1931"/>
                <a:ext cx="41" cy="0"/>
              </a:xfrm>
              <a:custGeom>
                <a:avLst/>
                <a:gdLst>
                  <a:gd name="T0" fmla="*/ 0 w 41"/>
                  <a:gd name="T1" fmla="*/ 41 w 41"/>
                </a:gdLst>
                <a:ahLst/>
                <a:cxnLst>
                  <a:cxn ang="0">
                    <a:pos x="T0" y="0"/>
                  </a:cxn>
                  <a:cxn ang="0">
                    <a:pos x="T1" y="0"/>
                  </a:cxn>
                </a:cxnLst>
                <a:rect l="0" t="0" r="r" b="b"/>
                <a:pathLst>
                  <a:path w="41">
                    <a:moveTo>
                      <a:pt x="0" y="0"/>
                    </a:moveTo>
                    <a:lnTo>
                      <a:pt x="41" y="0"/>
                    </a:lnTo>
                  </a:path>
                </a:pathLst>
              </a:custGeom>
              <a:noFill/>
              <a:ln w="7861">
                <a:solidFill>
                  <a:srgbClr val="99999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40" name="Freeform 47"/>
              <p:cNvSpPr>
                <a:spLocks/>
              </p:cNvSpPr>
              <p:nvPr/>
            </p:nvSpPr>
            <p:spPr bwMode="auto">
              <a:xfrm>
                <a:off x="14775" y="1959"/>
                <a:ext cx="41" cy="0"/>
              </a:xfrm>
              <a:custGeom>
                <a:avLst/>
                <a:gdLst>
                  <a:gd name="T0" fmla="*/ 0 w 41"/>
                  <a:gd name="T1" fmla="*/ 41 w 41"/>
                </a:gdLst>
                <a:ahLst/>
                <a:cxnLst>
                  <a:cxn ang="0">
                    <a:pos x="T0" y="0"/>
                  </a:cxn>
                  <a:cxn ang="0">
                    <a:pos x="T1" y="0"/>
                  </a:cxn>
                </a:cxnLst>
                <a:rect l="0" t="0" r="r" b="b"/>
                <a:pathLst>
                  <a:path w="41">
                    <a:moveTo>
                      <a:pt x="0" y="0"/>
                    </a:moveTo>
                    <a:lnTo>
                      <a:pt x="41" y="0"/>
                    </a:lnTo>
                  </a:path>
                </a:pathLst>
              </a:custGeom>
              <a:noFill/>
              <a:ln w="7861">
                <a:solidFill>
                  <a:srgbClr val="99999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41" name="Freeform 48"/>
              <p:cNvSpPr>
                <a:spLocks/>
              </p:cNvSpPr>
              <p:nvPr/>
            </p:nvSpPr>
            <p:spPr bwMode="auto">
              <a:xfrm>
                <a:off x="14775" y="1987"/>
                <a:ext cx="41" cy="0"/>
              </a:xfrm>
              <a:custGeom>
                <a:avLst/>
                <a:gdLst>
                  <a:gd name="T0" fmla="*/ 0 w 41"/>
                  <a:gd name="T1" fmla="*/ 41 w 41"/>
                </a:gdLst>
                <a:ahLst/>
                <a:cxnLst>
                  <a:cxn ang="0">
                    <a:pos x="T0" y="0"/>
                  </a:cxn>
                  <a:cxn ang="0">
                    <a:pos x="T1" y="0"/>
                  </a:cxn>
                </a:cxnLst>
                <a:rect l="0" t="0" r="r" b="b"/>
                <a:pathLst>
                  <a:path w="41">
                    <a:moveTo>
                      <a:pt x="0" y="0"/>
                    </a:moveTo>
                    <a:lnTo>
                      <a:pt x="41" y="0"/>
                    </a:lnTo>
                  </a:path>
                </a:pathLst>
              </a:custGeom>
              <a:noFill/>
              <a:ln w="7861">
                <a:solidFill>
                  <a:srgbClr val="99999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42" name="Freeform 49"/>
              <p:cNvSpPr>
                <a:spLocks/>
              </p:cNvSpPr>
              <p:nvPr/>
            </p:nvSpPr>
            <p:spPr bwMode="auto">
              <a:xfrm>
                <a:off x="14775" y="2016"/>
                <a:ext cx="41" cy="0"/>
              </a:xfrm>
              <a:custGeom>
                <a:avLst/>
                <a:gdLst>
                  <a:gd name="T0" fmla="*/ 0 w 41"/>
                  <a:gd name="T1" fmla="*/ 41 w 41"/>
                </a:gdLst>
                <a:ahLst/>
                <a:cxnLst>
                  <a:cxn ang="0">
                    <a:pos x="T0" y="0"/>
                  </a:cxn>
                  <a:cxn ang="0">
                    <a:pos x="T1" y="0"/>
                  </a:cxn>
                </a:cxnLst>
                <a:rect l="0" t="0" r="r" b="b"/>
                <a:pathLst>
                  <a:path w="41">
                    <a:moveTo>
                      <a:pt x="0" y="0"/>
                    </a:moveTo>
                    <a:lnTo>
                      <a:pt x="41" y="0"/>
                    </a:lnTo>
                  </a:path>
                </a:pathLst>
              </a:custGeom>
              <a:noFill/>
              <a:ln w="7861">
                <a:solidFill>
                  <a:srgbClr val="99999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43" name="Freeform 50"/>
              <p:cNvSpPr>
                <a:spLocks/>
              </p:cNvSpPr>
              <p:nvPr/>
            </p:nvSpPr>
            <p:spPr bwMode="auto">
              <a:xfrm>
                <a:off x="14775" y="2044"/>
                <a:ext cx="41" cy="0"/>
              </a:xfrm>
              <a:custGeom>
                <a:avLst/>
                <a:gdLst>
                  <a:gd name="T0" fmla="*/ 0 w 41"/>
                  <a:gd name="T1" fmla="*/ 41 w 41"/>
                </a:gdLst>
                <a:ahLst/>
                <a:cxnLst>
                  <a:cxn ang="0">
                    <a:pos x="T0" y="0"/>
                  </a:cxn>
                  <a:cxn ang="0">
                    <a:pos x="T1" y="0"/>
                  </a:cxn>
                </a:cxnLst>
                <a:rect l="0" t="0" r="r" b="b"/>
                <a:pathLst>
                  <a:path w="41">
                    <a:moveTo>
                      <a:pt x="0" y="0"/>
                    </a:moveTo>
                    <a:lnTo>
                      <a:pt x="41" y="0"/>
                    </a:lnTo>
                  </a:path>
                </a:pathLst>
              </a:custGeom>
              <a:noFill/>
              <a:ln w="7861">
                <a:solidFill>
                  <a:srgbClr val="99999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44" name="Freeform 51"/>
              <p:cNvSpPr>
                <a:spLocks/>
              </p:cNvSpPr>
              <p:nvPr/>
            </p:nvSpPr>
            <p:spPr bwMode="auto">
              <a:xfrm>
                <a:off x="14775" y="2072"/>
                <a:ext cx="41" cy="0"/>
              </a:xfrm>
              <a:custGeom>
                <a:avLst/>
                <a:gdLst>
                  <a:gd name="T0" fmla="*/ 0 w 41"/>
                  <a:gd name="T1" fmla="*/ 41 w 41"/>
                </a:gdLst>
                <a:ahLst/>
                <a:cxnLst>
                  <a:cxn ang="0">
                    <a:pos x="T0" y="0"/>
                  </a:cxn>
                  <a:cxn ang="0">
                    <a:pos x="T1" y="0"/>
                  </a:cxn>
                </a:cxnLst>
                <a:rect l="0" t="0" r="r" b="b"/>
                <a:pathLst>
                  <a:path w="41">
                    <a:moveTo>
                      <a:pt x="0" y="0"/>
                    </a:moveTo>
                    <a:lnTo>
                      <a:pt x="41" y="0"/>
                    </a:lnTo>
                  </a:path>
                </a:pathLst>
              </a:custGeom>
              <a:noFill/>
              <a:ln w="7861">
                <a:solidFill>
                  <a:srgbClr val="99999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45" name="Freeform 52"/>
              <p:cNvSpPr>
                <a:spLocks/>
              </p:cNvSpPr>
              <p:nvPr/>
            </p:nvSpPr>
            <p:spPr bwMode="auto">
              <a:xfrm>
                <a:off x="14664" y="1584"/>
                <a:ext cx="429" cy="381"/>
              </a:xfrm>
              <a:custGeom>
                <a:avLst/>
                <a:gdLst>
                  <a:gd name="T0" fmla="*/ 0 w 429"/>
                  <a:gd name="T1" fmla="*/ 103 h 381"/>
                  <a:gd name="T2" fmla="*/ 0 w 429"/>
                  <a:gd name="T3" fmla="*/ 122 h 381"/>
                  <a:gd name="T4" fmla="*/ 2 w 429"/>
                  <a:gd name="T5" fmla="*/ 141 h 381"/>
                  <a:gd name="T6" fmla="*/ 7 w 429"/>
                  <a:gd name="T7" fmla="*/ 159 h 381"/>
                  <a:gd name="T8" fmla="*/ 16 w 429"/>
                  <a:gd name="T9" fmla="*/ 176 h 381"/>
                  <a:gd name="T10" fmla="*/ 27 w 429"/>
                  <a:gd name="T11" fmla="*/ 193 h 381"/>
                  <a:gd name="T12" fmla="*/ 34 w 429"/>
                  <a:gd name="T13" fmla="*/ 200 h 381"/>
                  <a:gd name="T14" fmla="*/ 48 w 429"/>
                  <a:gd name="T15" fmla="*/ 214 h 381"/>
                  <a:gd name="T16" fmla="*/ 214 w 429"/>
                  <a:gd name="T17" fmla="*/ 380 h 381"/>
                  <a:gd name="T18" fmla="*/ 380 w 429"/>
                  <a:gd name="T19" fmla="*/ 214 h 381"/>
                  <a:gd name="T20" fmla="*/ 394 w 429"/>
                  <a:gd name="T21" fmla="*/ 200 h 381"/>
                  <a:gd name="T22" fmla="*/ 407 w 429"/>
                  <a:gd name="T23" fmla="*/ 185 h 381"/>
                  <a:gd name="T24" fmla="*/ 417 w 429"/>
                  <a:gd name="T25" fmla="*/ 168 h 381"/>
                  <a:gd name="T26" fmla="*/ 424 w 429"/>
                  <a:gd name="T27" fmla="*/ 150 h 381"/>
                  <a:gd name="T28" fmla="*/ 428 w 429"/>
                  <a:gd name="T29" fmla="*/ 131 h 381"/>
                  <a:gd name="T30" fmla="*/ 429 w 429"/>
                  <a:gd name="T31" fmla="*/ 112 h 381"/>
                  <a:gd name="T32" fmla="*/ 427 w 429"/>
                  <a:gd name="T33" fmla="*/ 93 h 381"/>
                  <a:gd name="T34" fmla="*/ 421 w 429"/>
                  <a:gd name="T35" fmla="*/ 75 h 381"/>
                  <a:gd name="T36" fmla="*/ 413 w 429"/>
                  <a:gd name="T37" fmla="*/ 57 h 381"/>
                  <a:gd name="T38" fmla="*/ 401 w 429"/>
                  <a:gd name="T39" fmla="*/ 41 h 381"/>
                  <a:gd name="T40" fmla="*/ 395 w 429"/>
                  <a:gd name="T41" fmla="*/ 34 h 381"/>
                  <a:gd name="T42" fmla="*/ 379 w 429"/>
                  <a:gd name="T43" fmla="*/ 21 h 381"/>
                  <a:gd name="T44" fmla="*/ 362 w 429"/>
                  <a:gd name="T45" fmla="*/ 11 h 381"/>
                  <a:gd name="T46" fmla="*/ 344 w 429"/>
                  <a:gd name="T47" fmla="*/ 4 h 381"/>
                  <a:gd name="T48" fmla="*/ 326 w 429"/>
                  <a:gd name="T49" fmla="*/ 0 h 381"/>
                  <a:gd name="T50" fmla="*/ 307 w 429"/>
                  <a:gd name="T51" fmla="*/ 0 h 381"/>
                  <a:gd name="T52" fmla="*/ 288 w 429"/>
                  <a:gd name="T53" fmla="*/ 2 h 381"/>
                  <a:gd name="T54" fmla="*/ 269 w 429"/>
                  <a:gd name="T55" fmla="*/ 7 h 381"/>
                  <a:gd name="T56" fmla="*/ 252 w 429"/>
                  <a:gd name="T57" fmla="*/ 16 h 381"/>
                  <a:gd name="T58" fmla="*/ 236 w 429"/>
                  <a:gd name="T59" fmla="*/ 27 h 381"/>
                  <a:gd name="T60" fmla="*/ 228 w 429"/>
                  <a:gd name="T61" fmla="*/ 34 h 381"/>
                  <a:gd name="T62" fmla="*/ 214 w 429"/>
                  <a:gd name="T63" fmla="*/ 48 h 381"/>
                  <a:gd name="T64" fmla="*/ 200 w 429"/>
                  <a:gd name="T65" fmla="*/ 34 h 381"/>
                  <a:gd name="T66" fmla="*/ 184 w 429"/>
                  <a:gd name="T67" fmla="*/ 21 h 381"/>
                  <a:gd name="T68" fmla="*/ 168 w 429"/>
                  <a:gd name="T69" fmla="*/ 11 h 381"/>
                  <a:gd name="T70" fmla="*/ 150 w 429"/>
                  <a:gd name="T71" fmla="*/ 4 h 381"/>
                  <a:gd name="T72" fmla="*/ 131 w 429"/>
                  <a:gd name="T73" fmla="*/ 0 h 381"/>
                  <a:gd name="T74" fmla="*/ 112 w 429"/>
                  <a:gd name="T75" fmla="*/ 0 h 381"/>
                  <a:gd name="T76" fmla="*/ 93 w 429"/>
                  <a:gd name="T77" fmla="*/ 2 h 381"/>
                  <a:gd name="T78" fmla="*/ 75 w 429"/>
                  <a:gd name="T79" fmla="*/ 7 h 381"/>
                  <a:gd name="T80" fmla="*/ 57 w 429"/>
                  <a:gd name="T81" fmla="*/ 16 h 381"/>
                  <a:gd name="T82" fmla="*/ 41 w 429"/>
                  <a:gd name="T83" fmla="*/ 27 h 381"/>
                  <a:gd name="T84" fmla="*/ 34 w 429"/>
                  <a:gd name="T85" fmla="*/ 34 h 381"/>
                  <a:gd name="T86" fmla="*/ 21 w 429"/>
                  <a:gd name="T87" fmla="*/ 49 h 381"/>
                  <a:gd name="T88" fmla="*/ 11 w 429"/>
                  <a:gd name="T89" fmla="*/ 66 h 381"/>
                  <a:gd name="T90" fmla="*/ 4 w 429"/>
                  <a:gd name="T91" fmla="*/ 84 h 381"/>
                  <a:gd name="T92" fmla="*/ 0 w 429"/>
                  <a:gd name="T93" fmla="*/ 103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381">
                    <a:moveTo>
                      <a:pt x="0" y="103"/>
                    </a:moveTo>
                    <a:lnTo>
                      <a:pt x="0" y="122"/>
                    </a:lnTo>
                    <a:lnTo>
                      <a:pt x="2" y="141"/>
                    </a:lnTo>
                    <a:lnTo>
                      <a:pt x="7" y="159"/>
                    </a:lnTo>
                    <a:lnTo>
                      <a:pt x="16" y="176"/>
                    </a:lnTo>
                    <a:lnTo>
                      <a:pt x="27" y="193"/>
                    </a:lnTo>
                    <a:lnTo>
                      <a:pt x="34" y="200"/>
                    </a:lnTo>
                    <a:lnTo>
                      <a:pt x="48" y="214"/>
                    </a:lnTo>
                    <a:lnTo>
                      <a:pt x="214" y="380"/>
                    </a:lnTo>
                    <a:lnTo>
                      <a:pt x="380" y="214"/>
                    </a:lnTo>
                    <a:lnTo>
                      <a:pt x="394" y="200"/>
                    </a:lnTo>
                    <a:lnTo>
                      <a:pt x="407" y="185"/>
                    </a:lnTo>
                    <a:lnTo>
                      <a:pt x="417" y="168"/>
                    </a:lnTo>
                    <a:lnTo>
                      <a:pt x="424" y="150"/>
                    </a:lnTo>
                    <a:lnTo>
                      <a:pt x="428" y="131"/>
                    </a:lnTo>
                    <a:lnTo>
                      <a:pt x="429" y="112"/>
                    </a:lnTo>
                    <a:lnTo>
                      <a:pt x="427" y="93"/>
                    </a:lnTo>
                    <a:lnTo>
                      <a:pt x="421" y="75"/>
                    </a:lnTo>
                    <a:lnTo>
                      <a:pt x="413" y="57"/>
                    </a:lnTo>
                    <a:lnTo>
                      <a:pt x="401" y="41"/>
                    </a:lnTo>
                    <a:lnTo>
                      <a:pt x="395" y="34"/>
                    </a:lnTo>
                    <a:lnTo>
                      <a:pt x="379" y="21"/>
                    </a:lnTo>
                    <a:lnTo>
                      <a:pt x="362" y="11"/>
                    </a:lnTo>
                    <a:lnTo>
                      <a:pt x="344" y="4"/>
                    </a:lnTo>
                    <a:lnTo>
                      <a:pt x="326" y="0"/>
                    </a:lnTo>
                    <a:lnTo>
                      <a:pt x="307" y="0"/>
                    </a:lnTo>
                    <a:lnTo>
                      <a:pt x="288" y="2"/>
                    </a:lnTo>
                    <a:lnTo>
                      <a:pt x="269" y="7"/>
                    </a:lnTo>
                    <a:lnTo>
                      <a:pt x="252" y="16"/>
                    </a:lnTo>
                    <a:lnTo>
                      <a:pt x="236" y="27"/>
                    </a:lnTo>
                    <a:lnTo>
                      <a:pt x="228" y="34"/>
                    </a:lnTo>
                    <a:lnTo>
                      <a:pt x="214" y="48"/>
                    </a:lnTo>
                    <a:lnTo>
                      <a:pt x="200" y="34"/>
                    </a:lnTo>
                    <a:lnTo>
                      <a:pt x="184" y="21"/>
                    </a:lnTo>
                    <a:lnTo>
                      <a:pt x="168" y="11"/>
                    </a:lnTo>
                    <a:lnTo>
                      <a:pt x="150" y="4"/>
                    </a:lnTo>
                    <a:lnTo>
                      <a:pt x="131" y="0"/>
                    </a:lnTo>
                    <a:lnTo>
                      <a:pt x="112" y="0"/>
                    </a:lnTo>
                    <a:lnTo>
                      <a:pt x="93" y="2"/>
                    </a:lnTo>
                    <a:lnTo>
                      <a:pt x="75" y="7"/>
                    </a:lnTo>
                    <a:lnTo>
                      <a:pt x="57" y="16"/>
                    </a:lnTo>
                    <a:lnTo>
                      <a:pt x="41" y="27"/>
                    </a:lnTo>
                    <a:lnTo>
                      <a:pt x="34" y="34"/>
                    </a:lnTo>
                    <a:lnTo>
                      <a:pt x="21" y="49"/>
                    </a:lnTo>
                    <a:lnTo>
                      <a:pt x="11" y="66"/>
                    </a:lnTo>
                    <a:lnTo>
                      <a:pt x="4" y="84"/>
                    </a:lnTo>
                    <a:lnTo>
                      <a:pt x="0" y="103"/>
                    </a:lnTo>
                    <a:close/>
                  </a:path>
                </a:pathLst>
              </a:custGeom>
              <a:solidFill>
                <a:srgbClr val="E86F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grpSp>
        <p:grpSp>
          <p:nvGrpSpPr>
            <p:cNvPr id="46" name="Group 53"/>
            <p:cNvGrpSpPr>
              <a:grpSpLocks/>
            </p:cNvGrpSpPr>
            <p:nvPr/>
          </p:nvGrpSpPr>
          <p:grpSpPr bwMode="auto">
            <a:xfrm>
              <a:off x="5608641" y="4712676"/>
              <a:ext cx="523875" cy="455613"/>
              <a:chOff x="17512" y="-796"/>
              <a:chExt cx="826" cy="717"/>
            </a:xfrm>
          </p:grpSpPr>
          <p:sp>
            <p:nvSpPr>
              <p:cNvPr id="47" name="Freeform 54"/>
              <p:cNvSpPr>
                <a:spLocks/>
              </p:cNvSpPr>
              <p:nvPr/>
            </p:nvSpPr>
            <p:spPr bwMode="auto">
              <a:xfrm>
                <a:off x="17880" y="-707"/>
                <a:ext cx="90" cy="532"/>
              </a:xfrm>
              <a:custGeom>
                <a:avLst/>
                <a:gdLst>
                  <a:gd name="T0" fmla="*/ 26 w 90"/>
                  <a:gd name="T1" fmla="*/ 0 h 532"/>
                  <a:gd name="T2" fmla="*/ 0 w 90"/>
                  <a:gd name="T3" fmla="*/ 531 h 532"/>
                  <a:gd name="T4" fmla="*/ 90 w 90"/>
                  <a:gd name="T5" fmla="*/ 531 h 532"/>
                  <a:gd name="T6" fmla="*/ 64 w 90"/>
                  <a:gd name="T7" fmla="*/ 0 h 532"/>
                  <a:gd name="T8" fmla="*/ 26 w 90"/>
                  <a:gd name="T9" fmla="*/ 0 h 532"/>
                </a:gdLst>
                <a:ahLst/>
                <a:cxnLst>
                  <a:cxn ang="0">
                    <a:pos x="T0" y="T1"/>
                  </a:cxn>
                  <a:cxn ang="0">
                    <a:pos x="T2" y="T3"/>
                  </a:cxn>
                  <a:cxn ang="0">
                    <a:pos x="T4" y="T5"/>
                  </a:cxn>
                  <a:cxn ang="0">
                    <a:pos x="T6" y="T7"/>
                  </a:cxn>
                  <a:cxn ang="0">
                    <a:pos x="T8" y="T9"/>
                  </a:cxn>
                </a:cxnLst>
                <a:rect l="0" t="0" r="r" b="b"/>
                <a:pathLst>
                  <a:path w="90" h="532">
                    <a:moveTo>
                      <a:pt x="26" y="0"/>
                    </a:moveTo>
                    <a:lnTo>
                      <a:pt x="0" y="531"/>
                    </a:lnTo>
                    <a:lnTo>
                      <a:pt x="90" y="531"/>
                    </a:lnTo>
                    <a:lnTo>
                      <a:pt x="64" y="0"/>
                    </a:lnTo>
                    <a:lnTo>
                      <a:pt x="26" y="0"/>
                    </a:lnTo>
                    <a:close/>
                  </a:path>
                </a:pathLst>
              </a:custGeom>
              <a:solidFill>
                <a:srgbClr val="D4D6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grpSp>
            <p:nvGrpSpPr>
              <p:cNvPr id="48" name="Group 55"/>
              <p:cNvGrpSpPr>
                <a:grpSpLocks/>
              </p:cNvGrpSpPr>
              <p:nvPr/>
            </p:nvGrpSpPr>
            <p:grpSpPr bwMode="auto">
              <a:xfrm>
                <a:off x="17877" y="-786"/>
                <a:ext cx="96" cy="96"/>
                <a:chOff x="17877" y="-786"/>
                <a:chExt cx="96" cy="96"/>
              </a:xfrm>
            </p:grpSpPr>
            <p:sp>
              <p:nvSpPr>
                <p:cNvPr id="61444" name="Freeform 56"/>
                <p:cNvSpPr>
                  <a:spLocks/>
                </p:cNvSpPr>
                <p:nvPr/>
              </p:nvSpPr>
              <p:spPr bwMode="auto">
                <a:xfrm>
                  <a:off x="17877" y="-786"/>
                  <a:ext cx="96" cy="96"/>
                </a:xfrm>
                <a:custGeom>
                  <a:avLst/>
                  <a:gdLst>
                    <a:gd name="T0" fmla="*/ 5 w 96"/>
                    <a:gd name="T1" fmla="*/ 69 h 96"/>
                    <a:gd name="T2" fmla="*/ 18 w 96"/>
                    <a:gd name="T3" fmla="*/ 86 h 96"/>
                    <a:gd name="T4" fmla="*/ 38 w 96"/>
                    <a:gd name="T5" fmla="*/ 95 h 96"/>
                    <a:gd name="T6" fmla="*/ 48 w 96"/>
                    <a:gd name="T7" fmla="*/ 96 h 96"/>
                    <a:gd name="T8" fmla="*/ 48 w 96"/>
                    <a:gd name="T9" fmla="*/ 67 h 96"/>
                    <a:gd name="T10" fmla="*/ 37 w 96"/>
                    <a:gd name="T11" fmla="*/ 67 h 96"/>
                    <a:gd name="T12" fmla="*/ 28 w 96"/>
                    <a:gd name="T13" fmla="*/ 59 h 96"/>
                    <a:gd name="T14" fmla="*/ 28 w 96"/>
                    <a:gd name="T15" fmla="*/ 37 h 96"/>
                    <a:gd name="T16" fmla="*/ 37 w 96"/>
                    <a:gd name="T17" fmla="*/ 28 h 96"/>
                    <a:gd name="T18" fmla="*/ 48 w 96"/>
                    <a:gd name="T19" fmla="*/ 28 h 96"/>
                    <a:gd name="T20" fmla="*/ 48 w 96"/>
                    <a:gd name="T21" fmla="*/ 0 h 96"/>
                    <a:gd name="T22" fmla="*/ 26 w 96"/>
                    <a:gd name="T23" fmla="*/ 5 h 96"/>
                    <a:gd name="T24" fmla="*/ 9 w 96"/>
                    <a:gd name="T25" fmla="*/ 18 h 96"/>
                    <a:gd name="T26" fmla="*/ 0 w 96"/>
                    <a:gd name="T27" fmla="*/ 38 h 96"/>
                    <a:gd name="T28" fmla="*/ 0 w 96"/>
                    <a:gd name="T29" fmla="*/ 48 h 96"/>
                    <a:gd name="T30" fmla="*/ 5 w 96"/>
                    <a:gd name="T31"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6" h="96">
                      <a:moveTo>
                        <a:pt x="5" y="69"/>
                      </a:moveTo>
                      <a:lnTo>
                        <a:pt x="18" y="86"/>
                      </a:lnTo>
                      <a:lnTo>
                        <a:pt x="38" y="95"/>
                      </a:lnTo>
                      <a:lnTo>
                        <a:pt x="48" y="96"/>
                      </a:lnTo>
                      <a:lnTo>
                        <a:pt x="48" y="67"/>
                      </a:lnTo>
                      <a:lnTo>
                        <a:pt x="37" y="67"/>
                      </a:lnTo>
                      <a:lnTo>
                        <a:pt x="28" y="59"/>
                      </a:lnTo>
                      <a:lnTo>
                        <a:pt x="28" y="37"/>
                      </a:lnTo>
                      <a:lnTo>
                        <a:pt x="37" y="28"/>
                      </a:lnTo>
                      <a:lnTo>
                        <a:pt x="48" y="28"/>
                      </a:lnTo>
                      <a:lnTo>
                        <a:pt x="48" y="0"/>
                      </a:lnTo>
                      <a:lnTo>
                        <a:pt x="26" y="5"/>
                      </a:lnTo>
                      <a:lnTo>
                        <a:pt x="9" y="18"/>
                      </a:lnTo>
                      <a:lnTo>
                        <a:pt x="0" y="38"/>
                      </a:lnTo>
                      <a:lnTo>
                        <a:pt x="0" y="48"/>
                      </a:lnTo>
                      <a:lnTo>
                        <a:pt x="5" y="69"/>
                      </a:lnTo>
                      <a:close/>
                    </a:path>
                  </a:pathLst>
                </a:custGeom>
                <a:solidFill>
                  <a:srgbClr val="D4D6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45" name="Freeform 57"/>
                <p:cNvSpPr>
                  <a:spLocks/>
                </p:cNvSpPr>
                <p:nvPr/>
              </p:nvSpPr>
              <p:spPr bwMode="auto">
                <a:xfrm>
                  <a:off x="17877" y="-786"/>
                  <a:ext cx="96" cy="96"/>
                </a:xfrm>
                <a:custGeom>
                  <a:avLst/>
                  <a:gdLst>
                    <a:gd name="T0" fmla="*/ 67 w 96"/>
                    <a:gd name="T1" fmla="*/ 37 h 96"/>
                    <a:gd name="T2" fmla="*/ 67 w 96"/>
                    <a:gd name="T3" fmla="*/ 59 h 96"/>
                    <a:gd name="T4" fmla="*/ 59 w 96"/>
                    <a:gd name="T5" fmla="*/ 67 h 96"/>
                    <a:gd name="T6" fmla="*/ 48 w 96"/>
                    <a:gd name="T7" fmla="*/ 67 h 96"/>
                    <a:gd name="T8" fmla="*/ 48 w 96"/>
                    <a:gd name="T9" fmla="*/ 96 h 96"/>
                    <a:gd name="T10" fmla="*/ 69 w 96"/>
                    <a:gd name="T11" fmla="*/ 90 h 96"/>
                    <a:gd name="T12" fmla="*/ 86 w 96"/>
                    <a:gd name="T13" fmla="*/ 77 h 96"/>
                    <a:gd name="T14" fmla="*/ 95 w 96"/>
                    <a:gd name="T15" fmla="*/ 57 h 96"/>
                    <a:gd name="T16" fmla="*/ 96 w 96"/>
                    <a:gd name="T17" fmla="*/ 48 h 96"/>
                    <a:gd name="T18" fmla="*/ 90 w 96"/>
                    <a:gd name="T19" fmla="*/ 26 h 96"/>
                    <a:gd name="T20" fmla="*/ 77 w 96"/>
                    <a:gd name="T21" fmla="*/ 9 h 96"/>
                    <a:gd name="T22" fmla="*/ 57 w 96"/>
                    <a:gd name="T23" fmla="*/ 0 h 96"/>
                    <a:gd name="T24" fmla="*/ 48 w 96"/>
                    <a:gd name="T25" fmla="*/ 0 h 96"/>
                    <a:gd name="T26" fmla="*/ 48 w 96"/>
                    <a:gd name="T27" fmla="*/ 28 h 96"/>
                    <a:gd name="T28" fmla="*/ 59 w 96"/>
                    <a:gd name="T29" fmla="*/ 28 h 96"/>
                    <a:gd name="T30" fmla="*/ 67 w 96"/>
                    <a:gd name="T31" fmla="*/ 37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6" h="96">
                      <a:moveTo>
                        <a:pt x="67" y="37"/>
                      </a:moveTo>
                      <a:lnTo>
                        <a:pt x="67" y="59"/>
                      </a:lnTo>
                      <a:lnTo>
                        <a:pt x="59" y="67"/>
                      </a:lnTo>
                      <a:lnTo>
                        <a:pt x="48" y="67"/>
                      </a:lnTo>
                      <a:lnTo>
                        <a:pt x="48" y="96"/>
                      </a:lnTo>
                      <a:lnTo>
                        <a:pt x="69" y="90"/>
                      </a:lnTo>
                      <a:lnTo>
                        <a:pt x="86" y="77"/>
                      </a:lnTo>
                      <a:lnTo>
                        <a:pt x="95" y="57"/>
                      </a:lnTo>
                      <a:lnTo>
                        <a:pt x="96" y="48"/>
                      </a:lnTo>
                      <a:lnTo>
                        <a:pt x="90" y="26"/>
                      </a:lnTo>
                      <a:lnTo>
                        <a:pt x="77" y="9"/>
                      </a:lnTo>
                      <a:lnTo>
                        <a:pt x="57" y="0"/>
                      </a:lnTo>
                      <a:lnTo>
                        <a:pt x="48" y="0"/>
                      </a:lnTo>
                      <a:lnTo>
                        <a:pt x="48" y="28"/>
                      </a:lnTo>
                      <a:lnTo>
                        <a:pt x="59" y="28"/>
                      </a:lnTo>
                      <a:lnTo>
                        <a:pt x="67" y="37"/>
                      </a:lnTo>
                      <a:close/>
                    </a:path>
                  </a:pathLst>
                </a:custGeom>
                <a:solidFill>
                  <a:srgbClr val="D4D6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grpSp>
          <p:sp>
            <p:nvSpPr>
              <p:cNvPr id="49" name="Freeform 58"/>
              <p:cNvSpPr>
                <a:spLocks/>
              </p:cNvSpPr>
              <p:nvPr/>
            </p:nvSpPr>
            <p:spPr bwMode="auto">
              <a:xfrm>
                <a:off x="17768" y="-175"/>
                <a:ext cx="314" cy="60"/>
              </a:xfrm>
              <a:custGeom>
                <a:avLst/>
                <a:gdLst>
                  <a:gd name="T0" fmla="*/ 313 w 314"/>
                  <a:gd name="T1" fmla="*/ 60 h 60"/>
                  <a:gd name="T2" fmla="*/ 313 w 314"/>
                  <a:gd name="T3" fmla="*/ 8 h 60"/>
                  <a:gd name="T4" fmla="*/ 305 w 314"/>
                  <a:gd name="T5" fmla="*/ 0 h 60"/>
                  <a:gd name="T6" fmla="*/ 8 w 314"/>
                  <a:gd name="T7" fmla="*/ 0 h 60"/>
                  <a:gd name="T8" fmla="*/ 0 w 314"/>
                  <a:gd name="T9" fmla="*/ 8 h 60"/>
                  <a:gd name="T10" fmla="*/ 0 w 314"/>
                  <a:gd name="T11" fmla="*/ 60 h 60"/>
                  <a:gd name="T12" fmla="*/ 313 w 314"/>
                  <a:gd name="T13" fmla="*/ 60 h 60"/>
                </a:gdLst>
                <a:ahLst/>
                <a:cxnLst>
                  <a:cxn ang="0">
                    <a:pos x="T0" y="T1"/>
                  </a:cxn>
                  <a:cxn ang="0">
                    <a:pos x="T2" y="T3"/>
                  </a:cxn>
                  <a:cxn ang="0">
                    <a:pos x="T4" y="T5"/>
                  </a:cxn>
                  <a:cxn ang="0">
                    <a:pos x="T6" y="T7"/>
                  </a:cxn>
                  <a:cxn ang="0">
                    <a:pos x="T8" y="T9"/>
                  </a:cxn>
                  <a:cxn ang="0">
                    <a:pos x="T10" y="T11"/>
                  </a:cxn>
                  <a:cxn ang="0">
                    <a:pos x="T12" y="T13"/>
                  </a:cxn>
                </a:cxnLst>
                <a:rect l="0" t="0" r="r" b="b"/>
                <a:pathLst>
                  <a:path w="314" h="60">
                    <a:moveTo>
                      <a:pt x="313" y="60"/>
                    </a:moveTo>
                    <a:lnTo>
                      <a:pt x="313" y="8"/>
                    </a:lnTo>
                    <a:lnTo>
                      <a:pt x="305" y="0"/>
                    </a:lnTo>
                    <a:lnTo>
                      <a:pt x="8" y="0"/>
                    </a:lnTo>
                    <a:lnTo>
                      <a:pt x="0" y="8"/>
                    </a:lnTo>
                    <a:lnTo>
                      <a:pt x="0" y="60"/>
                    </a:lnTo>
                    <a:lnTo>
                      <a:pt x="313" y="60"/>
                    </a:lnTo>
                    <a:close/>
                  </a:path>
                </a:pathLst>
              </a:custGeom>
              <a:solidFill>
                <a:srgbClr val="5AA7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50" name="Freeform 59"/>
              <p:cNvSpPr>
                <a:spLocks/>
              </p:cNvSpPr>
              <p:nvPr/>
            </p:nvSpPr>
            <p:spPr bwMode="auto">
              <a:xfrm>
                <a:off x="17673" y="-615"/>
                <a:ext cx="504" cy="0"/>
              </a:xfrm>
              <a:custGeom>
                <a:avLst/>
                <a:gdLst>
                  <a:gd name="T0" fmla="*/ 0 w 504"/>
                  <a:gd name="T1" fmla="*/ 504 w 504"/>
                </a:gdLst>
                <a:ahLst/>
                <a:cxnLst>
                  <a:cxn ang="0">
                    <a:pos x="T0" y="0"/>
                  </a:cxn>
                  <a:cxn ang="0">
                    <a:pos x="T1" y="0"/>
                  </a:cxn>
                </a:cxnLst>
                <a:rect l="0" t="0" r="r" b="b"/>
                <a:pathLst>
                  <a:path w="504">
                    <a:moveTo>
                      <a:pt x="0" y="0"/>
                    </a:moveTo>
                    <a:lnTo>
                      <a:pt x="504" y="0"/>
                    </a:lnTo>
                  </a:path>
                </a:pathLst>
              </a:custGeom>
              <a:noFill/>
              <a:ln w="17449">
                <a:solidFill>
                  <a:srgbClr val="D4D6D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51" name="Freeform 60"/>
              <p:cNvSpPr>
                <a:spLocks/>
              </p:cNvSpPr>
              <p:nvPr/>
            </p:nvSpPr>
            <p:spPr bwMode="auto">
              <a:xfrm>
                <a:off x="17861" y="-645"/>
                <a:ext cx="128" cy="59"/>
              </a:xfrm>
              <a:custGeom>
                <a:avLst/>
                <a:gdLst>
                  <a:gd name="T0" fmla="*/ 127 w 128"/>
                  <a:gd name="T1" fmla="*/ 52 h 59"/>
                  <a:gd name="T2" fmla="*/ 127 w 128"/>
                  <a:gd name="T3" fmla="*/ 3 h 59"/>
                  <a:gd name="T4" fmla="*/ 120 w 128"/>
                  <a:gd name="T5" fmla="*/ 0 h 59"/>
                  <a:gd name="T6" fmla="*/ 3 w 128"/>
                  <a:gd name="T7" fmla="*/ 0 h 59"/>
                  <a:gd name="T8" fmla="*/ 0 w 128"/>
                  <a:gd name="T9" fmla="*/ 6 h 59"/>
                  <a:gd name="T10" fmla="*/ 0 w 128"/>
                  <a:gd name="T11" fmla="*/ 56 h 59"/>
                  <a:gd name="T12" fmla="*/ 6 w 128"/>
                  <a:gd name="T13" fmla="*/ 59 h 59"/>
                  <a:gd name="T14" fmla="*/ 124 w 128"/>
                  <a:gd name="T15" fmla="*/ 59 h 59"/>
                  <a:gd name="T16" fmla="*/ 127 w 128"/>
                  <a:gd name="T17" fmla="*/ 52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 h="59">
                    <a:moveTo>
                      <a:pt x="127" y="52"/>
                    </a:moveTo>
                    <a:lnTo>
                      <a:pt x="127" y="3"/>
                    </a:lnTo>
                    <a:lnTo>
                      <a:pt x="120" y="0"/>
                    </a:lnTo>
                    <a:lnTo>
                      <a:pt x="3" y="0"/>
                    </a:lnTo>
                    <a:lnTo>
                      <a:pt x="0" y="6"/>
                    </a:lnTo>
                    <a:lnTo>
                      <a:pt x="0" y="56"/>
                    </a:lnTo>
                    <a:lnTo>
                      <a:pt x="6" y="59"/>
                    </a:lnTo>
                    <a:lnTo>
                      <a:pt x="124" y="59"/>
                    </a:lnTo>
                    <a:lnTo>
                      <a:pt x="127" y="52"/>
                    </a:lnTo>
                    <a:close/>
                  </a:path>
                </a:pathLst>
              </a:custGeom>
              <a:solidFill>
                <a:srgbClr val="3B55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52" name="Freeform 61"/>
              <p:cNvSpPr>
                <a:spLocks/>
              </p:cNvSpPr>
              <p:nvPr/>
            </p:nvSpPr>
            <p:spPr bwMode="auto">
              <a:xfrm>
                <a:off x="17724" y="-139"/>
                <a:ext cx="402" cy="50"/>
              </a:xfrm>
              <a:custGeom>
                <a:avLst/>
                <a:gdLst>
                  <a:gd name="T0" fmla="*/ 402 w 402"/>
                  <a:gd name="T1" fmla="*/ 49 h 50"/>
                  <a:gd name="T2" fmla="*/ 402 w 402"/>
                  <a:gd name="T3" fmla="*/ 8 h 50"/>
                  <a:gd name="T4" fmla="*/ 394 w 402"/>
                  <a:gd name="T5" fmla="*/ 0 h 50"/>
                  <a:gd name="T6" fmla="*/ 8 w 402"/>
                  <a:gd name="T7" fmla="*/ 0 h 50"/>
                  <a:gd name="T8" fmla="*/ 0 w 402"/>
                  <a:gd name="T9" fmla="*/ 8 h 50"/>
                  <a:gd name="T10" fmla="*/ 0 w 402"/>
                  <a:gd name="T11" fmla="*/ 49 h 50"/>
                  <a:gd name="T12" fmla="*/ 402 w 402"/>
                  <a:gd name="T13" fmla="*/ 49 h 50"/>
                </a:gdLst>
                <a:ahLst/>
                <a:cxnLst>
                  <a:cxn ang="0">
                    <a:pos x="T0" y="T1"/>
                  </a:cxn>
                  <a:cxn ang="0">
                    <a:pos x="T2" y="T3"/>
                  </a:cxn>
                  <a:cxn ang="0">
                    <a:pos x="T4" y="T5"/>
                  </a:cxn>
                  <a:cxn ang="0">
                    <a:pos x="T6" y="T7"/>
                  </a:cxn>
                  <a:cxn ang="0">
                    <a:pos x="T8" y="T9"/>
                  </a:cxn>
                  <a:cxn ang="0">
                    <a:pos x="T10" y="T11"/>
                  </a:cxn>
                  <a:cxn ang="0">
                    <a:pos x="T12" y="T13"/>
                  </a:cxn>
                </a:cxnLst>
                <a:rect l="0" t="0" r="r" b="b"/>
                <a:pathLst>
                  <a:path w="402" h="50">
                    <a:moveTo>
                      <a:pt x="402" y="49"/>
                    </a:moveTo>
                    <a:lnTo>
                      <a:pt x="402" y="8"/>
                    </a:lnTo>
                    <a:lnTo>
                      <a:pt x="394" y="0"/>
                    </a:lnTo>
                    <a:lnTo>
                      <a:pt x="8" y="0"/>
                    </a:lnTo>
                    <a:lnTo>
                      <a:pt x="0" y="8"/>
                    </a:lnTo>
                    <a:lnTo>
                      <a:pt x="0" y="49"/>
                    </a:lnTo>
                    <a:lnTo>
                      <a:pt x="402" y="49"/>
                    </a:lnTo>
                    <a:close/>
                  </a:path>
                </a:pathLst>
              </a:custGeom>
              <a:solidFill>
                <a:srgbClr val="3B55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53" name="Freeform 62"/>
              <p:cNvSpPr>
                <a:spLocks/>
              </p:cNvSpPr>
              <p:nvPr/>
            </p:nvSpPr>
            <p:spPr bwMode="auto">
              <a:xfrm>
                <a:off x="17673" y="-617"/>
                <a:ext cx="0" cy="222"/>
              </a:xfrm>
              <a:custGeom>
                <a:avLst/>
                <a:gdLst>
                  <a:gd name="T0" fmla="*/ 0 h 222"/>
                  <a:gd name="T1" fmla="*/ 221 h 222"/>
                </a:gdLst>
                <a:ahLst/>
                <a:cxnLst>
                  <a:cxn ang="0">
                    <a:pos x="0" y="T0"/>
                  </a:cxn>
                  <a:cxn ang="0">
                    <a:pos x="0" y="T1"/>
                  </a:cxn>
                </a:cxnLst>
                <a:rect l="0" t="0" r="r" b="b"/>
                <a:pathLst>
                  <a:path h="222">
                    <a:moveTo>
                      <a:pt x="0" y="0"/>
                    </a:moveTo>
                    <a:lnTo>
                      <a:pt x="0" y="221"/>
                    </a:lnTo>
                  </a:path>
                </a:pathLst>
              </a:custGeom>
              <a:noFill/>
              <a:ln w="8356">
                <a:solidFill>
                  <a:srgbClr val="FFE07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54" name="Freeform 63"/>
              <p:cNvSpPr>
                <a:spLocks/>
              </p:cNvSpPr>
              <p:nvPr/>
            </p:nvSpPr>
            <p:spPr bwMode="auto">
              <a:xfrm>
                <a:off x="17550" y="-619"/>
                <a:ext cx="128" cy="227"/>
              </a:xfrm>
              <a:custGeom>
                <a:avLst/>
                <a:gdLst>
                  <a:gd name="T0" fmla="*/ 9 w 128"/>
                  <a:gd name="T1" fmla="*/ 226 h 227"/>
                  <a:gd name="T2" fmla="*/ 9 w 128"/>
                  <a:gd name="T3" fmla="*/ 226 h 227"/>
                  <a:gd name="T4" fmla="*/ 127 w 128"/>
                  <a:gd name="T5" fmla="*/ 5 h 227"/>
                  <a:gd name="T6" fmla="*/ 118 w 128"/>
                  <a:gd name="T7" fmla="*/ 0 h 227"/>
                  <a:gd name="T8" fmla="*/ 0 w 128"/>
                  <a:gd name="T9" fmla="*/ 221 h 227"/>
                  <a:gd name="T10" fmla="*/ 9 w 128"/>
                  <a:gd name="T11" fmla="*/ 226 h 227"/>
                </a:gdLst>
                <a:ahLst/>
                <a:cxnLst>
                  <a:cxn ang="0">
                    <a:pos x="T0" y="T1"/>
                  </a:cxn>
                  <a:cxn ang="0">
                    <a:pos x="T2" y="T3"/>
                  </a:cxn>
                  <a:cxn ang="0">
                    <a:pos x="T4" y="T5"/>
                  </a:cxn>
                  <a:cxn ang="0">
                    <a:pos x="T6" y="T7"/>
                  </a:cxn>
                  <a:cxn ang="0">
                    <a:pos x="T8" y="T9"/>
                  </a:cxn>
                  <a:cxn ang="0">
                    <a:pos x="T10" y="T11"/>
                  </a:cxn>
                </a:cxnLst>
                <a:rect l="0" t="0" r="r" b="b"/>
                <a:pathLst>
                  <a:path w="128" h="227">
                    <a:moveTo>
                      <a:pt x="9" y="226"/>
                    </a:moveTo>
                    <a:lnTo>
                      <a:pt x="9" y="226"/>
                    </a:lnTo>
                    <a:lnTo>
                      <a:pt x="127" y="5"/>
                    </a:lnTo>
                    <a:lnTo>
                      <a:pt x="118" y="0"/>
                    </a:lnTo>
                    <a:lnTo>
                      <a:pt x="0" y="221"/>
                    </a:lnTo>
                    <a:lnTo>
                      <a:pt x="9" y="226"/>
                    </a:lnTo>
                    <a:close/>
                  </a:path>
                </a:pathLst>
              </a:custGeom>
              <a:solidFill>
                <a:srgbClr val="FFE0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55" name="Freeform 64"/>
              <p:cNvSpPr>
                <a:spLocks/>
              </p:cNvSpPr>
              <p:nvPr/>
            </p:nvSpPr>
            <p:spPr bwMode="auto">
              <a:xfrm>
                <a:off x="17668" y="-619"/>
                <a:ext cx="128" cy="227"/>
              </a:xfrm>
              <a:custGeom>
                <a:avLst/>
                <a:gdLst>
                  <a:gd name="T0" fmla="*/ 118 w 128"/>
                  <a:gd name="T1" fmla="*/ 226 h 227"/>
                  <a:gd name="T2" fmla="*/ 118 w 128"/>
                  <a:gd name="T3" fmla="*/ 226 h 227"/>
                  <a:gd name="T4" fmla="*/ 127 w 128"/>
                  <a:gd name="T5" fmla="*/ 221 h 227"/>
                  <a:gd name="T6" fmla="*/ 9 w 128"/>
                  <a:gd name="T7" fmla="*/ 0 h 227"/>
                  <a:gd name="T8" fmla="*/ 0 w 128"/>
                  <a:gd name="T9" fmla="*/ 5 h 227"/>
                  <a:gd name="T10" fmla="*/ 118 w 128"/>
                  <a:gd name="T11" fmla="*/ 226 h 227"/>
                </a:gdLst>
                <a:ahLst/>
                <a:cxnLst>
                  <a:cxn ang="0">
                    <a:pos x="T0" y="T1"/>
                  </a:cxn>
                  <a:cxn ang="0">
                    <a:pos x="T2" y="T3"/>
                  </a:cxn>
                  <a:cxn ang="0">
                    <a:pos x="T4" y="T5"/>
                  </a:cxn>
                  <a:cxn ang="0">
                    <a:pos x="T6" y="T7"/>
                  </a:cxn>
                  <a:cxn ang="0">
                    <a:pos x="T8" y="T9"/>
                  </a:cxn>
                  <a:cxn ang="0">
                    <a:pos x="T10" y="T11"/>
                  </a:cxn>
                </a:cxnLst>
                <a:rect l="0" t="0" r="r" b="b"/>
                <a:pathLst>
                  <a:path w="128" h="227">
                    <a:moveTo>
                      <a:pt x="118" y="226"/>
                    </a:moveTo>
                    <a:lnTo>
                      <a:pt x="118" y="226"/>
                    </a:lnTo>
                    <a:lnTo>
                      <a:pt x="127" y="221"/>
                    </a:lnTo>
                    <a:lnTo>
                      <a:pt x="9" y="0"/>
                    </a:lnTo>
                    <a:lnTo>
                      <a:pt x="0" y="5"/>
                    </a:lnTo>
                    <a:lnTo>
                      <a:pt x="118" y="226"/>
                    </a:lnTo>
                    <a:close/>
                  </a:path>
                </a:pathLst>
              </a:custGeom>
              <a:solidFill>
                <a:srgbClr val="FFE0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56" name="Freeform 65"/>
              <p:cNvSpPr>
                <a:spLocks/>
              </p:cNvSpPr>
              <p:nvPr/>
            </p:nvSpPr>
            <p:spPr bwMode="auto">
              <a:xfrm>
                <a:off x="17653" y="-617"/>
                <a:ext cx="41" cy="44"/>
              </a:xfrm>
              <a:custGeom>
                <a:avLst/>
                <a:gdLst>
                  <a:gd name="T0" fmla="*/ 0 w 41"/>
                  <a:gd name="T1" fmla="*/ 38 h 44"/>
                  <a:gd name="T2" fmla="*/ 6 w 41"/>
                  <a:gd name="T3" fmla="*/ 41 h 44"/>
                  <a:gd name="T4" fmla="*/ 13 w 41"/>
                  <a:gd name="T5" fmla="*/ 43 h 44"/>
                  <a:gd name="T6" fmla="*/ 28 w 41"/>
                  <a:gd name="T7" fmla="*/ 43 h 44"/>
                  <a:gd name="T8" fmla="*/ 35 w 41"/>
                  <a:gd name="T9" fmla="*/ 41 h 44"/>
                  <a:gd name="T10" fmla="*/ 41 w 41"/>
                  <a:gd name="T11" fmla="*/ 38 h 44"/>
                  <a:gd name="T12" fmla="*/ 20 w 41"/>
                  <a:gd name="T13" fmla="*/ 0 h 44"/>
                  <a:gd name="T14" fmla="*/ 0 w 41"/>
                  <a:gd name="T15" fmla="*/ 38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4">
                    <a:moveTo>
                      <a:pt x="0" y="38"/>
                    </a:moveTo>
                    <a:lnTo>
                      <a:pt x="6" y="41"/>
                    </a:lnTo>
                    <a:lnTo>
                      <a:pt x="13" y="43"/>
                    </a:lnTo>
                    <a:lnTo>
                      <a:pt x="28" y="43"/>
                    </a:lnTo>
                    <a:lnTo>
                      <a:pt x="35" y="41"/>
                    </a:lnTo>
                    <a:lnTo>
                      <a:pt x="41" y="38"/>
                    </a:lnTo>
                    <a:lnTo>
                      <a:pt x="20" y="0"/>
                    </a:lnTo>
                    <a:lnTo>
                      <a:pt x="0" y="38"/>
                    </a:lnTo>
                    <a:close/>
                  </a:path>
                </a:pathLst>
              </a:custGeom>
              <a:solidFill>
                <a:srgbClr val="FFE0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57" name="Freeform 66"/>
              <p:cNvSpPr>
                <a:spLocks/>
              </p:cNvSpPr>
              <p:nvPr/>
            </p:nvSpPr>
            <p:spPr bwMode="auto">
              <a:xfrm>
                <a:off x="18177" y="-617"/>
                <a:ext cx="0" cy="222"/>
              </a:xfrm>
              <a:custGeom>
                <a:avLst/>
                <a:gdLst>
                  <a:gd name="T0" fmla="*/ 0 h 222"/>
                  <a:gd name="T1" fmla="*/ 221 h 222"/>
                </a:gdLst>
                <a:ahLst/>
                <a:cxnLst>
                  <a:cxn ang="0">
                    <a:pos x="0" y="T0"/>
                  </a:cxn>
                  <a:cxn ang="0">
                    <a:pos x="0" y="T1"/>
                  </a:cxn>
                </a:cxnLst>
                <a:rect l="0" t="0" r="r" b="b"/>
                <a:pathLst>
                  <a:path h="222">
                    <a:moveTo>
                      <a:pt x="0" y="0"/>
                    </a:moveTo>
                    <a:lnTo>
                      <a:pt x="0" y="221"/>
                    </a:lnTo>
                  </a:path>
                </a:pathLst>
              </a:custGeom>
              <a:noFill/>
              <a:ln w="8356">
                <a:solidFill>
                  <a:srgbClr val="FFE07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58" name="Freeform 67"/>
              <p:cNvSpPr>
                <a:spLocks/>
              </p:cNvSpPr>
              <p:nvPr/>
            </p:nvSpPr>
            <p:spPr bwMode="auto">
              <a:xfrm>
                <a:off x="18054" y="-619"/>
                <a:ext cx="128" cy="227"/>
              </a:xfrm>
              <a:custGeom>
                <a:avLst/>
                <a:gdLst>
                  <a:gd name="T0" fmla="*/ 9 w 128"/>
                  <a:gd name="T1" fmla="*/ 226 h 227"/>
                  <a:gd name="T2" fmla="*/ 9 w 128"/>
                  <a:gd name="T3" fmla="*/ 226 h 227"/>
                  <a:gd name="T4" fmla="*/ 127 w 128"/>
                  <a:gd name="T5" fmla="*/ 5 h 227"/>
                  <a:gd name="T6" fmla="*/ 118 w 128"/>
                  <a:gd name="T7" fmla="*/ 0 h 227"/>
                  <a:gd name="T8" fmla="*/ 0 w 128"/>
                  <a:gd name="T9" fmla="*/ 221 h 227"/>
                  <a:gd name="T10" fmla="*/ 9 w 128"/>
                  <a:gd name="T11" fmla="*/ 226 h 227"/>
                </a:gdLst>
                <a:ahLst/>
                <a:cxnLst>
                  <a:cxn ang="0">
                    <a:pos x="T0" y="T1"/>
                  </a:cxn>
                  <a:cxn ang="0">
                    <a:pos x="T2" y="T3"/>
                  </a:cxn>
                  <a:cxn ang="0">
                    <a:pos x="T4" y="T5"/>
                  </a:cxn>
                  <a:cxn ang="0">
                    <a:pos x="T6" y="T7"/>
                  </a:cxn>
                  <a:cxn ang="0">
                    <a:pos x="T8" y="T9"/>
                  </a:cxn>
                  <a:cxn ang="0">
                    <a:pos x="T10" y="T11"/>
                  </a:cxn>
                </a:cxnLst>
                <a:rect l="0" t="0" r="r" b="b"/>
                <a:pathLst>
                  <a:path w="128" h="227">
                    <a:moveTo>
                      <a:pt x="9" y="226"/>
                    </a:moveTo>
                    <a:lnTo>
                      <a:pt x="9" y="226"/>
                    </a:lnTo>
                    <a:lnTo>
                      <a:pt x="127" y="5"/>
                    </a:lnTo>
                    <a:lnTo>
                      <a:pt x="118" y="0"/>
                    </a:lnTo>
                    <a:lnTo>
                      <a:pt x="0" y="221"/>
                    </a:lnTo>
                    <a:lnTo>
                      <a:pt x="9" y="226"/>
                    </a:lnTo>
                    <a:close/>
                  </a:path>
                </a:pathLst>
              </a:custGeom>
              <a:solidFill>
                <a:srgbClr val="FFE0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59" name="Freeform 68"/>
              <p:cNvSpPr>
                <a:spLocks/>
              </p:cNvSpPr>
              <p:nvPr/>
            </p:nvSpPr>
            <p:spPr bwMode="auto">
              <a:xfrm>
                <a:off x="18172" y="-619"/>
                <a:ext cx="128" cy="227"/>
              </a:xfrm>
              <a:custGeom>
                <a:avLst/>
                <a:gdLst>
                  <a:gd name="T0" fmla="*/ 118 w 128"/>
                  <a:gd name="T1" fmla="*/ 226 h 227"/>
                  <a:gd name="T2" fmla="*/ 118 w 128"/>
                  <a:gd name="T3" fmla="*/ 226 h 227"/>
                  <a:gd name="T4" fmla="*/ 127 w 128"/>
                  <a:gd name="T5" fmla="*/ 221 h 227"/>
                  <a:gd name="T6" fmla="*/ 9 w 128"/>
                  <a:gd name="T7" fmla="*/ 0 h 227"/>
                  <a:gd name="T8" fmla="*/ 0 w 128"/>
                  <a:gd name="T9" fmla="*/ 5 h 227"/>
                  <a:gd name="T10" fmla="*/ 118 w 128"/>
                  <a:gd name="T11" fmla="*/ 226 h 227"/>
                </a:gdLst>
                <a:ahLst/>
                <a:cxnLst>
                  <a:cxn ang="0">
                    <a:pos x="T0" y="T1"/>
                  </a:cxn>
                  <a:cxn ang="0">
                    <a:pos x="T2" y="T3"/>
                  </a:cxn>
                  <a:cxn ang="0">
                    <a:pos x="T4" y="T5"/>
                  </a:cxn>
                  <a:cxn ang="0">
                    <a:pos x="T6" y="T7"/>
                  </a:cxn>
                  <a:cxn ang="0">
                    <a:pos x="T8" y="T9"/>
                  </a:cxn>
                  <a:cxn ang="0">
                    <a:pos x="T10" y="T11"/>
                  </a:cxn>
                </a:cxnLst>
                <a:rect l="0" t="0" r="r" b="b"/>
                <a:pathLst>
                  <a:path w="128" h="227">
                    <a:moveTo>
                      <a:pt x="118" y="226"/>
                    </a:moveTo>
                    <a:lnTo>
                      <a:pt x="118" y="226"/>
                    </a:lnTo>
                    <a:lnTo>
                      <a:pt x="127" y="221"/>
                    </a:lnTo>
                    <a:lnTo>
                      <a:pt x="9" y="0"/>
                    </a:lnTo>
                    <a:lnTo>
                      <a:pt x="0" y="5"/>
                    </a:lnTo>
                    <a:lnTo>
                      <a:pt x="118" y="226"/>
                    </a:lnTo>
                    <a:close/>
                  </a:path>
                </a:pathLst>
              </a:custGeom>
              <a:solidFill>
                <a:srgbClr val="FFE0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0" name="Freeform 69"/>
              <p:cNvSpPr>
                <a:spLocks/>
              </p:cNvSpPr>
              <p:nvPr/>
            </p:nvSpPr>
            <p:spPr bwMode="auto">
              <a:xfrm>
                <a:off x="18156" y="-617"/>
                <a:ext cx="41" cy="44"/>
              </a:xfrm>
              <a:custGeom>
                <a:avLst/>
                <a:gdLst>
                  <a:gd name="T0" fmla="*/ 0 w 41"/>
                  <a:gd name="T1" fmla="*/ 38 h 44"/>
                  <a:gd name="T2" fmla="*/ 6 w 41"/>
                  <a:gd name="T3" fmla="*/ 41 h 44"/>
                  <a:gd name="T4" fmla="*/ 13 w 41"/>
                  <a:gd name="T5" fmla="*/ 43 h 44"/>
                  <a:gd name="T6" fmla="*/ 28 w 41"/>
                  <a:gd name="T7" fmla="*/ 43 h 44"/>
                  <a:gd name="T8" fmla="*/ 35 w 41"/>
                  <a:gd name="T9" fmla="*/ 41 h 44"/>
                  <a:gd name="T10" fmla="*/ 41 w 41"/>
                  <a:gd name="T11" fmla="*/ 38 h 44"/>
                  <a:gd name="T12" fmla="*/ 20 w 41"/>
                  <a:gd name="T13" fmla="*/ 0 h 44"/>
                  <a:gd name="T14" fmla="*/ 0 w 41"/>
                  <a:gd name="T15" fmla="*/ 38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44">
                    <a:moveTo>
                      <a:pt x="0" y="38"/>
                    </a:moveTo>
                    <a:lnTo>
                      <a:pt x="6" y="41"/>
                    </a:lnTo>
                    <a:lnTo>
                      <a:pt x="13" y="43"/>
                    </a:lnTo>
                    <a:lnTo>
                      <a:pt x="28" y="43"/>
                    </a:lnTo>
                    <a:lnTo>
                      <a:pt x="35" y="41"/>
                    </a:lnTo>
                    <a:lnTo>
                      <a:pt x="41" y="38"/>
                    </a:lnTo>
                    <a:lnTo>
                      <a:pt x="20" y="0"/>
                    </a:lnTo>
                    <a:lnTo>
                      <a:pt x="0" y="38"/>
                    </a:lnTo>
                    <a:close/>
                  </a:path>
                </a:pathLst>
              </a:custGeom>
              <a:solidFill>
                <a:srgbClr val="FFE0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 name="Freeform 70"/>
              <p:cNvSpPr>
                <a:spLocks/>
              </p:cNvSpPr>
              <p:nvPr/>
            </p:nvSpPr>
            <p:spPr bwMode="auto">
              <a:xfrm>
                <a:off x="17644" y="-646"/>
                <a:ext cx="59" cy="59"/>
              </a:xfrm>
              <a:custGeom>
                <a:avLst/>
                <a:gdLst>
                  <a:gd name="T0" fmla="*/ 58 w 59"/>
                  <a:gd name="T1" fmla="*/ 29 h 59"/>
                  <a:gd name="T2" fmla="*/ 58 w 59"/>
                  <a:gd name="T3" fmla="*/ 27 h 59"/>
                  <a:gd name="T4" fmla="*/ 49 w 59"/>
                  <a:gd name="T5" fmla="*/ 7 h 59"/>
                  <a:gd name="T6" fmla="*/ 29 w 59"/>
                  <a:gd name="T7" fmla="*/ 0 h 59"/>
                  <a:gd name="T8" fmla="*/ 27 w 59"/>
                  <a:gd name="T9" fmla="*/ 0 h 59"/>
                  <a:gd name="T10" fmla="*/ 7 w 59"/>
                  <a:gd name="T11" fmla="*/ 9 h 59"/>
                  <a:gd name="T12" fmla="*/ 0 w 59"/>
                  <a:gd name="T13" fmla="*/ 29 h 59"/>
                  <a:gd name="T14" fmla="*/ 0 w 59"/>
                  <a:gd name="T15" fmla="*/ 31 h 59"/>
                  <a:gd name="T16" fmla="*/ 9 w 59"/>
                  <a:gd name="T17" fmla="*/ 51 h 59"/>
                  <a:gd name="T18" fmla="*/ 29 w 59"/>
                  <a:gd name="T19" fmla="*/ 59 h 59"/>
                  <a:gd name="T20" fmla="*/ 31 w 59"/>
                  <a:gd name="T21" fmla="*/ 58 h 59"/>
                  <a:gd name="T22" fmla="*/ 51 w 59"/>
                  <a:gd name="T23" fmla="*/ 49 h 59"/>
                  <a:gd name="T24" fmla="*/ 58 w 59"/>
                  <a:gd name="T25" fmla="*/ 2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59">
                    <a:moveTo>
                      <a:pt x="58" y="29"/>
                    </a:moveTo>
                    <a:lnTo>
                      <a:pt x="58" y="27"/>
                    </a:lnTo>
                    <a:lnTo>
                      <a:pt x="49" y="7"/>
                    </a:lnTo>
                    <a:lnTo>
                      <a:pt x="29" y="0"/>
                    </a:lnTo>
                    <a:lnTo>
                      <a:pt x="27" y="0"/>
                    </a:lnTo>
                    <a:lnTo>
                      <a:pt x="7" y="9"/>
                    </a:lnTo>
                    <a:lnTo>
                      <a:pt x="0" y="29"/>
                    </a:lnTo>
                    <a:lnTo>
                      <a:pt x="0" y="31"/>
                    </a:lnTo>
                    <a:lnTo>
                      <a:pt x="9" y="51"/>
                    </a:lnTo>
                    <a:lnTo>
                      <a:pt x="29" y="59"/>
                    </a:lnTo>
                    <a:lnTo>
                      <a:pt x="31" y="58"/>
                    </a:lnTo>
                    <a:lnTo>
                      <a:pt x="51" y="49"/>
                    </a:lnTo>
                    <a:lnTo>
                      <a:pt x="58" y="29"/>
                    </a:lnTo>
                    <a:close/>
                  </a:path>
                </a:pathLst>
              </a:custGeom>
              <a:solidFill>
                <a:srgbClr val="FECD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2" name="Freeform 71"/>
              <p:cNvSpPr>
                <a:spLocks/>
              </p:cNvSpPr>
              <p:nvPr/>
            </p:nvSpPr>
            <p:spPr bwMode="auto">
              <a:xfrm>
                <a:off x="17651" y="-639"/>
                <a:ext cx="26" cy="26"/>
              </a:xfrm>
              <a:custGeom>
                <a:avLst/>
                <a:gdLst>
                  <a:gd name="T0" fmla="*/ 8 w 26"/>
                  <a:gd name="T1" fmla="*/ 14 h 26"/>
                  <a:gd name="T2" fmla="*/ 14 w 26"/>
                  <a:gd name="T3" fmla="*/ 8 h 26"/>
                  <a:gd name="T4" fmla="*/ 22 w 26"/>
                  <a:gd name="T5" fmla="*/ 8 h 26"/>
                  <a:gd name="T6" fmla="*/ 26 w 26"/>
                  <a:gd name="T7" fmla="*/ 6 h 26"/>
                  <a:gd name="T8" fmla="*/ 26 w 26"/>
                  <a:gd name="T9" fmla="*/ 1 h 26"/>
                  <a:gd name="T10" fmla="*/ 22 w 26"/>
                  <a:gd name="T11" fmla="*/ 0 h 26"/>
                  <a:gd name="T12" fmla="*/ 9 w 26"/>
                  <a:gd name="T13" fmla="*/ 0 h 26"/>
                  <a:gd name="T14" fmla="*/ 0 w 26"/>
                  <a:gd name="T15" fmla="*/ 9 h 26"/>
                  <a:gd name="T16" fmla="*/ 0 w 26"/>
                  <a:gd name="T17" fmla="*/ 24 h 26"/>
                  <a:gd name="T18" fmla="*/ 4 w 26"/>
                  <a:gd name="T19" fmla="*/ 26 h 26"/>
                  <a:gd name="T20" fmla="*/ 6 w 26"/>
                  <a:gd name="T21" fmla="*/ 26 h 26"/>
                  <a:gd name="T22" fmla="*/ 8 w 26"/>
                  <a:gd name="T23" fmla="*/ 22 h 26"/>
                  <a:gd name="T24" fmla="*/ 8 w 26"/>
                  <a:gd name="T25" fmla="*/ 14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 h="26">
                    <a:moveTo>
                      <a:pt x="8" y="14"/>
                    </a:moveTo>
                    <a:lnTo>
                      <a:pt x="14" y="8"/>
                    </a:lnTo>
                    <a:lnTo>
                      <a:pt x="22" y="8"/>
                    </a:lnTo>
                    <a:lnTo>
                      <a:pt x="26" y="6"/>
                    </a:lnTo>
                    <a:lnTo>
                      <a:pt x="26" y="1"/>
                    </a:lnTo>
                    <a:lnTo>
                      <a:pt x="22" y="0"/>
                    </a:lnTo>
                    <a:lnTo>
                      <a:pt x="9" y="0"/>
                    </a:lnTo>
                    <a:lnTo>
                      <a:pt x="0" y="9"/>
                    </a:lnTo>
                    <a:lnTo>
                      <a:pt x="0" y="24"/>
                    </a:lnTo>
                    <a:lnTo>
                      <a:pt x="4" y="26"/>
                    </a:lnTo>
                    <a:lnTo>
                      <a:pt x="6" y="26"/>
                    </a:lnTo>
                    <a:lnTo>
                      <a:pt x="8" y="22"/>
                    </a:lnTo>
                    <a:lnTo>
                      <a:pt x="8" y="14"/>
                    </a:lnTo>
                    <a:close/>
                  </a:path>
                </a:pathLst>
              </a:custGeom>
              <a:solidFill>
                <a:srgbClr val="FFE0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3" name="Freeform 72"/>
              <p:cNvSpPr>
                <a:spLocks/>
              </p:cNvSpPr>
              <p:nvPr/>
            </p:nvSpPr>
            <p:spPr bwMode="auto">
              <a:xfrm>
                <a:off x="18147" y="-646"/>
                <a:ext cx="59" cy="59"/>
              </a:xfrm>
              <a:custGeom>
                <a:avLst/>
                <a:gdLst>
                  <a:gd name="T0" fmla="*/ 59 w 59"/>
                  <a:gd name="T1" fmla="*/ 29 h 59"/>
                  <a:gd name="T2" fmla="*/ 58 w 59"/>
                  <a:gd name="T3" fmla="*/ 27 h 59"/>
                  <a:gd name="T4" fmla="*/ 49 w 59"/>
                  <a:gd name="T5" fmla="*/ 7 h 59"/>
                  <a:gd name="T6" fmla="*/ 29 w 59"/>
                  <a:gd name="T7" fmla="*/ 0 h 59"/>
                  <a:gd name="T8" fmla="*/ 27 w 59"/>
                  <a:gd name="T9" fmla="*/ 0 h 59"/>
                  <a:gd name="T10" fmla="*/ 7 w 59"/>
                  <a:gd name="T11" fmla="*/ 9 h 59"/>
                  <a:gd name="T12" fmla="*/ 0 w 59"/>
                  <a:gd name="T13" fmla="*/ 29 h 59"/>
                  <a:gd name="T14" fmla="*/ 0 w 59"/>
                  <a:gd name="T15" fmla="*/ 31 h 59"/>
                  <a:gd name="T16" fmla="*/ 9 w 59"/>
                  <a:gd name="T17" fmla="*/ 51 h 59"/>
                  <a:gd name="T18" fmla="*/ 29 w 59"/>
                  <a:gd name="T19" fmla="*/ 59 h 59"/>
                  <a:gd name="T20" fmla="*/ 31 w 59"/>
                  <a:gd name="T21" fmla="*/ 58 h 59"/>
                  <a:gd name="T22" fmla="*/ 51 w 59"/>
                  <a:gd name="T23" fmla="*/ 49 h 59"/>
                  <a:gd name="T24" fmla="*/ 59 w 59"/>
                  <a:gd name="T25" fmla="*/ 2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59">
                    <a:moveTo>
                      <a:pt x="59" y="29"/>
                    </a:moveTo>
                    <a:lnTo>
                      <a:pt x="58" y="27"/>
                    </a:lnTo>
                    <a:lnTo>
                      <a:pt x="49" y="7"/>
                    </a:lnTo>
                    <a:lnTo>
                      <a:pt x="29" y="0"/>
                    </a:lnTo>
                    <a:lnTo>
                      <a:pt x="27" y="0"/>
                    </a:lnTo>
                    <a:lnTo>
                      <a:pt x="7" y="9"/>
                    </a:lnTo>
                    <a:lnTo>
                      <a:pt x="0" y="29"/>
                    </a:lnTo>
                    <a:lnTo>
                      <a:pt x="0" y="31"/>
                    </a:lnTo>
                    <a:lnTo>
                      <a:pt x="9" y="51"/>
                    </a:lnTo>
                    <a:lnTo>
                      <a:pt x="29" y="59"/>
                    </a:lnTo>
                    <a:lnTo>
                      <a:pt x="31" y="58"/>
                    </a:lnTo>
                    <a:lnTo>
                      <a:pt x="51" y="49"/>
                    </a:lnTo>
                    <a:lnTo>
                      <a:pt x="59" y="29"/>
                    </a:lnTo>
                    <a:close/>
                  </a:path>
                </a:pathLst>
              </a:custGeom>
              <a:solidFill>
                <a:srgbClr val="FECD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40" name="Freeform 73"/>
              <p:cNvSpPr>
                <a:spLocks/>
              </p:cNvSpPr>
              <p:nvPr/>
            </p:nvSpPr>
            <p:spPr bwMode="auto">
              <a:xfrm>
                <a:off x="18155" y="-639"/>
                <a:ext cx="26" cy="26"/>
              </a:xfrm>
              <a:custGeom>
                <a:avLst/>
                <a:gdLst>
                  <a:gd name="T0" fmla="*/ 8 w 26"/>
                  <a:gd name="T1" fmla="*/ 14 h 26"/>
                  <a:gd name="T2" fmla="*/ 14 w 26"/>
                  <a:gd name="T3" fmla="*/ 8 h 26"/>
                  <a:gd name="T4" fmla="*/ 22 w 26"/>
                  <a:gd name="T5" fmla="*/ 8 h 26"/>
                  <a:gd name="T6" fmla="*/ 26 w 26"/>
                  <a:gd name="T7" fmla="*/ 6 h 26"/>
                  <a:gd name="T8" fmla="*/ 26 w 26"/>
                  <a:gd name="T9" fmla="*/ 1 h 26"/>
                  <a:gd name="T10" fmla="*/ 22 w 26"/>
                  <a:gd name="T11" fmla="*/ 0 h 26"/>
                  <a:gd name="T12" fmla="*/ 9 w 26"/>
                  <a:gd name="T13" fmla="*/ 0 h 26"/>
                  <a:gd name="T14" fmla="*/ 0 w 26"/>
                  <a:gd name="T15" fmla="*/ 9 h 26"/>
                  <a:gd name="T16" fmla="*/ 0 w 26"/>
                  <a:gd name="T17" fmla="*/ 24 h 26"/>
                  <a:gd name="T18" fmla="*/ 4 w 26"/>
                  <a:gd name="T19" fmla="*/ 26 h 26"/>
                  <a:gd name="T20" fmla="*/ 6 w 26"/>
                  <a:gd name="T21" fmla="*/ 26 h 26"/>
                  <a:gd name="T22" fmla="*/ 8 w 26"/>
                  <a:gd name="T23" fmla="*/ 22 h 26"/>
                  <a:gd name="T24" fmla="*/ 8 w 26"/>
                  <a:gd name="T25" fmla="*/ 14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 h="26">
                    <a:moveTo>
                      <a:pt x="8" y="14"/>
                    </a:moveTo>
                    <a:lnTo>
                      <a:pt x="14" y="8"/>
                    </a:lnTo>
                    <a:lnTo>
                      <a:pt x="22" y="8"/>
                    </a:lnTo>
                    <a:lnTo>
                      <a:pt x="26" y="6"/>
                    </a:lnTo>
                    <a:lnTo>
                      <a:pt x="26" y="1"/>
                    </a:lnTo>
                    <a:lnTo>
                      <a:pt x="22" y="0"/>
                    </a:lnTo>
                    <a:lnTo>
                      <a:pt x="9" y="0"/>
                    </a:lnTo>
                    <a:lnTo>
                      <a:pt x="0" y="9"/>
                    </a:lnTo>
                    <a:lnTo>
                      <a:pt x="0" y="24"/>
                    </a:lnTo>
                    <a:lnTo>
                      <a:pt x="4" y="26"/>
                    </a:lnTo>
                    <a:lnTo>
                      <a:pt x="6" y="26"/>
                    </a:lnTo>
                    <a:lnTo>
                      <a:pt x="8" y="22"/>
                    </a:lnTo>
                    <a:lnTo>
                      <a:pt x="8" y="14"/>
                    </a:lnTo>
                    <a:close/>
                  </a:path>
                </a:pathLst>
              </a:custGeom>
              <a:solidFill>
                <a:srgbClr val="FFE0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41" name="Freeform 74"/>
              <p:cNvSpPr>
                <a:spLocks/>
              </p:cNvSpPr>
              <p:nvPr/>
            </p:nvSpPr>
            <p:spPr bwMode="auto">
              <a:xfrm>
                <a:off x="17522" y="-401"/>
                <a:ext cx="303" cy="58"/>
              </a:xfrm>
              <a:custGeom>
                <a:avLst/>
                <a:gdLst>
                  <a:gd name="T0" fmla="*/ 0 w 303"/>
                  <a:gd name="T1" fmla="*/ 0 h 58"/>
                  <a:gd name="T2" fmla="*/ 4 w 303"/>
                  <a:gd name="T3" fmla="*/ 21 h 58"/>
                  <a:gd name="T4" fmla="*/ 16 w 303"/>
                  <a:gd name="T5" fmla="*/ 39 h 58"/>
                  <a:gd name="T6" fmla="*/ 34 w 303"/>
                  <a:gd name="T7" fmla="*/ 52 h 58"/>
                  <a:gd name="T8" fmla="*/ 56 w 303"/>
                  <a:gd name="T9" fmla="*/ 57 h 58"/>
                  <a:gd name="T10" fmla="*/ 244 w 303"/>
                  <a:gd name="T11" fmla="*/ 57 h 58"/>
                  <a:gd name="T12" fmla="*/ 266 w 303"/>
                  <a:gd name="T13" fmla="*/ 53 h 58"/>
                  <a:gd name="T14" fmla="*/ 284 w 303"/>
                  <a:gd name="T15" fmla="*/ 41 h 58"/>
                  <a:gd name="T16" fmla="*/ 297 w 303"/>
                  <a:gd name="T17" fmla="*/ 24 h 58"/>
                  <a:gd name="T18" fmla="*/ 302 w 303"/>
                  <a:gd name="T19" fmla="*/ 2 h 58"/>
                  <a:gd name="T20" fmla="*/ 302 w 303"/>
                  <a:gd name="T21" fmla="*/ 0 h 58"/>
                  <a:gd name="T22" fmla="*/ 0 w 303"/>
                  <a:gd name="T23"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3" h="58">
                    <a:moveTo>
                      <a:pt x="0" y="0"/>
                    </a:moveTo>
                    <a:lnTo>
                      <a:pt x="4" y="21"/>
                    </a:lnTo>
                    <a:lnTo>
                      <a:pt x="16" y="39"/>
                    </a:lnTo>
                    <a:lnTo>
                      <a:pt x="34" y="52"/>
                    </a:lnTo>
                    <a:lnTo>
                      <a:pt x="56" y="57"/>
                    </a:lnTo>
                    <a:lnTo>
                      <a:pt x="244" y="57"/>
                    </a:lnTo>
                    <a:lnTo>
                      <a:pt x="266" y="53"/>
                    </a:lnTo>
                    <a:lnTo>
                      <a:pt x="284" y="41"/>
                    </a:lnTo>
                    <a:lnTo>
                      <a:pt x="297" y="24"/>
                    </a:lnTo>
                    <a:lnTo>
                      <a:pt x="302" y="2"/>
                    </a:lnTo>
                    <a:lnTo>
                      <a:pt x="302" y="0"/>
                    </a:lnTo>
                    <a:lnTo>
                      <a:pt x="0" y="0"/>
                    </a:lnTo>
                    <a:close/>
                  </a:path>
                </a:pathLst>
              </a:custGeom>
              <a:solidFill>
                <a:srgbClr val="E86F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43" name="Freeform 75"/>
              <p:cNvSpPr>
                <a:spLocks/>
              </p:cNvSpPr>
              <p:nvPr/>
            </p:nvSpPr>
            <p:spPr bwMode="auto">
              <a:xfrm>
                <a:off x="18025" y="-401"/>
                <a:ext cx="303" cy="58"/>
              </a:xfrm>
              <a:custGeom>
                <a:avLst/>
                <a:gdLst>
                  <a:gd name="T0" fmla="*/ 0 w 303"/>
                  <a:gd name="T1" fmla="*/ 0 h 58"/>
                  <a:gd name="T2" fmla="*/ 4 w 303"/>
                  <a:gd name="T3" fmla="*/ 21 h 58"/>
                  <a:gd name="T4" fmla="*/ 16 w 303"/>
                  <a:gd name="T5" fmla="*/ 39 h 58"/>
                  <a:gd name="T6" fmla="*/ 34 w 303"/>
                  <a:gd name="T7" fmla="*/ 52 h 58"/>
                  <a:gd name="T8" fmla="*/ 56 w 303"/>
                  <a:gd name="T9" fmla="*/ 57 h 58"/>
                  <a:gd name="T10" fmla="*/ 244 w 303"/>
                  <a:gd name="T11" fmla="*/ 57 h 58"/>
                  <a:gd name="T12" fmla="*/ 266 w 303"/>
                  <a:gd name="T13" fmla="*/ 53 h 58"/>
                  <a:gd name="T14" fmla="*/ 284 w 303"/>
                  <a:gd name="T15" fmla="*/ 41 h 58"/>
                  <a:gd name="T16" fmla="*/ 297 w 303"/>
                  <a:gd name="T17" fmla="*/ 24 h 58"/>
                  <a:gd name="T18" fmla="*/ 302 w 303"/>
                  <a:gd name="T19" fmla="*/ 2 h 58"/>
                  <a:gd name="T20" fmla="*/ 302 w 303"/>
                  <a:gd name="T21" fmla="*/ 0 h 58"/>
                  <a:gd name="T22" fmla="*/ 0 w 303"/>
                  <a:gd name="T23"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3" h="58">
                    <a:moveTo>
                      <a:pt x="0" y="0"/>
                    </a:moveTo>
                    <a:lnTo>
                      <a:pt x="4" y="21"/>
                    </a:lnTo>
                    <a:lnTo>
                      <a:pt x="16" y="39"/>
                    </a:lnTo>
                    <a:lnTo>
                      <a:pt x="34" y="52"/>
                    </a:lnTo>
                    <a:lnTo>
                      <a:pt x="56" y="57"/>
                    </a:lnTo>
                    <a:lnTo>
                      <a:pt x="244" y="57"/>
                    </a:lnTo>
                    <a:lnTo>
                      <a:pt x="266" y="53"/>
                    </a:lnTo>
                    <a:lnTo>
                      <a:pt x="284" y="41"/>
                    </a:lnTo>
                    <a:lnTo>
                      <a:pt x="297" y="24"/>
                    </a:lnTo>
                    <a:lnTo>
                      <a:pt x="302" y="2"/>
                    </a:lnTo>
                    <a:lnTo>
                      <a:pt x="302" y="0"/>
                    </a:lnTo>
                    <a:lnTo>
                      <a:pt x="0" y="0"/>
                    </a:lnTo>
                    <a:close/>
                  </a:path>
                </a:pathLst>
              </a:custGeom>
              <a:solidFill>
                <a:srgbClr val="E86F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grpSp>
        <p:pic>
          <p:nvPicPr>
            <p:cNvPr id="38988" name="Picture 7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3729" y="1600600"/>
              <a:ext cx="1226641" cy="596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446" name="Group 78"/>
            <p:cNvGrpSpPr>
              <a:grpSpLocks/>
            </p:cNvGrpSpPr>
            <p:nvPr/>
          </p:nvGrpSpPr>
          <p:grpSpPr bwMode="auto">
            <a:xfrm>
              <a:off x="10999421" y="3014724"/>
              <a:ext cx="374650" cy="509587"/>
              <a:chOff x="14529" y="1183"/>
              <a:chExt cx="591" cy="801"/>
            </a:xfrm>
          </p:grpSpPr>
          <p:sp>
            <p:nvSpPr>
              <p:cNvPr id="61447" name="Freeform 79"/>
              <p:cNvSpPr>
                <a:spLocks/>
              </p:cNvSpPr>
              <p:nvPr/>
            </p:nvSpPr>
            <p:spPr bwMode="auto">
              <a:xfrm>
                <a:off x="14579" y="1634"/>
                <a:ext cx="300" cy="340"/>
              </a:xfrm>
              <a:custGeom>
                <a:avLst/>
                <a:gdLst>
                  <a:gd name="T0" fmla="*/ 125 w 300"/>
                  <a:gd name="T1" fmla="*/ 234 h 340"/>
                  <a:gd name="T2" fmla="*/ 199 w 300"/>
                  <a:gd name="T3" fmla="*/ 340 h 340"/>
                  <a:gd name="T4" fmla="*/ 300 w 300"/>
                  <a:gd name="T5" fmla="*/ 76 h 340"/>
                  <a:gd name="T6" fmla="*/ 101 w 300"/>
                  <a:gd name="T7" fmla="*/ 0 h 340"/>
                  <a:gd name="T8" fmla="*/ 0 w 300"/>
                  <a:gd name="T9" fmla="*/ 264 h 340"/>
                  <a:gd name="T10" fmla="*/ 125 w 300"/>
                  <a:gd name="T11" fmla="*/ 234 h 340"/>
                </a:gdLst>
                <a:ahLst/>
                <a:cxnLst>
                  <a:cxn ang="0">
                    <a:pos x="T0" y="T1"/>
                  </a:cxn>
                  <a:cxn ang="0">
                    <a:pos x="T2" y="T3"/>
                  </a:cxn>
                  <a:cxn ang="0">
                    <a:pos x="T4" y="T5"/>
                  </a:cxn>
                  <a:cxn ang="0">
                    <a:pos x="T6" y="T7"/>
                  </a:cxn>
                  <a:cxn ang="0">
                    <a:pos x="T8" y="T9"/>
                  </a:cxn>
                  <a:cxn ang="0">
                    <a:pos x="T10" y="T11"/>
                  </a:cxn>
                </a:cxnLst>
                <a:rect l="0" t="0" r="r" b="b"/>
                <a:pathLst>
                  <a:path w="300" h="340">
                    <a:moveTo>
                      <a:pt x="125" y="234"/>
                    </a:moveTo>
                    <a:lnTo>
                      <a:pt x="199" y="340"/>
                    </a:lnTo>
                    <a:lnTo>
                      <a:pt x="300" y="76"/>
                    </a:lnTo>
                    <a:lnTo>
                      <a:pt x="101" y="0"/>
                    </a:lnTo>
                    <a:lnTo>
                      <a:pt x="0" y="264"/>
                    </a:lnTo>
                    <a:lnTo>
                      <a:pt x="125" y="234"/>
                    </a:lnTo>
                    <a:close/>
                  </a:path>
                </a:pathLst>
              </a:custGeom>
              <a:solidFill>
                <a:srgbClr val="FECD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48" name="Freeform 80"/>
              <p:cNvSpPr>
                <a:spLocks/>
              </p:cNvSpPr>
              <p:nvPr/>
            </p:nvSpPr>
            <p:spPr bwMode="auto">
              <a:xfrm>
                <a:off x="14770" y="1634"/>
                <a:ext cx="301" cy="340"/>
              </a:xfrm>
              <a:custGeom>
                <a:avLst/>
                <a:gdLst>
                  <a:gd name="T0" fmla="*/ 174 w 301"/>
                  <a:gd name="T1" fmla="*/ 234 h 340"/>
                  <a:gd name="T2" fmla="*/ 174 w 301"/>
                  <a:gd name="T3" fmla="*/ 234 h 340"/>
                  <a:gd name="T4" fmla="*/ 300 w 301"/>
                  <a:gd name="T5" fmla="*/ 264 h 340"/>
                  <a:gd name="T6" fmla="*/ 199 w 301"/>
                  <a:gd name="T7" fmla="*/ 0 h 340"/>
                  <a:gd name="T8" fmla="*/ 0 w 301"/>
                  <a:gd name="T9" fmla="*/ 76 h 340"/>
                  <a:gd name="T10" fmla="*/ 101 w 301"/>
                  <a:gd name="T11" fmla="*/ 340 h 340"/>
                  <a:gd name="T12" fmla="*/ 174 w 301"/>
                  <a:gd name="T13" fmla="*/ 234 h 340"/>
                </a:gdLst>
                <a:ahLst/>
                <a:cxnLst>
                  <a:cxn ang="0">
                    <a:pos x="T0" y="T1"/>
                  </a:cxn>
                  <a:cxn ang="0">
                    <a:pos x="T2" y="T3"/>
                  </a:cxn>
                  <a:cxn ang="0">
                    <a:pos x="T4" y="T5"/>
                  </a:cxn>
                  <a:cxn ang="0">
                    <a:pos x="T6" y="T7"/>
                  </a:cxn>
                  <a:cxn ang="0">
                    <a:pos x="T8" y="T9"/>
                  </a:cxn>
                  <a:cxn ang="0">
                    <a:pos x="T10" y="T11"/>
                  </a:cxn>
                  <a:cxn ang="0">
                    <a:pos x="T12" y="T13"/>
                  </a:cxn>
                </a:cxnLst>
                <a:rect l="0" t="0" r="r" b="b"/>
                <a:pathLst>
                  <a:path w="301" h="340">
                    <a:moveTo>
                      <a:pt x="174" y="234"/>
                    </a:moveTo>
                    <a:lnTo>
                      <a:pt x="174" y="234"/>
                    </a:lnTo>
                    <a:lnTo>
                      <a:pt x="300" y="264"/>
                    </a:lnTo>
                    <a:lnTo>
                      <a:pt x="199" y="0"/>
                    </a:lnTo>
                    <a:lnTo>
                      <a:pt x="0" y="76"/>
                    </a:lnTo>
                    <a:lnTo>
                      <a:pt x="101" y="340"/>
                    </a:lnTo>
                    <a:lnTo>
                      <a:pt x="174" y="234"/>
                    </a:lnTo>
                    <a:close/>
                  </a:path>
                </a:pathLst>
              </a:custGeom>
              <a:solidFill>
                <a:srgbClr val="FFE0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49" name="Freeform 81"/>
              <p:cNvSpPr>
                <a:spLocks/>
              </p:cNvSpPr>
              <p:nvPr/>
            </p:nvSpPr>
            <p:spPr bwMode="auto">
              <a:xfrm>
                <a:off x="14539" y="1193"/>
                <a:ext cx="571" cy="570"/>
              </a:xfrm>
              <a:custGeom>
                <a:avLst/>
                <a:gdLst>
                  <a:gd name="T0" fmla="*/ 570 w 571"/>
                  <a:gd name="T1" fmla="*/ 285 h 570"/>
                  <a:gd name="T2" fmla="*/ 566 w 571"/>
                  <a:gd name="T3" fmla="*/ 239 h 570"/>
                  <a:gd name="T4" fmla="*/ 556 w 571"/>
                  <a:gd name="T5" fmla="*/ 195 h 570"/>
                  <a:gd name="T6" fmla="*/ 538 w 571"/>
                  <a:gd name="T7" fmla="*/ 154 h 570"/>
                  <a:gd name="T8" fmla="*/ 515 w 571"/>
                  <a:gd name="T9" fmla="*/ 116 h 570"/>
                  <a:gd name="T10" fmla="*/ 487 w 571"/>
                  <a:gd name="T11" fmla="*/ 83 h 570"/>
                  <a:gd name="T12" fmla="*/ 453 w 571"/>
                  <a:gd name="T13" fmla="*/ 55 h 570"/>
                  <a:gd name="T14" fmla="*/ 416 w 571"/>
                  <a:gd name="T15" fmla="*/ 31 h 570"/>
                  <a:gd name="T16" fmla="*/ 375 w 571"/>
                  <a:gd name="T17" fmla="*/ 14 h 570"/>
                  <a:gd name="T18" fmla="*/ 331 w 571"/>
                  <a:gd name="T19" fmla="*/ 3 h 570"/>
                  <a:gd name="T20" fmla="*/ 285 w 571"/>
                  <a:gd name="T21" fmla="*/ 0 h 570"/>
                  <a:gd name="T22" fmla="*/ 239 w 571"/>
                  <a:gd name="T23" fmla="*/ 3 h 570"/>
                  <a:gd name="T24" fmla="*/ 195 w 571"/>
                  <a:gd name="T25" fmla="*/ 14 h 570"/>
                  <a:gd name="T26" fmla="*/ 154 w 571"/>
                  <a:gd name="T27" fmla="*/ 31 h 570"/>
                  <a:gd name="T28" fmla="*/ 116 w 571"/>
                  <a:gd name="T29" fmla="*/ 55 h 570"/>
                  <a:gd name="T30" fmla="*/ 83 w 571"/>
                  <a:gd name="T31" fmla="*/ 83 h 570"/>
                  <a:gd name="T32" fmla="*/ 55 w 571"/>
                  <a:gd name="T33" fmla="*/ 116 h 570"/>
                  <a:gd name="T34" fmla="*/ 31 w 571"/>
                  <a:gd name="T35" fmla="*/ 154 h 570"/>
                  <a:gd name="T36" fmla="*/ 14 w 571"/>
                  <a:gd name="T37" fmla="*/ 195 h 570"/>
                  <a:gd name="T38" fmla="*/ 3 w 571"/>
                  <a:gd name="T39" fmla="*/ 239 h 570"/>
                  <a:gd name="T40" fmla="*/ 0 w 571"/>
                  <a:gd name="T41" fmla="*/ 285 h 570"/>
                  <a:gd name="T42" fmla="*/ 3 w 571"/>
                  <a:gd name="T43" fmla="*/ 331 h 570"/>
                  <a:gd name="T44" fmla="*/ 14 w 571"/>
                  <a:gd name="T45" fmla="*/ 375 h 570"/>
                  <a:gd name="T46" fmla="*/ 31 w 571"/>
                  <a:gd name="T47" fmla="*/ 416 h 570"/>
                  <a:gd name="T48" fmla="*/ 55 w 571"/>
                  <a:gd name="T49" fmla="*/ 453 h 570"/>
                  <a:gd name="T50" fmla="*/ 83 w 571"/>
                  <a:gd name="T51" fmla="*/ 487 h 570"/>
                  <a:gd name="T52" fmla="*/ 116 w 571"/>
                  <a:gd name="T53" fmla="*/ 515 h 570"/>
                  <a:gd name="T54" fmla="*/ 154 w 571"/>
                  <a:gd name="T55" fmla="*/ 538 h 570"/>
                  <a:gd name="T56" fmla="*/ 195 w 571"/>
                  <a:gd name="T57" fmla="*/ 556 h 570"/>
                  <a:gd name="T58" fmla="*/ 239 w 571"/>
                  <a:gd name="T59" fmla="*/ 566 h 570"/>
                  <a:gd name="T60" fmla="*/ 285 w 571"/>
                  <a:gd name="T61" fmla="*/ 570 h 570"/>
                  <a:gd name="T62" fmla="*/ 331 w 571"/>
                  <a:gd name="T63" fmla="*/ 566 h 570"/>
                  <a:gd name="T64" fmla="*/ 375 w 571"/>
                  <a:gd name="T65" fmla="*/ 556 h 570"/>
                  <a:gd name="T66" fmla="*/ 416 w 571"/>
                  <a:gd name="T67" fmla="*/ 538 h 570"/>
                  <a:gd name="T68" fmla="*/ 453 w 571"/>
                  <a:gd name="T69" fmla="*/ 515 h 570"/>
                  <a:gd name="T70" fmla="*/ 487 w 571"/>
                  <a:gd name="T71" fmla="*/ 487 h 570"/>
                  <a:gd name="T72" fmla="*/ 515 w 571"/>
                  <a:gd name="T73" fmla="*/ 453 h 570"/>
                  <a:gd name="T74" fmla="*/ 538 w 571"/>
                  <a:gd name="T75" fmla="*/ 416 h 570"/>
                  <a:gd name="T76" fmla="*/ 556 w 571"/>
                  <a:gd name="T77" fmla="*/ 375 h 570"/>
                  <a:gd name="T78" fmla="*/ 566 w 571"/>
                  <a:gd name="T79" fmla="*/ 331 h 570"/>
                  <a:gd name="T80" fmla="*/ 570 w 571"/>
                  <a:gd name="T81" fmla="*/ 285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71" h="570">
                    <a:moveTo>
                      <a:pt x="570" y="285"/>
                    </a:moveTo>
                    <a:lnTo>
                      <a:pt x="570" y="285"/>
                    </a:lnTo>
                    <a:lnTo>
                      <a:pt x="569" y="261"/>
                    </a:lnTo>
                    <a:lnTo>
                      <a:pt x="566" y="239"/>
                    </a:lnTo>
                    <a:lnTo>
                      <a:pt x="562" y="216"/>
                    </a:lnTo>
                    <a:lnTo>
                      <a:pt x="556" y="195"/>
                    </a:lnTo>
                    <a:lnTo>
                      <a:pt x="548" y="174"/>
                    </a:lnTo>
                    <a:lnTo>
                      <a:pt x="538" y="154"/>
                    </a:lnTo>
                    <a:lnTo>
                      <a:pt x="527" y="135"/>
                    </a:lnTo>
                    <a:lnTo>
                      <a:pt x="515" y="116"/>
                    </a:lnTo>
                    <a:lnTo>
                      <a:pt x="501" y="99"/>
                    </a:lnTo>
                    <a:lnTo>
                      <a:pt x="487" y="83"/>
                    </a:lnTo>
                    <a:lnTo>
                      <a:pt x="470" y="68"/>
                    </a:lnTo>
                    <a:lnTo>
                      <a:pt x="453" y="55"/>
                    </a:lnTo>
                    <a:lnTo>
                      <a:pt x="435" y="42"/>
                    </a:lnTo>
                    <a:lnTo>
                      <a:pt x="416" y="31"/>
                    </a:lnTo>
                    <a:lnTo>
                      <a:pt x="396" y="22"/>
                    </a:lnTo>
                    <a:lnTo>
                      <a:pt x="375" y="14"/>
                    </a:lnTo>
                    <a:lnTo>
                      <a:pt x="353" y="8"/>
                    </a:lnTo>
                    <a:lnTo>
                      <a:pt x="331" y="3"/>
                    </a:lnTo>
                    <a:lnTo>
                      <a:pt x="308" y="0"/>
                    </a:lnTo>
                    <a:lnTo>
                      <a:pt x="285" y="0"/>
                    </a:lnTo>
                    <a:lnTo>
                      <a:pt x="261" y="0"/>
                    </a:lnTo>
                    <a:lnTo>
                      <a:pt x="239" y="3"/>
                    </a:lnTo>
                    <a:lnTo>
                      <a:pt x="216" y="8"/>
                    </a:lnTo>
                    <a:lnTo>
                      <a:pt x="195" y="14"/>
                    </a:lnTo>
                    <a:lnTo>
                      <a:pt x="174" y="22"/>
                    </a:lnTo>
                    <a:lnTo>
                      <a:pt x="154" y="31"/>
                    </a:lnTo>
                    <a:lnTo>
                      <a:pt x="135" y="42"/>
                    </a:lnTo>
                    <a:lnTo>
                      <a:pt x="116" y="55"/>
                    </a:lnTo>
                    <a:lnTo>
                      <a:pt x="99" y="68"/>
                    </a:lnTo>
                    <a:lnTo>
                      <a:pt x="83" y="83"/>
                    </a:lnTo>
                    <a:lnTo>
                      <a:pt x="68" y="99"/>
                    </a:lnTo>
                    <a:lnTo>
                      <a:pt x="55" y="116"/>
                    </a:lnTo>
                    <a:lnTo>
                      <a:pt x="42" y="135"/>
                    </a:lnTo>
                    <a:lnTo>
                      <a:pt x="31" y="154"/>
                    </a:lnTo>
                    <a:lnTo>
                      <a:pt x="22" y="174"/>
                    </a:lnTo>
                    <a:lnTo>
                      <a:pt x="14" y="195"/>
                    </a:lnTo>
                    <a:lnTo>
                      <a:pt x="8" y="216"/>
                    </a:lnTo>
                    <a:lnTo>
                      <a:pt x="3" y="239"/>
                    </a:lnTo>
                    <a:lnTo>
                      <a:pt x="0" y="261"/>
                    </a:lnTo>
                    <a:lnTo>
                      <a:pt x="0" y="285"/>
                    </a:lnTo>
                    <a:lnTo>
                      <a:pt x="0" y="308"/>
                    </a:lnTo>
                    <a:lnTo>
                      <a:pt x="3" y="331"/>
                    </a:lnTo>
                    <a:lnTo>
                      <a:pt x="8" y="353"/>
                    </a:lnTo>
                    <a:lnTo>
                      <a:pt x="14" y="375"/>
                    </a:lnTo>
                    <a:lnTo>
                      <a:pt x="22" y="396"/>
                    </a:lnTo>
                    <a:lnTo>
                      <a:pt x="31" y="416"/>
                    </a:lnTo>
                    <a:lnTo>
                      <a:pt x="42" y="435"/>
                    </a:lnTo>
                    <a:lnTo>
                      <a:pt x="55" y="453"/>
                    </a:lnTo>
                    <a:lnTo>
                      <a:pt x="68" y="471"/>
                    </a:lnTo>
                    <a:lnTo>
                      <a:pt x="83" y="487"/>
                    </a:lnTo>
                    <a:lnTo>
                      <a:pt x="99" y="501"/>
                    </a:lnTo>
                    <a:lnTo>
                      <a:pt x="116" y="515"/>
                    </a:lnTo>
                    <a:lnTo>
                      <a:pt x="135" y="527"/>
                    </a:lnTo>
                    <a:lnTo>
                      <a:pt x="154" y="538"/>
                    </a:lnTo>
                    <a:lnTo>
                      <a:pt x="174" y="548"/>
                    </a:lnTo>
                    <a:lnTo>
                      <a:pt x="195" y="556"/>
                    </a:lnTo>
                    <a:lnTo>
                      <a:pt x="216" y="562"/>
                    </a:lnTo>
                    <a:lnTo>
                      <a:pt x="239" y="566"/>
                    </a:lnTo>
                    <a:lnTo>
                      <a:pt x="261" y="569"/>
                    </a:lnTo>
                    <a:lnTo>
                      <a:pt x="285" y="570"/>
                    </a:lnTo>
                    <a:lnTo>
                      <a:pt x="308" y="569"/>
                    </a:lnTo>
                    <a:lnTo>
                      <a:pt x="331" y="566"/>
                    </a:lnTo>
                    <a:lnTo>
                      <a:pt x="353" y="562"/>
                    </a:lnTo>
                    <a:lnTo>
                      <a:pt x="375" y="556"/>
                    </a:lnTo>
                    <a:lnTo>
                      <a:pt x="396" y="548"/>
                    </a:lnTo>
                    <a:lnTo>
                      <a:pt x="416" y="538"/>
                    </a:lnTo>
                    <a:lnTo>
                      <a:pt x="435" y="527"/>
                    </a:lnTo>
                    <a:lnTo>
                      <a:pt x="453" y="515"/>
                    </a:lnTo>
                    <a:lnTo>
                      <a:pt x="470" y="501"/>
                    </a:lnTo>
                    <a:lnTo>
                      <a:pt x="487" y="487"/>
                    </a:lnTo>
                    <a:lnTo>
                      <a:pt x="501" y="471"/>
                    </a:lnTo>
                    <a:lnTo>
                      <a:pt x="515" y="453"/>
                    </a:lnTo>
                    <a:lnTo>
                      <a:pt x="527" y="435"/>
                    </a:lnTo>
                    <a:lnTo>
                      <a:pt x="538" y="416"/>
                    </a:lnTo>
                    <a:lnTo>
                      <a:pt x="548" y="396"/>
                    </a:lnTo>
                    <a:lnTo>
                      <a:pt x="556" y="375"/>
                    </a:lnTo>
                    <a:lnTo>
                      <a:pt x="562" y="353"/>
                    </a:lnTo>
                    <a:lnTo>
                      <a:pt x="566" y="331"/>
                    </a:lnTo>
                    <a:lnTo>
                      <a:pt x="569" y="308"/>
                    </a:lnTo>
                    <a:lnTo>
                      <a:pt x="570" y="285"/>
                    </a:lnTo>
                    <a:close/>
                  </a:path>
                </a:pathLst>
              </a:custGeom>
              <a:solidFill>
                <a:srgbClr val="3B55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50" name="Freeform 82"/>
              <p:cNvSpPr>
                <a:spLocks/>
              </p:cNvSpPr>
              <p:nvPr/>
            </p:nvSpPr>
            <p:spPr bwMode="auto">
              <a:xfrm>
                <a:off x="14565" y="1219"/>
                <a:ext cx="519" cy="519"/>
              </a:xfrm>
              <a:custGeom>
                <a:avLst/>
                <a:gdLst>
                  <a:gd name="T0" fmla="*/ 518 w 519"/>
                  <a:gd name="T1" fmla="*/ 251 h 519"/>
                  <a:gd name="T2" fmla="*/ 513 w 519"/>
                  <a:gd name="T3" fmla="*/ 205 h 519"/>
                  <a:gd name="T4" fmla="*/ 500 w 519"/>
                  <a:gd name="T5" fmla="*/ 163 h 519"/>
                  <a:gd name="T6" fmla="*/ 480 w 519"/>
                  <a:gd name="T7" fmla="*/ 124 h 519"/>
                  <a:gd name="T8" fmla="*/ 455 w 519"/>
                  <a:gd name="T9" fmla="*/ 89 h 519"/>
                  <a:gd name="T10" fmla="*/ 424 w 519"/>
                  <a:gd name="T11" fmla="*/ 58 h 519"/>
                  <a:gd name="T12" fmla="*/ 388 w 519"/>
                  <a:gd name="T13" fmla="*/ 34 h 519"/>
                  <a:gd name="T14" fmla="*/ 348 w 519"/>
                  <a:gd name="T15" fmla="*/ 15 h 519"/>
                  <a:gd name="T16" fmla="*/ 305 w 519"/>
                  <a:gd name="T17" fmla="*/ 4 h 519"/>
                  <a:gd name="T18" fmla="*/ 259 w 519"/>
                  <a:gd name="T19" fmla="*/ 0 h 519"/>
                  <a:gd name="T20" fmla="*/ 228 w 519"/>
                  <a:gd name="T21" fmla="*/ 1 h 519"/>
                  <a:gd name="T22" fmla="*/ 184 w 519"/>
                  <a:gd name="T23" fmla="*/ 11 h 519"/>
                  <a:gd name="T24" fmla="*/ 143 w 519"/>
                  <a:gd name="T25" fmla="*/ 27 h 519"/>
                  <a:gd name="T26" fmla="*/ 106 w 519"/>
                  <a:gd name="T27" fmla="*/ 50 h 519"/>
                  <a:gd name="T28" fmla="*/ 73 w 519"/>
                  <a:gd name="T29" fmla="*/ 78 h 519"/>
                  <a:gd name="T30" fmla="*/ 45 w 519"/>
                  <a:gd name="T31" fmla="*/ 112 h 519"/>
                  <a:gd name="T32" fmla="*/ 24 w 519"/>
                  <a:gd name="T33" fmla="*/ 150 h 519"/>
                  <a:gd name="T34" fmla="*/ 8 w 519"/>
                  <a:gd name="T35" fmla="*/ 191 h 519"/>
                  <a:gd name="T36" fmla="*/ 1 w 519"/>
                  <a:gd name="T37" fmla="*/ 236 h 519"/>
                  <a:gd name="T38" fmla="*/ 0 w 519"/>
                  <a:gd name="T39" fmla="*/ 267 h 519"/>
                  <a:gd name="T40" fmla="*/ 5 w 519"/>
                  <a:gd name="T41" fmla="*/ 313 h 519"/>
                  <a:gd name="T42" fmla="*/ 18 w 519"/>
                  <a:gd name="T43" fmla="*/ 355 h 519"/>
                  <a:gd name="T44" fmla="*/ 38 w 519"/>
                  <a:gd name="T45" fmla="*/ 394 h 519"/>
                  <a:gd name="T46" fmla="*/ 63 w 519"/>
                  <a:gd name="T47" fmla="*/ 429 h 519"/>
                  <a:gd name="T48" fmla="*/ 94 w 519"/>
                  <a:gd name="T49" fmla="*/ 460 h 519"/>
                  <a:gd name="T50" fmla="*/ 130 w 519"/>
                  <a:gd name="T51" fmla="*/ 484 h 519"/>
                  <a:gd name="T52" fmla="*/ 170 w 519"/>
                  <a:gd name="T53" fmla="*/ 503 h 519"/>
                  <a:gd name="T54" fmla="*/ 213 w 519"/>
                  <a:gd name="T55" fmla="*/ 515 h 519"/>
                  <a:gd name="T56" fmla="*/ 259 w 519"/>
                  <a:gd name="T57" fmla="*/ 519 h 519"/>
                  <a:gd name="T58" fmla="*/ 290 w 519"/>
                  <a:gd name="T59" fmla="*/ 517 h 519"/>
                  <a:gd name="T60" fmla="*/ 334 w 519"/>
                  <a:gd name="T61" fmla="*/ 507 h 519"/>
                  <a:gd name="T62" fmla="*/ 375 w 519"/>
                  <a:gd name="T63" fmla="*/ 491 h 519"/>
                  <a:gd name="T64" fmla="*/ 412 w 519"/>
                  <a:gd name="T65" fmla="*/ 468 h 519"/>
                  <a:gd name="T66" fmla="*/ 445 w 519"/>
                  <a:gd name="T67" fmla="*/ 440 h 519"/>
                  <a:gd name="T68" fmla="*/ 473 w 519"/>
                  <a:gd name="T69" fmla="*/ 406 h 519"/>
                  <a:gd name="T70" fmla="*/ 494 w 519"/>
                  <a:gd name="T71" fmla="*/ 368 h 519"/>
                  <a:gd name="T72" fmla="*/ 510 w 519"/>
                  <a:gd name="T73" fmla="*/ 327 h 519"/>
                  <a:gd name="T74" fmla="*/ 517 w 519"/>
                  <a:gd name="T75" fmla="*/ 282 h 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19" h="519">
                    <a:moveTo>
                      <a:pt x="519" y="259"/>
                    </a:moveTo>
                    <a:lnTo>
                      <a:pt x="518" y="251"/>
                    </a:lnTo>
                    <a:lnTo>
                      <a:pt x="517" y="228"/>
                    </a:lnTo>
                    <a:lnTo>
                      <a:pt x="513" y="205"/>
                    </a:lnTo>
                    <a:lnTo>
                      <a:pt x="507" y="184"/>
                    </a:lnTo>
                    <a:lnTo>
                      <a:pt x="500" y="163"/>
                    </a:lnTo>
                    <a:lnTo>
                      <a:pt x="491" y="143"/>
                    </a:lnTo>
                    <a:lnTo>
                      <a:pt x="480" y="124"/>
                    </a:lnTo>
                    <a:lnTo>
                      <a:pt x="468" y="106"/>
                    </a:lnTo>
                    <a:lnTo>
                      <a:pt x="455" y="89"/>
                    </a:lnTo>
                    <a:lnTo>
                      <a:pt x="440" y="73"/>
                    </a:lnTo>
                    <a:lnTo>
                      <a:pt x="424" y="58"/>
                    </a:lnTo>
                    <a:lnTo>
                      <a:pt x="406" y="45"/>
                    </a:lnTo>
                    <a:lnTo>
                      <a:pt x="388" y="34"/>
                    </a:lnTo>
                    <a:lnTo>
                      <a:pt x="368" y="24"/>
                    </a:lnTo>
                    <a:lnTo>
                      <a:pt x="348" y="15"/>
                    </a:lnTo>
                    <a:lnTo>
                      <a:pt x="327" y="8"/>
                    </a:lnTo>
                    <a:lnTo>
                      <a:pt x="305" y="4"/>
                    </a:lnTo>
                    <a:lnTo>
                      <a:pt x="282" y="1"/>
                    </a:lnTo>
                    <a:lnTo>
                      <a:pt x="259" y="0"/>
                    </a:lnTo>
                    <a:lnTo>
                      <a:pt x="251" y="0"/>
                    </a:lnTo>
                    <a:lnTo>
                      <a:pt x="228" y="1"/>
                    </a:lnTo>
                    <a:lnTo>
                      <a:pt x="205" y="5"/>
                    </a:lnTo>
                    <a:lnTo>
                      <a:pt x="184" y="11"/>
                    </a:lnTo>
                    <a:lnTo>
                      <a:pt x="163" y="18"/>
                    </a:lnTo>
                    <a:lnTo>
                      <a:pt x="143" y="27"/>
                    </a:lnTo>
                    <a:lnTo>
                      <a:pt x="124" y="38"/>
                    </a:lnTo>
                    <a:lnTo>
                      <a:pt x="106" y="50"/>
                    </a:lnTo>
                    <a:lnTo>
                      <a:pt x="89" y="63"/>
                    </a:lnTo>
                    <a:lnTo>
                      <a:pt x="73" y="78"/>
                    </a:lnTo>
                    <a:lnTo>
                      <a:pt x="58" y="94"/>
                    </a:lnTo>
                    <a:lnTo>
                      <a:pt x="45" y="112"/>
                    </a:lnTo>
                    <a:lnTo>
                      <a:pt x="34" y="130"/>
                    </a:lnTo>
                    <a:lnTo>
                      <a:pt x="24" y="150"/>
                    </a:lnTo>
                    <a:lnTo>
                      <a:pt x="15" y="170"/>
                    </a:lnTo>
                    <a:lnTo>
                      <a:pt x="8" y="191"/>
                    </a:lnTo>
                    <a:lnTo>
                      <a:pt x="4" y="213"/>
                    </a:lnTo>
                    <a:lnTo>
                      <a:pt x="1" y="236"/>
                    </a:lnTo>
                    <a:lnTo>
                      <a:pt x="0" y="259"/>
                    </a:lnTo>
                    <a:lnTo>
                      <a:pt x="0" y="267"/>
                    </a:lnTo>
                    <a:lnTo>
                      <a:pt x="1" y="290"/>
                    </a:lnTo>
                    <a:lnTo>
                      <a:pt x="5" y="313"/>
                    </a:lnTo>
                    <a:lnTo>
                      <a:pt x="11" y="334"/>
                    </a:lnTo>
                    <a:lnTo>
                      <a:pt x="18" y="355"/>
                    </a:lnTo>
                    <a:lnTo>
                      <a:pt x="27" y="375"/>
                    </a:lnTo>
                    <a:lnTo>
                      <a:pt x="38" y="394"/>
                    </a:lnTo>
                    <a:lnTo>
                      <a:pt x="50" y="412"/>
                    </a:lnTo>
                    <a:lnTo>
                      <a:pt x="63" y="429"/>
                    </a:lnTo>
                    <a:lnTo>
                      <a:pt x="78" y="445"/>
                    </a:lnTo>
                    <a:lnTo>
                      <a:pt x="94" y="460"/>
                    </a:lnTo>
                    <a:lnTo>
                      <a:pt x="112" y="473"/>
                    </a:lnTo>
                    <a:lnTo>
                      <a:pt x="130" y="484"/>
                    </a:lnTo>
                    <a:lnTo>
                      <a:pt x="150" y="494"/>
                    </a:lnTo>
                    <a:lnTo>
                      <a:pt x="170" y="503"/>
                    </a:lnTo>
                    <a:lnTo>
                      <a:pt x="191" y="510"/>
                    </a:lnTo>
                    <a:lnTo>
                      <a:pt x="213" y="515"/>
                    </a:lnTo>
                    <a:lnTo>
                      <a:pt x="236" y="518"/>
                    </a:lnTo>
                    <a:lnTo>
                      <a:pt x="259" y="519"/>
                    </a:lnTo>
                    <a:lnTo>
                      <a:pt x="267" y="518"/>
                    </a:lnTo>
                    <a:lnTo>
                      <a:pt x="290" y="517"/>
                    </a:lnTo>
                    <a:lnTo>
                      <a:pt x="313" y="513"/>
                    </a:lnTo>
                    <a:lnTo>
                      <a:pt x="334" y="507"/>
                    </a:lnTo>
                    <a:lnTo>
                      <a:pt x="355" y="500"/>
                    </a:lnTo>
                    <a:lnTo>
                      <a:pt x="375" y="491"/>
                    </a:lnTo>
                    <a:lnTo>
                      <a:pt x="394" y="480"/>
                    </a:lnTo>
                    <a:lnTo>
                      <a:pt x="412" y="468"/>
                    </a:lnTo>
                    <a:lnTo>
                      <a:pt x="429" y="455"/>
                    </a:lnTo>
                    <a:lnTo>
                      <a:pt x="445" y="440"/>
                    </a:lnTo>
                    <a:lnTo>
                      <a:pt x="460" y="424"/>
                    </a:lnTo>
                    <a:lnTo>
                      <a:pt x="473" y="406"/>
                    </a:lnTo>
                    <a:lnTo>
                      <a:pt x="484" y="388"/>
                    </a:lnTo>
                    <a:lnTo>
                      <a:pt x="494" y="368"/>
                    </a:lnTo>
                    <a:lnTo>
                      <a:pt x="503" y="348"/>
                    </a:lnTo>
                    <a:lnTo>
                      <a:pt x="510" y="327"/>
                    </a:lnTo>
                    <a:lnTo>
                      <a:pt x="514" y="305"/>
                    </a:lnTo>
                    <a:lnTo>
                      <a:pt x="517" y="282"/>
                    </a:lnTo>
                    <a:lnTo>
                      <a:pt x="519" y="259"/>
                    </a:lnTo>
                    <a:close/>
                  </a:path>
                </a:pathLst>
              </a:custGeom>
              <a:solidFill>
                <a:srgbClr val="F4F4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51" name="Freeform 83"/>
              <p:cNvSpPr>
                <a:spLocks/>
              </p:cNvSpPr>
              <p:nvPr/>
            </p:nvSpPr>
            <p:spPr bwMode="auto">
              <a:xfrm>
                <a:off x="14585" y="1238"/>
                <a:ext cx="479" cy="480"/>
              </a:xfrm>
              <a:custGeom>
                <a:avLst/>
                <a:gdLst>
                  <a:gd name="T0" fmla="*/ 479 w 479"/>
                  <a:gd name="T1" fmla="*/ 239 h 480"/>
                  <a:gd name="T2" fmla="*/ 475 w 479"/>
                  <a:gd name="T3" fmla="*/ 195 h 480"/>
                  <a:gd name="T4" fmla="*/ 462 w 479"/>
                  <a:gd name="T5" fmla="*/ 152 h 480"/>
                  <a:gd name="T6" fmla="*/ 443 w 479"/>
                  <a:gd name="T7" fmla="*/ 113 h 480"/>
                  <a:gd name="T8" fmla="*/ 417 w 479"/>
                  <a:gd name="T9" fmla="*/ 78 h 480"/>
                  <a:gd name="T10" fmla="*/ 385 w 479"/>
                  <a:gd name="T11" fmla="*/ 49 h 480"/>
                  <a:gd name="T12" fmla="*/ 348 w 479"/>
                  <a:gd name="T13" fmla="*/ 25 h 480"/>
                  <a:gd name="T14" fmla="*/ 307 w 479"/>
                  <a:gd name="T15" fmla="*/ 9 h 480"/>
                  <a:gd name="T16" fmla="*/ 262 w 479"/>
                  <a:gd name="T17" fmla="*/ 1 h 480"/>
                  <a:gd name="T18" fmla="*/ 217 w 479"/>
                  <a:gd name="T19" fmla="*/ 0 h 480"/>
                  <a:gd name="T20" fmla="*/ 173 w 479"/>
                  <a:gd name="T21" fmla="*/ 9 h 480"/>
                  <a:gd name="T22" fmla="*/ 132 w 479"/>
                  <a:gd name="T23" fmla="*/ 25 h 480"/>
                  <a:gd name="T24" fmla="*/ 95 w 479"/>
                  <a:gd name="T25" fmla="*/ 48 h 480"/>
                  <a:gd name="T26" fmla="*/ 63 w 479"/>
                  <a:gd name="T27" fmla="*/ 77 h 480"/>
                  <a:gd name="T28" fmla="*/ 36 w 479"/>
                  <a:gd name="T29" fmla="*/ 112 h 480"/>
                  <a:gd name="T30" fmla="*/ 16 w 479"/>
                  <a:gd name="T31" fmla="*/ 151 h 480"/>
                  <a:gd name="T32" fmla="*/ 4 w 479"/>
                  <a:gd name="T33" fmla="*/ 193 h 480"/>
                  <a:gd name="T34" fmla="*/ 0 w 479"/>
                  <a:gd name="T35" fmla="*/ 239 h 480"/>
                  <a:gd name="T36" fmla="*/ 4 w 479"/>
                  <a:gd name="T37" fmla="*/ 284 h 480"/>
                  <a:gd name="T38" fmla="*/ 16 w 479"/>
                  <a:gd name="T39" fmla="*/ 327 h 480"/>
                  <a:gd name="T40" fmla="*/ 36 w 479"/>
                  <a:gd name="T41" fmla="*/ 366 h 480"/>
                  <a:gd name="T42" fmla="*/ 62 w 479"/>
                  <a:gd name="T43" fmla="*/ 400 h 480"/>
                  <a:gd name="T44" fmla="*/ 94 w 479"/>
                  <a:gd name="T45" fmla="*/ 430 h 480"/>
                  <a:gd name="T46" fmla="*/ 131 w 479"/>
                  <a:gd name="T47" fmla="*/ 453 h 480"/>
                  <a:gd name="T48" fmla="*/ 172 w 479"/>
                  <a:gd name="T49" fmla="*/ 469 h 480"/>
                  <a:gd name="T50" fmla="*/ 216 w 479"/>
                  <a:gd name="T51" fmla="*/ 478 h 480"/>
                  <a:gd name="T52" fmla="*/ 261 w 479"/>
                  <a:gd name="T53" fmla="*/ 478 h 480"/>
                  <a:gd name="T54" fmla="*/ 306 w 479"/>
                  <a:gd name="T55" fmla="*/ 470 h 480"/>
                  <a:gd name="T56" fmla="*/ 347 w 479"/>
                  <a:gd name="T57" fmla="*/ 453 h 480"/>
                  <a:gd name="T58" fmla="*/ 384 w 479"/>
                  <a:gd name="T59" fmla="*/ 430 h 480"/>
                  <a:gd name="T60" fmla="*/ 416 w 479"/>
                  <a:gd name="T61" fmla="*/ 401 h 480"/>
                  <a:gd name="T62" fmla="*/ 442 w 479"/>
                  <a:gd name="T63" fmla="*/ 367 h 480"/>
                  <a:gd name="T64" fmla="*/ 462 w 479"/>
                  <a:gd name="T65" fmla="*/ 328 h 480"/>
                  <a:gd name="T66" fmla="*/ 474 w 479"/>
                  <a:gd name="T67" fmla="*/ 285 h 480"/>
                  <a:gd name="T68" fmla="*/ 479 w 479"/>
                  <a:gd name="T69" fmla="*/ 239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9" h="480">
                    <a:moveTo>
                      <a:pt x="479" y="239"/>
                    </a:moveTo>
                    <a:lnTo>
                      <a:pt x="479" y="239"/>
                    </a:lnTo>
                    <a:lnTo>
                      <a:pt x="478" y="217"/>
                    </a:lnTo>
                    <a:lnTo>
                      <a:pt x="475" y="195"/>
                    </a:lnTo>
                    <a:lnTo>
                      <a:pt x="470" y="173"/>
                    </a:lnTo>
                    <a:lnTo>
                      <a:pt x="462" y="152"/>
                    </a:lnTo>
                    <a:lnTo>
                      <a:pt x="453" y="132"/>
                    </a:lnTo>
                    <a:lnTo>
                      <a:pt x="443" y="113"/>
                    </a:lnTo>
                    <a:lnTo>
                      <a:pt x="430" y="95"/>
                    </a:lnTo>
                    <a:lnTo>
                      <a:pt x="417" y="78"/>
                    </a:lnTo>
                    <a:lnTo>
                      <a:pt x="401" y="63"/>
                    </a:lnTo>
                    <a:lnTo>
                      <a:pt x="385" y="49"/>
                    </a:lnTo>
                    <a:lnTo>
                      <a:pt x="367" y="36"/>
                    </a:lnTo>
                    <a:lnTo>
                      <a:pt x="348" y="25"/>
                    </a:lnTo>
                    <a:lnTo>
                      <a:pt x="328" y="16"/>
                    </a:lnTo>
                    <a:lnTo>
                      <a:pt x="307" y="9"/>
                    </a:lnTo>
                    <a:lnTo>
                      <a:pt x="285" y="4"/>
                    </a:lnTo>
                    <a:lnTo>
                      <a:pt x="262" y="1"/>
                    </a:lnTo>
                    <a:lnTo>
                      <a:pt x="239" y="0"/>
                    </a:lnTo>
                    <a:lnTo>
                      <a:pt x="217" y="0"/>
                    </a:lnTo>
                    <a:lnTo>
                      <a:pt x="195" y="4"/>
                    </a:lnTo>
                    <a:lnTo>
                      <a:pt x="173" y="9"/>
                    </a:lnTo>
                    <a:lnTo>
                      <a:pt x="152" y="16"/>
                    </a:lnTo>
                    <a:lnTo>
                      <a:pt x="132" y="25"/>
                    </a:lnTo>
                    <a:lnTo>
                      <a:pt x="113" y="36"/>
                    </a:lnTo>
                    <a:lnTo>
                      <a:pt x="95" y="48"/>
                    </a:lnTo>
                    <a:lnTo>
                      <a:pt x="78" y="62"/>
                    </a:lnTo>
                    <a:lnTo>
                      <a:pt x="63" y="77"/>
                    </a:lnTo>
                    <a:lnTo>
                      <a:pt x="49" y="94"/>
                    </a:lnTo>
                    <a:lnTo>
                      <a:pt x="36" y="112"/>
                    </a:lnTo>
                    <a:lnTo>
                      <a:pt x="25" y="131"/>
                    </a:lnTo>
                    <a:lnTo>
                      <a:pt x="16" y="151"/>
                    </a:lnTo>
                    <a:lnTo>
                      <a:pt x="9" y="172"/>
                    </a:lnTo>
                    <a:lnTo>
                      <a:pt x="4" y="193"/>
                    </a:lnTo>
                    <a:lnTo>
                      <a:pt x="1" y="216"/>
                    </a:lnTo>
                    <a:lnTo>
                      <a:pt x="0" y="239"/>
                    </a:lnTo>
                    <a:lnTo>
                      <a:pt x="0" y="261"/>
                    </a:lnTo>
                    <a:lnTo>
                      <a:pt x="4" y="284"/>
                    </a:lnTo>
                    <a:lnTo>
                      <a:pt x="9" y="306"/>
                    </a:lnTo>
                    <a:lnTo>
                      <a:pt x="16" y="327"/>
                    </a:lnTo>
                    <a:lnTo>
                      <a:pt x="25" y="347"/>
                    </a:lnTo>
                    <a:lnTo>
                      <a:pt x="36" y="366"/>
                    </a:lnTo>
                    <a:lnTo>
                      <a:pt x="48" y="384"/>
                    </a:lnTo>
                    <a:lnTo>
                      <a:pt x="62" y="400"/>
                    </a:lnTo>
                    <a:lnTo>
                      <a:pt x="77" y="416"/>
                    </a:lnTo>
                    <a:lnTo>
                      <a:pt x="94" y="430"/>
                    </a:lnTo>
                    <a:lnTo>
                      <a:pt x="112" y="442"/>
                    </a:lnTo>
                    <a:lnTo>
                      <a:pt x="131" y="453"/>
                    </a:lnTo>
                    <a:lnTo>
                      <a:pt x="151" y="462"/>
                    </a:lnTo>
                    <a:lnTo>
                      <a:pt x="172" y="469"/>
                    </a:lnTo>
                    <a:lnTo>
                      <a:pt x="193" y="474"/>
                    </a:lnTo>
                    <a:lnTo>
                      <a:pt x="216" y="478"/>
                    </a:lnTo>
                    <a:lnTo>
                      <a:pt x="239" y="479"/>
                    </a:lnTo>
                    <a:lnTo>
                      <a:pt x="261" y="478"/>
                    </a:lnTo>
                    <a:lnTo>
                      <a:pt x="284" y="475"/>
                    </a:lnTo>
                    <a:lnTo>
                      <a:pt x="306" y="470"/>
                    </a:lnTo>
                    <a:lnTo>
                      <a:pt x="327" y="462"/>
                    </a:lnTo>
                    <a:lnTo>
                      <a:pt x="347" y="453"/>
                    </a:lnTo>
                    <a:lnTo>
                      <a:pt x="366" y="443"/>
                    </a:lnTo>
                    <a:lnTo>
                      <a:pt x="384" y="430"/>
                    </a:lnTo>
                    <a:lnTo>
                      <a:pt x="400" y="417"/>
                    </a:lnTo>
                    <a:lnTo>
                      <a:pt x="416" y="401"/>
                    </a:lnTo>
                    <a:lnTo>
                      <a:pt x="430" y="385"/>
                    </a:lnTo>
                    <a:lnTo>
                      <a:pt x="442" y="367"/>
                    </a:lnTo>
                    <a:lnTo>
                      <a:pt x="453" y="348"/>
                    </a:lnTo>
                    <a:lnTo>
                      <a:pt x="462" y="328"/>
                    </a:lnTo>
                    <a:lnTo>
                      <a:pt x="469" y="307"/>
                    </a:lnTo>
                    <a:lnTo>
                      <a:pt x="474" y="285"/>
                    </a:lnTo>
                    <a:lnTo>
                      <a:pt x="478" y="262"/>
                    </a:lnTo>
                    <a:lnTo>
                      <a:pt x="479" y="239"/>
                    </a:lnTo>
                    <a:close/>
                  </a:path>
                </a:pathLst>
              </a:custGeom>
              <a:solidFill>
                <a:srgbClr val="3B55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grpSp>
        <p:grpSp>
          <p:nvGrpSpPr>
            <p:cNvPr id="61452" name="Group 84"/>
            <p:cNvGrpSpPr>
              <a:grpSpLocks/>
            </p:cNvGrpSpPr>
            <p:nvPr/>
          </p:nvGrpSpPr>
          <p:grpSpPr bwMode="auto">
            <a:xfrm>
              <a:off x="1232313" y="1614206"/>
              <a:ext cx="1233840" cy="583327"/>
              <a:chOff x="17471" y="1295"/>
              <a:chExt cx="880" cy="577"/>
            </a:xfrm>
          </p:grpSpPr>
          <p:sp>
            <p:nvSpPr>
              <p:cNvPr id="61453" name="Freeform 85"/>
              <p:cNvSpPr>
                <a:spLocks/>
              </p:cNvSpPr>
              <p:nvPr/>
            </p:nvSpPr>
            <p:spPr bwMode="auto">
              <a:xfrm>
                <a:off x="17491" y="1721"/>
                <a:ext cx="229" cy="0"/>
              </a:xfrm>
              <a:custGeom>
                <a:avLst/>
                <a:gdLst>
                  <a:gd name="T0" fmla="*/ 0 w 229"/>
                  <a:gd name="T1" fmla="*/ 229 w 229"/>
                </a:gdLst>
                <a:ahLst/>
                <a:cxnLst>
                  <a:cxn ang="0">
                    <a:pos x="T0" y="0"/>
                  </a:cxn>
                  <a:cxn ang="0">
                    <a:pos x="T1" y="0"/>
                  </a:cxn>
                </a:cxnLst>
                <a:rect l="0" t="0" r="r" b="b"/>
                <a:pathLst>
                  <a:path w="229">
                    <a:moveTo>
                      <a:pt x="0" y="0"/>
                    </a:moveTo>
                    <a:lnTo>
                      <a:pt x="229" y="0"/>
                    </a:lnTo>
                  </a:path>
                </a:pathLst>
              </a:custGeom>
              <a:noFill/>
              <a:ln w="13398">
                <a:solidFill>
                  <a:srgbClr val="D4D6D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61454" name="Rectangle 86"/>
              <p:cNvSpPr>
                <a:spLocks/>
              </p:cNvSpPr>
              <p:nvPr/>
            </p:nvSpPr>
            <p:spPr bwMode="auto">
              <a:xfrm>
                <a:off x="17481" y="1731"/>
                <a:ext cx="249" cy="131"/>
              </a:xfrm>
              <a:prstGeom prst="rect">
                <a:avLst/>
              </a:prstGeom>
              <a:solidFill>
                <a:srgbClr val="96989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55" name="Freeform 87"/>
              <p:cNvSpPr>
                <a:spLocks/>
              </p:cNvSpPr>
              <p:nvPr/>
            </p:nvSpPr>
            <p:spPr bwMode="auto">
              <a:xfrm>
                <a:off x="17501" y="1752"/>
                <a:ext cx="32" cy="32"/>
              </a:xfrm>
              <a:custGeom>
                <a:avLst/>
                <a:gdLst>
                  <a:gd name="T0" fmla="*/ 25 w 32"/>
                  <a:gd name="T1" fmla="*/ 5 h 32"/>
                  <a:gd name="T2" fmla="*/ 20 w 32"/>
                  <a:gd name="T3" fmla="*/ 0 h 32"/>
                  <a:gd name="T4" fmla="*/ 11 w 32"/>
                  <a:gd name="T5" fmla="*/ 0 h 32"/>
                  <a:gd name="T6" fmla="*/ 5 w 32"/>
                  <a:gd name="T7" fmla="*/ 5 h 32"/>
                  <a:gd name="T8" fmla="*/ 0 w 32"/>
                  <a:gd name="T9" fmla="*/ 11 h 32"/>
                  <a:gd name="T10" fmla="*/ 0 w 32"/>
                  <a:gd name="T11" fmla="*/ 20 h 32"/>
                  <a:gd name="T12" fmla="*/ 5 w 32"/>
                  <a:gd name="T13" fmla="*/ 25 h 32"/>
                  <a:gd name="T14" fmla="*/ 11 w 32"/>
                  <a:gd name="T15" fmla="*/ 31 h 32"/>
                  <a:gd name="T16" fmla="*/ 20 w 32"/>
                  <a:gd name="T17" fmla="*/ 31 h 32"/>
                  <a:gd name="T18" fmla="*/ 25 w 32"/>
                  <a:gd name="T19" fmla="*/ 25 h 32"/>
                  <a:gd name="T20" fmla="*/ 31 w 32"/>
                  <a:gd name="T21" fmla="*/ 20 h 32"/>
                  <a:gd name="T22" fmla="*/ 31 w 32"/>
                  <a:gd name="T23" fmla="*/ 11 h 32"/>
                  <a:gd name="T24" fmla="*/ 25 w 32"/>
                  <a:gd name="T25"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 h="32">
                    <a:moveTo>
                      <a:pt x="25" y="5"/>
                    </a:moveTo>
                    <a:lnTo>
                      <a:pt x="20" y="0"/>
                    </a:lnTo>
                    <a:lnTo>
                      <a:pt x="11" y="0"/>
                    </a:lnTo>
                    <a:lnTo>
                      <a:pt x="5" y="5"/>
                    </a:lnTo>
                    <a:lnTo>
                      <a:pt x="0" y="11"/>
                    </a:lnTo>
                    <a:lnTo>
                      <a:pt x="0" y="20"/>
                    </a:lnTo>
                    <a:lnTo>
                      <a:pt x="5" y="25"/>
                    </a:lnTo>
                    <a:lnTo>
                      <a:pt x="11" y="31"/>
                    </a:lnTo>
                    <a:lnTo>
                      <a:pt x="20" y="31"/>
                    </a:lnTo>
                    <a:lnTo>
                      <a:pt x="25" y="25"/>
                    </a:lnTo>
                    <a:lnTo>
                      <a:pt x="31" y="20"/>
                    </a:lnTo>
                    <a:lnTo>
                      <a:pt x="31" y="11"/>
                    </a:lnTo>
                    <a:lnTo>
                      <a:pt x="25" y="5"/>
                    </a:lnTo>
                    <a:close/>
                  </a:path>
                </a:pathLst>
              </a:custGeom>
              <a:solidFill>
                <a:srgbClr val="EAE8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56" name="Freeform 88"/>
              <p:cNvSpPr>
                <a:spLocks/>
              </p:cNvSpPr>
              <p:nvPr/>
            </p:nvSpPr>
            <p:spPr bwMode="auto">
              <a:xfrm>
                <a:off x="17497" y="1548"/>
                <a:ext cx="217" cy="164"/>
              </a:xfrm>
              <a:custGeom>
                <a:avLst/>
                <a:gdLst>
                  <a:gd name="T0" fmla="*/ 169 w 217"/>
                  <a:gd name="T1" fmla="*/ 4 h 164"/>
                  <a:gd name="T2" fmla="*/ 167 w 217"/>
                  <a:gd name="T3" fmla="*/ 8 h 164"/>
                  <a:gd name="T4" fmla="*/ 162 w 217"/>
                  <a:gd name="T5" fmla="*/ 8 h 164"/>
                  <a:gd name="T6" fmla="*/ 160 w 217"/>
                  <a:gd name="T7" fmla="*/ 4 h 164"/>
                  <a:gd name="T8" fmla="*/ 160 w 217"/>
                  <a:gd name="T9" fmla="*/ 0 h 164"/>
                  <a:gd name="T10" fmla="*/ 112 w 217"/>
                  <a:gd name="T11" fmla="*/ 0 h 164"/>
                  <a:gd name="T12" fmla="*/ 112 w 217"/>
                  <a:gd name="T13" fmla="*/ 4 h 164"/>
                  <a:gd name="T14" fmla="*/ 110 w 217"/>
                  <a:gd name="T15" fmla="*/ 8 h 164"/>
                  <a:gd name="T16" fmla="*/ 106 w 217"/>
                  <a:gd name="T17" fmla="*/ 8 h 164"/>
                  <a:gd name="T18" fmla="*/ 104 w 217"/>
                  <a:gd name="T19" fmla="*/ 4 h 164"/>
                  <a:gd name="T20" fmla="*/ 104 w 217"/>
                  <a:gd name="T21" fmla="*/ 0 h 164"/>
                  <a:gd name="T22" fmla="*/ 56 w 217"/>
                  <a:gd name="T23" fmla="*/ 0 h 164"/>
                  <a:gd name="T24" fmla="*/ 56 w 217"/>
                  <a:gd name="T25" fmla="*/ 4 h 164"/>
                  <a:gd name="T26" fmla="*/ 54 w 217"/>
                  <a:gd name="T27" fmla="*/ 8 h 164"/>
                  <a:gd name="T28" fmla="*/ 49 w 217"/>
                  <a:gd name="T29" fmla="*/ 8 h 164"/>
                  <a:gd name="T30" fmla="*/ 47 w 217"/>
                  <a:gd name="T31" fmla="*/ 4 h 164"/>
                  <a:gd name="T32" fmla="*/ 47 w 217"/>
                  <a:gd name="T33" fmla="*/ 0 h 164"/>
                  <a:gd name="T34" fmla="*/ 0 w 217"/>
                  <a:gd name="T35" fmla="*/ 0 h 164"/>
                  <a:gd name="T36" fmla="*/ 0 w 217"/>
                  <a:gd name="T37" fmla="*/ 163 h 164"/>
                  <a:gd name="T38" fmla="*/ 217 w 217"/>
                  <a:gd name="T39" fmla="*/ 163 h 164"/>
                  <a:gd name="T40" fmla="*/ 217 w 217"/>
                  <a:gd name="T41" fmla="*/ 0 h 164"/>
                  <a:gd name="T42" fmla="*/ 169 w 217"/>
                  <a:gd name="T43" fmla="*/ 0 h 164"/>
                  <a:gd name="T44" fmla="*/ 169 w 217"/>
                  <a:gd name="T45" fmla="*/ 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7" h="164">
                    <a:moveTo>
                      <a:pt x="169" y="4"/>
                    </a:moveTo>
                    <a:lnTo>
                      <a:pt x="167" y="8"/>
                    </a:lnTo>
                    <a:lnTo>
                      <a:pt x="162" y="8"/>
                    </a:lnTo>
                    <a:lnTo>
                      <a:pt x="160" y="4"/>
                    </a:lnTo>
                    <a:lnTo>
                      <a:pt x="160" y="0"/>
                    </a:lnTo>
                    <a:lnTo>
                      <a:pt x="112" y="0"/>
                    </a:lnTo>
                    <a:lnTo>
                      <a:pt x="112" y="4"/>
                    </a:lnTo>
                    <a:lnTo>
                      <a:pt x="110" y="8"/>
                    </a:lnTo>
                    <a:lnTo>
                      <a:pt x="106" y="8"/>
                    </a:lnTo>
                    <a:lnTo>
                      <a:pt x="104" y="4"/>
                    </a:lnTo>
                    <a:lnTo>
                      <a:pt x="104" y="0"/>
                    </a:lnTo>
                    <a:lnTo>
                      <a:pt x="56" y="0"/>
                    </a:lnTo>
                    <a:lnTo>
                      <a:pt x="56" y="4"/>
                    </a:lnTo>
                    <a:lnTo>
                      <a:pt x="54" y="8"/>
                    </a:lnTo>
                    <a:lnTo>
                      <a:pt x="49" y="8"/>
                    </a:lnTo>
                    <a:lnTo>
                      <a:pt x="47" y="4"/>
                    </a:lnTo>
                    <a:lnTo>
                      <a:pt x="47" y="0"/>
                    </a:lnTo>
                    <a:lnTo>
                      <a:pt x="0" y="0"/>
                    </a:lnTo>
                    <a:lnTo>
                      <a:pt x="0" y="163"/>
                    </a:lnTo>
                    <a:lnTo>
                      <a:pt x="217" y="163"/>
                    </a:lnTo>
                    <a:lnTo>
                      <a:pt x="217" y="0"/>
                    </a:lnTo>
                    <a:lnTo>
                      <a:pt x="169" y="0"/>
                    </a:lnTo>
                    <a:lnTo>
                      <a:pt x="169" y="4"/>
                    </a:lnTo>
                    <a:close/>
                  </a:path>
                </a:pathLst>
              </a:custGeom>
              <a:solidFill>
                <a:srgbClr val="956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57" name="Freeform 89"/>
              <p:cNvSpPr>
                <a:spLocks/>
              </p:cNvSpPr>
              <p:nvPr/>
            </p:nvSpPr>
            <p:spPr bwMode="auto">
              <a:xfrm>
                <a:off x="17662" y="1527"/>
                <a:ext cx="113" cy="185"/>
              </a:xfrm>
              <a:custGeom>
                <a:avLst/>
                <a:gdLst>
                  <a:gd name="T0" fmla="*/ 96 w 113"/>
                  <a:gd name="T1" fmla="*/ 2 h 185"/>
                  <a:gd name="T2" fmla="*/ 96 w 113"/>
                  <a:gd name="T3" fmla="*/ 2 h 185"/>
                  <a:gd name="T4" fmla="*/ 91 w 113"/>
                  <a:gd name="T5" fmla="*/ 0 h 185"/>
                  <a:gd name="T6" fmla="*/ 84 w 113"/>
                  <a:gd name="T7" fmla="*/ 0 h 185"/>
                  <a:gd name="T8" fmla="*/ 78 w 113"/>
                  <a:gd name="T9" fmla="*/ 2 h 185"/>
                  <a:gd name="T10" fmla="*/ 72 w 113"/>
                  <a:gd name="T11" fmla="*/ 5 h 185"/>
                  <a:gd name="T12" fmla="*/ 68 w 113"/>
                  <a:gd name="T13" fmla="*/ 10 h 185"/>
                  <a:gd name="T14" fmla="*/ 66 w 113"/>
                  <a:gd name="T15" fmla="*/ 15 h 185"/>
                  <a:gd name="T16" fmla="*/ 0 w 113"/>
                  <a:gd name="T17" fmla="*/ 185 h 185"/>
                  <a:gd name="T18" fmla="*/ 52 w 113"/>
                  <a:gd name="T19" fmla="*/ 185 h 185"/>
                  <a:gd name="T20" fmla="*/ 110 w 113"/>
                  <a:gd name="T21" fmla="*/ 33 h 185"/>
                  <a:gd name="T22" fmla="*/ 112 w 113"/>
                  <a:gd name="T23" fmla="*/ 27 h 185"/>
                  <a:gd name="T24" fmla="*/ 112 w 113"/>
                  <a:gd name="T25" fmla="*/ 20 h 185"/>
                  <a:gd name="T26" fmla="*/ 110 w 113"/>
                  <a:gd name="T27" fmla="*/ 14 h 185"/>
                  <a:gd name="T28" fmla="*/ 107 w 113"/>
                  <a:gd name="T29" fmla="*/ 8 h 185"/>
                  <a:gd name="T30" fmla="*/ 102 w 113"/>
                  <a:gd name="T31" fmla="*/ 4 h 185"/>
                  <a:gd name="T32" fmla="*/ 96 w 113"/>
                  <a:gd name="T33" fmla="*/ 2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3" h="185">
                    <a:moveTo>
                      <a:pt x="96" y="2"/>
                    </a:moveTo>
                    <a:lnTo>
                      <a:pt x="96" y="2"/>
                    </a:lnTo>
                    <a:lnTo>
                      <a:pt x="91" y="0"/>
                    </a:lnTo>
                    <a:lnTo>
                      <a:pt x="84" y="0"/>
                    </a:lnTo>
                    <a:lnTo>
                      <a:pt x="78" y="2"/>
                    </a:lnTo>
                    <a:lnTo>
                      <a:pt x="72" y="5"/>
                    </a:lnTo>
                    <a:lnTo>
                      <a:pt x="68" y="10"/>
                    </a:lnTo>
                    <a:lnTo>
                      <a:pt x="66" y="15"/>
                    </a:lnTo>
                    <a:lnTo>
                      <a:pt x="0" y="185"/>
                    </a:lnTo>
                    <a:lnTo>
                      <a:pt x="52" y="185"/>
                    </a:lnTo>
                    <a:lnTo>
                      <a:pt x="110" y="33"/>
                    </a:lnTo>
                    <a:lnTo>
                      <a:pt x="112" y="27"/>
                    </a:lnTo>
                    <a:lnTo>
                      <a:pt x="112" y="20"/>
                    </a:lnTo>
                    <a:lnTo>
                      <a:pt x="110" y="14"/>
                    </a:lnTo>
                    <a:lnTo>
                      <a:pt x="107" y="8"/>
                    </a:lnTo>
                    <a:lnTo>
                      <a:pt x="102" y="4"/>
                    </a:lnTo>
                    <a:lnTo>
                      <a:pt x="96" y="2"/>
                    </a:lnTo>
                    <a:close/>
                  </a:path>
                </a:pathLst>
              </a:custGeom>
              <a:solidFill>
                <a:srgbClr val="956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58" name="Freeform 90"/>
              <p:cNvSpPr>
                <a:spLocks/>
              </p:cNvSpPr>
              <p:nvPr/>
            </p:nvSpPr>
            <p:spPr bwMode="auto">
              <a:xfrm>
                <a:off x="17497" y="1413"/>
                <a:ext cx="48" cy="136"/>
              </a:xfrm>
              <a:custGeom>
                <a:avLst/>
                <a:gdLst>
                  <a:gd name="T0" fmla="*/ 47 w 48"/>
                  <a:gd name="T1" fmla="*/ 23 h 136"/>
                  <a:gd name="T2" fmla="*/ 47 w 48"/>
                  <a:gd name="T3" fmla="*/ 17 h 136"/>
                  <a:gd name="T4" fmla="*/ 45 w 48"/>
                  <a:gd name="T5" fmla="*/ 11 h 136"/>
                  <a:gd name="T6" fmla="*/ 40 w 48"/>
                  <a:gd name="T7" fmla="*/ 6 h 136"/>
                  <a:gd name="T8" fmla="*/ 36 w 48"/>
                  <a:gd name="T9" fmla="*/ 2 h 136"/>
                  <a:gd name="T10" fmla="*/ 29 w 48"/>
                  <a:gd name="T11" fmla="*/ 0 h 136"/>
                  <a:gd name="T12" fmla="*/ 17 w 48"/>
                  <a:gd name="T13" fmla="*/ 0 h 136"/>
                  <a:gd name="T14" fmla="*/ 11 w 48"/>
                  <a:gd name="T15" fmla="*/ 2 h 136"/>
                  <a:gd name="T16" fmla="*/ 6 w 48"/>
                  <a:gd name="T17" fmla="*/ 6 h 136"/>
                  <a:gd name="T18" fmla="*/ 2 w 48"/>
                  <a:gd name="T19" fmla="*/ 11 h 136"/>
                  <a:gd name="T20" fmla="*/ 0 w 48"/>
                  <a:gd name="T21" fmla="*/ 17 h 136"/>
                  <a:gd name="T22" fmla="*/ 0 w 48"/>
                  <a:gd name="T23" fmla="*/ 135 h 136"/>
                  <a:gd name="T24" fmla="*/ 47 w 48"/>
                  <a:gd name="T25" fmla="*/ 135 h 136"/>
                  <a:gd name="T26" fmla="*/ 47 w 48"/>
                  <a:gd name="T27" fmla="*/ 23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136">
                    <a:moveTo>
                      <a:pt x="47" y="23"/>
                    </a:moveTo>
                    <a:lnTo>
                      <a:pt x="47" y="17"/>
                    </a:lnTo>
                    <a:lnTo>
                      <a:pt x="45" y="11"/>
                    </a:lnTo>
                    <a:lnTo>
                      <a:pt x="40" y="6"/>
                    </a:lnTo>
                    <a:lnTo>
                      <a:pt x="36" y="2"/>
                    </a:lnTo>
                    <a:lnTo>
                      <a:pt x="29" y="0"/>
                    </a:lnTo>
                    <a:lnTo>
                      <a:pt x="17" y="0"/>
                    </a:lnTo>
                    <a:lnTo>
                      <a:pt x="11" y="2"/>
                    </a:lnTo>
                    <a:lnTo>
                      <a:pt x="6" y="6"/>
                    </a:lnTo>
                    <a:lnTo>
                      <a:pt x="2" y="11"/>
                    </a:lnTo>
                    <a:lnTo>
                      <a:pt x="0" y="17"/>
                    </a:lnTo>
                    <a:lnTo>
                      <a:pt x="0" y="135"/>
                    </a:lnTo>
                    <a:lnTo>
                      <a:pt x="47" y="135"/>
                    </a:lnTo>
                    <a:lnTo>
                      <a:pt x="47" y="23"/>
                    </a:lnTo>
                    <a:close/>
                  </a:path>
                </a:pathLst>
              </a:custGeom>
              <a:solidFill>
                <a:srgbClr val="956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59" name="Freeform 91"/>
              <p:cNvSpPr>
                <a:spLocks/>
              </p:cNvSpPr>
              <p:nvPr/>
            </p:nvSpPr>
            <p:spPr bwMode="auto">
              <a:xfrm>
                <a:off x="17554" y="1413"/>
                <a:ext cx="48" cy="136"/>
              </a:xfrm>
              <a:custGeom>
                <a:avLst/>
                <a:gdLst>
                  <a:gd name="T0" fmla="*/ 47 w 48"/>
                  <a:gd name="T1" fmla="*/ 23 h 136"/>
                  <a:gd name="T2" fmla="*/ 47 w 48"/>
                  <a:gd name="T3" fmla="*/ 17 h 136"/>
                  <a:gd name="T4" fmla="*/ 45 w 48"/>
                  <a:gd name="T5" fmla="*/ 11 h 136"/>
                  <a:gd name="T6" fmla="*/ 40 w 48"/>
                  <a:gd name="T7" fmla="*/ 6 h 136"/>
                  <a:gd name="T8" fmla="*/ 36 w 48"/>
                  <a:gd name="T9" fmla="*/ 2 h 136"/>
                  <a:gd name="T10" fmla="*/ 29 w 48"/>
                  <a:gd name="T11" fmla="*/ 0 h 136"/>
                  <a:gd name="T12" fmla="*/ 17 w 48"/>
                  <a:gd name="T13" fmla="*/ 0 h 136"/>
                  <a:gd name="T14" fmla="*/ 11 w 48"/>
                  <a:gd name="T15" fmla="*/ 2 h 136"/>
                  <a:gd name="T16" fmla="*/ 6 w 48"/>
                  <a:gd name="T17" fmla="*/ 6 h 136"/>
                  <a:gd name="T18" fmla="*/ 2 w 48"/>
                  <a:gd name="T19" fmla="*/ 11 h 136"/>
                  <a:gd name="T20" fmla="*/ 0 w 48"/>
                  <a:gd name="T21" fmla="*/ 17 h 136"/>
                  <a:gd name="T22" fmla="*/ 0 w 48"/>
                  <a:gd name="T23" fmla="*/ 135 h 136"/>
                  <a:gd name="T24" fmla="*/ 47 w 48"/>
                  <a:gd name="T25" fmla="*/ 135 h 136"/>
                  <a:gd name="T26" fmla="*/ 47 w 48"/>
                  <a:gd name="T27" fmla="*/ 23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136">
                    <a:moveTo>
                      <a:pt x="47" y="23"/>
                    </a:moveTo>
                    <a:lnTo>
                      <a:pt x="47" y="17"/>
                    </a:lnTo>
                    <a:lnTo>
                      <a:pt x="45" y="11"/>
                    </a:lnTo>
                    <a:lnTo>
                      <a:pt x="40" y="6"/>
                    </a:lnTo>
                    <a:lnTo>
                      <a:pt x="36" y="2"/>
                    </a:lnTo>
                    <a:lnTo>
                      <a:pt x="29" y="0"/>
                    </a:lnTo>
                    <a:lnTo>
                      <a:pt x="17" y="0"/>
                    </a:lnTo>
                    <a:lnTo>
                      <a:pt x="11" y="2"/>
                    </a:lnTo>
                    <a:lnTo>
                      <a:pt x="6" y="6"/>
                    </a:lnTo>
                    <a:lnTo>
                      <a:pt x="2" y="11"/>
                    </a:lnTo>
                    <a:lnTo>
                      <a:pt x="0" y="17"/>
                    </a:lnTo>
                    <a:lnTo>
                      <a:pt x="0" y="135"/>
                    </a:lnTo>
                    <a:lnTo>
                      <a:pt x="47" y="135"/>
                    </a:lnTo>
                    <a:lnTo>
                      <a:pt x="47" y="23"/>
                    </a:lnTo>
                    <a:close/>
                  </a:path>
                </a:pathLst>
              </a:custGeom>
              <a:solidFill>
                <a:srgbClr val="956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60" name="Freeform 92"/>
              <p:cNvSpPr>
                <a:spLocks/>
              </p:cNvSpPr>
              <p:nvPr/>
            </p:nvSpPr>
            <p:spPr bwMode="auto">
              <a:xfrm>
                <a:off x="17610" y="1413"/>
                <a:ext cx="48" cy="136"/>
              </a:xfrm>
              <a:custGeom>
                <a:avLst/>
                <a:gdLst>
                  <a:gd name="T0" fmla="*/ 47 w 48"/>
                  <a:gd name="T1" fmla="*/ 23 h 136"/>
                  <a:gd name="T2" fmla="*/ 47 w 48"/>
                  <a:gd name="T3" fmla="*/ 17 h 136"/>
                  <a:gd name="T4" fmla="*/ 45 w 48"/>
                  <a:gd name="T5" fmla="*/ 11 h 136"/>
                  <a:gd name="T6" fmla="*/ 40 w 48"/>
                  <a:gd name="T7" fmla="*/ 6 h 136"/>
                  <a:gd name="T8" fmla="*/ 36 w 48"/>
                  <a:gd name="T9" fmla="*/ 2 h 136"/>
                  <a:gd name="T10" fmla="*/ 29 w 48"/>
                  <a:gd name="T11" fmla="*/ 0 h 136"/>
                  <a:gd name="T12" fmla="*/ 17 w 48"/>
                  <a:gd name="T13" fmla="*/ 0 h 136"/>
                  <a:gd name="T14" fmla="*/ 11 w 48"/>
                  <a:gd name="T15" fmla="*/ 2 h 136"/>
                  <a:gd name="T16" fmla="*/ 7 w 48"/>
                  <a:gd name="T17" fmla="*/ 6 h 136"/>
                  <a:gd name="T18" fmla="*/ 2 w 48"/>
                  <a:gd name="T19" fmla="*/ 11 h 136"/>
                  <a:gd name="T20" fmla="*/ 0 w 48"/>
                  <a:gd name="T21" fmla="*/ 17 h 136"/>
                  <a:gd name="T22" fmla="*/ 0 w 48"/>
                  <a:gd name="T23" fmla="*/ 135 h 136"/>
                  <a:gd name="T24" fmla="*/ 47 w 48"/>
                  <a:gd name="T25" fmla="*/ 135 h 136"/>
                  <a:gd name="T26" fmla="*/ 47 w 48"/>
                  <a:gd name="T27" fmla="*/ 23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136">
                    <a:moveTo>
                      <a:pt x="47" y="23"/>
                    </a:moveTo>
                    <a:lnTo>
                      <a:pt x="47" y="17"/>
                    </a:lnTo>
                    <a:lnTo>
                      <a:pt x="45" y="11"/>
                    </a:lnTo>
                    <a:lnTo>
                      <a:pt x="40" y="6"/>
                    </a:lnTo>
                    <a:lnTo>
                      <a:pt x="36" y="2"/>
                    </a:lnTo>
                    <a:lnTo>
                      <a:pt x="29" y="0"/>
                    </a:lnTo>
                    <a:lnTo>
                      <a:pt x="17" y="0"/>
                    </a:lnTo>
                    <a:lnTo>
                      <a:pt x="11" y="2"/>
                    </a:lnTo>
                    <a:lnTo>
                      <a:pt x="7" y="6"/>
                    </a:lnTo>
                    <a:lnTo>
                      <a:pt x="2" y="11"/>
                    </a:lnTo>
                    <a:lnTo>
                      <a:pt x="0" y="17"/>
                    </a:lnTo>
                    <a:lnTo>
                      <a:pt x="0" y="135"/>
                    </a:lnTo>
                    <a:lnTo>
                      <a:pt x="47" y="135"/>
                    </a:lnTo>
                    <a:lnTo>
                      <a:pt x="47" y="23"/>
                    </a:lnTo>
                    <a:close/>
                  </a:path>
                </a:pathLst>
              </a:custGeom>
              <a:solidFill>
                <a:srgbClr val="956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61" name="Freeform 93"/>
              <p:cNvSpPr>
                <a:spLocks/>
              </p:cNvSpPr>
              <p:nvPr/>
            </p:nvSpPr>
            <p:spPr bwMode="auto">
              <a:xfrm>
                <a:off x="17667" y="1413"/>
                <a:ext cx="47" cy="136"/>
              </a:xfrm>
              <a:custGeom>
                <a:avLst/>
                <a:gdLst>
                  <a:gd name="T0" fmla="*/ 47 w 47"/>
                  <a:gd name="T1" fmla="*/ 23 h 136"/>
                  <a:gd name="T2" fmla="*/ 47 w 47"/>
                  <a:gd name="T3" fmla="*/ 17 h 136"/>
                  <a:gd name="T4" fmla="*/ 45 w 47"/>
                  <a:gd name="T5" fmla="*/ 11 h 136"/>
                  <a:gd name="T6" fmla="*/ 40 w 47"/>
                  <a:gd name="T7" fmla="*/ 6 h 136"/>
                  <a:gd name="T8" fmla="*/ 36 w 47"/>
                  <a:gd name="T9" fmla="*/ 2 h 136"/>
                  <a:gd name="T10" fmla="*/ 29 w 47"/>
                  <a:gd name="T11" fmla="*/ 0 h 136"/>
                  <a:gd name="T12" fmla="*/ 17 w 47"/>
                  <a:gd name="T13" fmla="*/ 0 h 136"/>
                  <a:gd name="T14" fmla="*/ 11 w 47"/>
                  <a:gd name="T15" fmla="*/ 2 h 136"/>
                  <a:gd name="T16" fmla="*/ 7 w 47"/>
                  <a:gd name="T17" fmla="*/ 6 h 136"/>
                  <a:gd name="T18" fmla="*/ 2 w 47"/>
                  <a:gd name="T19" fmla="*/ 11 h 136"/>
                  <a:gd name="T20" fmla="*/ 0 w 47"/>
                  <a:gd name="T21" fmla="*/ 17 h 136"/>
                  <a:gd name="T22" fmla="*/ 0 w 47"/>
                  <a:gd name="T23" fmla="*/ 135 h 136"/>
                  <a:gd name="T24" fmla="*/ 47 w 47"/>
                  <a:gd name="T25" fmla="*/ 135 h 136"/>
                  <a:gd name="T26" fmla="*/ 47 w 47"/>
                  <a:gd name="T27" fmla="*/ 23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 h="136">
                    <a:moveTo>
                      <a:pt x="47" y="23"/>
                    </a:moveTo>
                    <a:lnTo>
                      <a:pt x="47" y="17"/>
                    </a:lnTo>
                    <a:lnTo>
                      <a:pt x="45" y="11"/>
                    </a:lnTo>
                    <a:lnTo>
                      <a:pt x="40" y="6"/>
                    </a:lnTo>
                    <a:lnTo>
                      <a:pt x="36" y="2"/>
                    </a:lnTo>
                    <a:lnTo>
                      <a:pt x="29" y="0"/>
                    </a:lnTo>
                    <a:lnTo>
                      <a:pt x="17" y="0"/>
                    </a:lnTo>
                    <a:lnTo>
                      <a:pt x="11" y="2"/>
                    </a:lnTo>
                    <a:lnTo>
                      <a:pt x="7" y="6"/>
                    </a:lnTo>
                    <a:lnTo>
                      <a:pt x="2" y="11"/>
                    </a:lnTo>
                    <a:lnTo>
                      <a:pt x="0" y="17"/>
                    </a:lnTo>
                    <a:lnTo>
                      <a:pt x="0" y="135"/>
                    </a:lnTo>
                    <a:lnTo>
                      <a:pt x="47" y="135"/>
                    </a:lnTo>
                    <a:lnTo>
                      <a:pt x="47" y="23"/>
                    </a:lnTo>
                    <a:close/>
                  </a:path>
                </a:pathLst>
              </a:custGeom>
              <a:solidFill>
                <a:srgbClr val="9569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62" name="Freeform 94"/>
              <p:cNvSpPr>
                <a:spLocks/>
              </p:cNvSpPr>
              <p:nvPr/>
            </p:nvSpPr>
            <p:spPr bwMode="auto">
              <a:xfrm>
                <a:off x="18102" y="1721"/>
                <a:ext cx="229" cy="0"/>
              </a:xfrm>
              <a:custGeom>
                <a:avLst/>
                <a:gdLst>
                  <a:gd name="T0" fmla="*/ 0 w 229"/>
                  <a:gd name="T1" fmla="*/ 229 w 229"/>
                </a:gdLst>
                <a:ahLst/>
                <a:cxnLst>
                  <a:cxn ang="0">
                    <a:pos x="T0" y="0"/>
                  </a:cxn>
                  <a:cxn ang="0">
                    <a:pos x="T1" y="0"/>
                  </a:cxn>
                </a:cxnLst>
                <a:rect l="0" t="0" r="r" b="b"/>
                <a:pathLst>
                  <a:path w="229">
                    <a:moveTo>
                      <a:pt x="0" y="0"/>
                    </a:moveTo>
                    <a:lnTo>
                      <a:pt x="229" y="0"/>
                    </a:lnTo>
                  </a:path>
                </a:pathLst>
              </a:custGeom>
              <a:noFill/>
              <a:ln w="13411">
                <a:solidFill>
                  <a:srgbClr val="D4D6D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61463" name="Rectangle 95"/>
              <p:cNvSpPr>
                <a:spLocks/>
              </p:cNvSpPr>
              <p:nvPr/>
            </p:nvSpPr>
            <p:spPr bwMode="auto">
              <a:xfrm>
                <a:off x="18091" y="1731"/>
                <a:ext cx="249" cy="131"/>
              </a:xfrm>
              <a:prstGeom prst="rect">
                <a:avLst/>
              </a:prstGeom>
              <a:solidFill>
                <a:srgbClr val="5AA7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64" name="Freeform 96"/>
              <p:cNvSpPr>
                <a:spLocks/>
              </p:cNvSpPr>
              <p:nvPr/>
            </p:nvSpPr>
            <p:spPr bwMode="auto">
              <a:xfrm>
                <a:off x="18289" y="1752"/>
                <a:ext cx="32" cy="32"/>
              </a:xfrm>
              <a:custGeom>
                <a:avLst/>
                <a:gdLst>
                  <a:gd name="T0" fmla="*/ 5 w 32"/>
                  <a:gd name="T1" fmla="*/ 5 h 32"/>
                  <a:gd name="T2" fmla="*/ 5 w 32"/>
                  <a:gd name="T3" fmla="*/ 5 h 32"/>
                  <a:gd name="T4" fmla="*/ 0 w 32"/>
                  <a:gd name="T5" fmla="*/ 11 h 32"/>
                  <a:gd name="T6" fmla="*/ 0 w 32"/>
                  <a:gd name="T7" fmla="*/ 20 h 32"/>
                  <a:gd name="T8" fmla="*/ 5 w 32"/>
                  <a:gd name="T9" fmla="*/ 25 h 32"/>
                  <a:gd name="T10" fmla="*/ 11 w 32"/>
                  <a:gd name="T11" fmla="*/ 31 h 32"/>
                  <a:gd name="T12" fmla="*/ 20 w 32"/>
                  <a:gd name="T13" fmla="*/ 31 h 32"/>
                  <a:gd name="T14" fmla="*/ 25 w 32"/>
                  <a:gd name="T15" fmla="*/ 25 h 32"/>
                  <a:gd name="T16" fmla="*/ 31 w 32"/>
                  <a:gd name="T17" fmla="*/ 20 h 32"/>
                  <a:gd name="T18" fmla="*/ 31 w 32"/>
                  <a:gd name="T19" fmla="*/ 11 h 32"/>
                  <a:gd name="T20" fmla="*/ 25 w 32"/>
                  <a:gd name="T21" fmla="*/ 5 h 32"/>
                  <a:gd name="T22" fmla="*/ 20 w 32"/>
                  <a:gd name="T23" fmla="*/ 0 h 32"/>
                  <a:gd name="T24" fmla="*/ 11 w 32"/>
                  <a:gd name="T25" fmla="*/ 0 h 32"/>
                  <a:gd name="T26" fmla="*/ 5 w 32"/>
                  <a:gd name="T27"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 h="32">
                    <a:moveTo>
                      <a:pt x="5" y="5"/>
                    </a:moveTo>
                    <a:lnTo>
                      <a:pt x="5" y="5"/>
                    </a:lnTo>
                    <a:lnTo>
                      <a:pt x="0" y="11"/>
                    </a:lnTo>
                    <a:lnTo>
                      <a:pt x="0" y="20"/>
                    </a:lnTo>
                    <a:lnTo>
                      <a:pt x="5" y="25"/>
                    </a:lnTo>
                    <a:lnTo>
                      <a:pt x="11" y="31"/>
                    </a:lnTo>
                    <a:lnTo>
                      <a:pt x="20" y="31"/>
                    </a:lnTo>
                    <a:lnTo>
                      <a:pt x="25" y="25"/>
                    </a:lnTo>
                    <a:lnTo>
                      <a:pt x="31" y="20"/>
                    </a:lnTo>
                    <a:lnTo>
                      <a:pt x="31" y="11"/>
                    </a:lnTo>
                    <a:lnTo>
                      <a:pt x="25" y="5"/>
                    </a:lnTo>
                    <a:lnTo>
                      <a:pt x="20" y="0"/>
                    </a:lnTo>
                    <a:lnTo>
                      <a:pt x="11" y="0"/>
                    </a:lnTo>
                    <a:lnTo>
                      <a:pt x="5" y="5"/>
                    </a:lnTo>
                    <a:close/>
                  </a:path>
                </a:pathLst>
              </a:custGeom>
              <a:solidFill>
                <a:srgbClr val="EAE8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65" name="Freeform 97"/>
              <p:cNvSpPr>
                <a:spLocks/>
              </p:cNvSpPr>
              <p:nvPr/>
            </p:nvSpPr>
            <p:spPr bwMode="auto">
              <a:xfrm>
                <a:off x="18108" y="1548"/>
                <a:ext cx="217" cy="164"/>
              </a:xfrm>
              <a:custGeom>
                <a:avLst/>
                <a:gdLst>
                  <a:gd name="T0" fmla="*/ 167 w 217"/>
                  <a:gd name="T1" fmla="*/ 8 h 164"/>
                  <a:gd name="T2" fmla="*/ 162 w 217"/>
                  <a:gd name="T3" fmla="*/ 8 h 164"/>
                  <a:gd name="T4" fmla="*/ 160 w 217"/>
                  <a:gd name="T5" fmla="*/ 4 h 164"/>
                  <a:gd name="T6" fmla="*/ 160 w 217"/>
                  <a:gd name="T7" fmla="*/ 0 h 164"/>
                  <a:gd name="T8" fmla="*/ 112 w 217"/>
                  <a:gd name="T9" fmla="*/ 0 h 164"/>
                  <a:gd name="T10" fmla="*/ 112 w 217"/>
                  <a:gd name="T11" fmla="*/ 4 h 164"/>
                  <a:gd name="T12" fmla="*/ 110 w 217"/>
                  <a:gd name="T13" fmla="*/ 8 h 164"/>
                  <a:gd name="T14" fmla="*/ 106 w 217"/>
                  <a:gd name="T15" fmla="*/ 8 h 164"/>
                  <a:gd name="T16" fmla="*/ 104 w 217"/>
                  <a:gd name="T17" fmla="*/ 4 h 164"/>
                  <a:gd name="T18" fmla="*/ 104 w 217"/>
                  <a:gd name="T19" fmla="*/ 0 h 164"/>
                  <a:gd name="T20" fmla="*/ 56 w 217"/>
                  <a:gd name="T21" fmla="*/ 0 h 164"/>
                  <a:gd name="T22" fmla="*/ 56 w 217"/>
                  <a:gd name="T23" fmla="*/ 4 h 164"/>
                  <a:gd name="T24" fmla="*/ 54 w 217"/>
                  <a:gd name="T25" fmla="*/ 8 h 164"/>
                  <a:gd name="T26" fmla="*/ 49 w 217"/>
                  <a:gd name="T27" fmla="*/ 8 h 164"/>
                  <a:gd name="T28" fmla="*/ 47 w 217"/>
                  <a:gd name="T29" fmla="*/ 4 h 164"/>
                  <a:gd name="T30" fmla="*/ 47 w 217"/>
                  <a:gd name="T31" fmla="*/ 0 h 164"/>
                  <a:gd name="T32" fmla="*/ 0 w 217"/>
                  <a:gd name="T33" fmla="*/ 0 h 164"/>
                  <a:gd name="T34" fmla="*/ 0 w 217"/>
                  <a:gd name="T35" fmla="*/ 163 h 164"/>
                  <a:gd name="T36" fmla="*/ 217 w 217"/>
                  <a:gd name="T37" fmla="*/ 163 h 164"/>
                  <a:gd name="T38" fmla="*/ 217 w 217"/>
                  <a:gd name="T39" fmla="*/ 0 h 164"/>
                  <a:gd name="T40" fmla="*/ 169 w 217"/>
                  <a:gd name="T41" fmla="*/ 0 h 164"/>
                  <a:gd name="T42" fmla="*/ 169 w 217"/>
                  <a:gd name="T43" fmla="*/ 4 h 164"/>
                  <a:gd name="T44" fmla="*/ 167 w 217"/>
                  <a:gd name="T45" fmla="*/ 8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7" h="164">
                    <a:moveTo>
                      <a:pt x="167" y="8"/>
                    </a:moveTo>
                    <a:lnTo>
                      <a:pt x="162" y="8"/>
                    </a:lnTo>
                    <a:lnTo>
                      <a:pt x="160" y="4"/>
                    </a:lnTo>
                    <a:lnTo>
                      <a:pt x="160" y="0"/>
                    </a:lnTo>
                    <a:lnTo>
                      <a:pt x="112" y="0"/>
                    </a:lnTo>
                    <a:lnTo>
                      <a:pt x="112" y="4"/>
                    </a:lnTo>
                    <a:lnTo>
                      <a:pt x="110" y="8"/>
                    </a:lnTo>
                    <a:lnTo>
                      <a:pt x="106" y="8"/>
                    </a:lnTo>
                    <a:lnTo>
                      <a:pt x="104" y="4"/>
                    </a:lnTo>
                    <a:lnTo>
                      <a:pt x="104" y="0"/>
                    </a:lnTo>
                    <a:lnTo>
                      <a:pt x="56" y="0"/>
                    </a:lnTo>
                    <a:lnTo>
                      <a:pt x="56" y="4"/>
                    </a:lnTo>
                    <a:lnTo>
                      <a:pt x="54" y="8"/>
                    </a:lnTo>
                    <a:lnTo>
                      <a:pt x="49" y="8"/>
                    </a:lnTo>
                    <a:lnTo>
                      <a:pt x="47" y="4"/>
                    </a:lnTo>
                    <a:lnTo>
                      <a:pt x="47" y="0"/>
                    </a:lnTo>
                    <a:lnTo>
                      <a:pt x="0" y="0"/>
                    </a:lnTo>
                    <a:lnTo>
                      <a:pt x="0" y="163"/>
                    </a:lnTo>
                    <a:lnTo>
                      <a:pt x="217" y="163"/>
                    </a:lnTo>
                    <a:lnTo>
                      <a:pt x="217" y="0"/>
                    </a:lnTo>
                    <a:lnTo>
                      <a:pt x="169" y="0"/>
                    </a:lnTo>
                    <a:lnTo>
                      <a:pt x="169" y="4"/>
                    </a:lnTo>
                    <a:lnTo>
                      <a:pt x="167" y="8"/>
                    </a:lnTo>
                    <a:close/>
                  </a:path>
                </a:pathLst>
              </a:custGeom>
              <a:solidFill>
                <a:srgbClr val="C597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66" name="Freeform 98"/>
              <p:cNvSpPr>
                <a:spLocks/>
              </p:cNvSpPr>
              <p:nvPr/>
            </p:nvSpPr>
            <p:spPr bwMode="auto">
              <a:xfrm>
                <a:off x="18047" y="1527"/>
                <a:ext cx="113" cy="185"/>
              </a:xfrm>
              <a:custGeom>
                <a:avLst/>
                <a:gdLst>
                  <a:gd name="T0" fmla="*/ 15 w 113"/>
                  <a:gd name="T1" fmla="*/ 2 h 185"/>
                  <a:gd name="T2" fmla="*/ 10 w 113"/>
                  <a:gd name="T3" fmla="*/ 4 h 185"/>
                  <a:gd name="T4" fmla="*/ 5 w 113"/>
                  <a:gd name="T5" fmla="*/ 8 h 185"/>
                  <a:gd name="T6" fmla="*/ 2 w 113"/>
                  <a:gd name="T7" fmla="*/ 14 h 185"/>
                  <a:gd name="T8" fmla="*/ 0 w 113"/>
                  <a:gd name="T9" fmla="*/ 20 h 185"/>
                  <a:gd name="T10" fmla="*/ 0 w 113"/>
                  <a:gd name="T11" fmla="*/ 27 h 185"/>
                  <a:gd name="T12" fmla="*/ 2 w 113"/>
                  <a:gd name="T13" fmla="*/ 33 h 185"/>
                  <a:gd name="T14" fmla="*/ 60 w 113"/>
                  <a:gd name="T15" fmla="*/ 184 h 185"/>
                  <a:gd name="T16" fmla="*/ 112 w 113"/>
                  <a:gd name="T17" fmla="*/ 184 h 185"/>
                  <a:gd name="T18" fmla="*/ 46 w 113"/>
                  <a:gd name="T19" fmla="*/ 15 h 185"/>
                  <a:gd name="T20" fmla="*/ 44 w 113"/>
                  <a:gd name="T21" fmla="*/ 10 h 185"/>
                  <a:gd name="T22" fmla="*/ 40 w 113"/>
                  <a:gd name="T23" fmla="*/ 5 h 185"/>
                  <a:gd name="T24" fmla="*/ 34 w 113"/>
                  <a:gd name="T25" fmla="*/ 2 h 185"/>
                  <a:gd name="T26" fmla="*/ 28 w 113"/>
                  <a:gd name="T27" fmla="*/ 0 h 185"/>
                  <a:gd name="T28" fmla="*/ 21 w 113"/>
                  <a:gd name="T29" fmla="*/ 0 h 185"/>
                  <a:gd name="T30" fmla="*/ 15 w 113"/>
                  <a:gd name="T31" fmla="*/ 2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3" h="185">
                    <a:moveTo>
                      <a:pt x="15" y="2"/>
                    </a:moveTo>
                    <a:lnTo>
                      <a:pt x="10" y="4"/>
                    </a:lnTo>
                    <a:lnTo>
                      <a:pt x="5" y="8"/>
                    </a:lnTo>
                    <a:lnTo>
                      <a:pt x="2" y="14"/>
                    </a:lnTo>
                    <a:lnTo>
                      <a:pt x="0" y="20"/>
                    </a:lnTo>
                    <a:lnTo>
                      <a:pt x="0" y="27"/>
                    </a:lnTo>
                    <a:lnTo>
                      <a:pt x="2" y="33"/>
                    </a:lnTo>
                    <a:lnTo>
                      <a:pt x="60" y="184"/>
                    </a:lnTo>
                    <a:lnTo>
                      <a:pt x="112" y="184"/>
                    </a:lnTo>
                    <a:lnTo>
                      <a:pt x="46" y="15"/>
                    </a:lnTo>
                    <a:lnTo>
                      <a:pt x="44" y="10"/>
                    </a:lnTo>
                    <a:lnTo>
                      <a:pt x="40" y="5"/>
                    </a:lnTo>
                    <a:lnTo>
                      <a:pt x="34" y="2"/>
                    </a:lnTo>
                    <a:lnTo>
                      <a:pt x="28" y="0"/>
                    </a:lnTo>
                    <a:lnTo>
                      <a:pt x="21" y="0"/>
                    </a:lnTo>
                    <a:lnTo>
                      <a:pt x="15" y="2"/>
                    </a:lnTo>
                    <a:close/>
                  </a:path>
                </a:pathLst>
              </a:custGeom>
              <a:solidFill>
                <a:srgbClr val="C597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67" name="Freeform 99"/>
              <p:cNvSpPr>
                <a:spLocks/>
              </p:cNvSpPr>
              <p:nvPr/>
            </p:nvSpPr>
            <p:spPr bwMode="auto">
              <a:xfrm>
                <a:off x="18277" y="1413"/>
                <a:ext cx="48" cy="136"/>
              </a:xfrm>
              <a:custGeom>
                <a:avLst/>
                <a:gdLst>
                  <a:gd name="T0" fmla="*/ 0 w 48"/>
                  <a:gd name="T1" fmla="*/ 23 h 136"/>
                  <a:gd name="T2" fmla="*/ 0 w 48"/>
                  <a:gd name="T3" fmla="*/ 135 h 136"/>
                  <a:gd name="T4" fmla="*/ 47 w 48"/>
                  <a:gd name="T5" fmla="*/ 135 h 136"/>
                  <a:gd name="T6" fmla="*/ 47 w 48"/>
                  <a:gd name="T7" fmla="*/ 17 h 136"/>
                  <a:gd name="T8" fmla="*/ 45 w 48"/>
                  <a:gd name="T9" fmla="*/ 11 h 136"/>
                  <a:gd name="T10" fmla="*/ 40 w 48"/>
                  <a:gd name="T11" fmla="*/ 6 h 136"/>
                  <a:gd name="T12" fmla="*/ 36 w 48"/>
                  <a:gd name="T13" fmla="*/ 2 h 136"/>
                  <a:gd name="T14" fmla="*/ 30 w 48"/>
                  <a:gd name="T15" fmla="*/ 0 h 136"/>
                  <a:gd name="T16" fmla="*/ 17 w 48"/>
                  <a:gd name="T17" fmla="*/ 0 h 136"/>
                  <a:gd name="T18" fmla="*/ 11 w 48"/>
                  <a:gd name="T19" fmla="*/ 2 h 136"/>
                  <a:gd name="T20" fmla="*/ 7 w 48"/>
                  <a:gd name="T21" fmla="*/ 6 h 136"/>
                  <a:gd name="T22" fmla="*/ 2 w 48"/>
                  <a:gd name="T23" fmla="*/ 11 h 136"/>
                  <a:gd name="T24" fmla="*/ 0 w 48"/>
                  <a:gd name="T25" fmla="*/ 17 h 136"/>
                  <a:gd name="T26" fmla="*/ 0 w 48"/>
                  <a:gd name="T27" fmla="*/ 23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136">
                    <a:moveTo>
                      <a:pt x="0" y="23"/>
                    </a:moveTo>
                    <a:lnTo>
                      <a:pt x="0" y="135"/>
                    </a:lnTo>
                    <a:lnTo>
                      <a:pt x="47" y="135"/>
                    </a:lnTo>
                    <a:lnTo>
                      <a:pt x="47" y="17"/>
                    </a:lnTo>
                    <a:lnTo>
                      <a:pt x="45" y="11"/>
                    </a:lnTo>
                    <a:lnTo>
                      <a:pt x="40" y="6"/>
                    </a:lnTo>
                    <a:lnTo>
                      <a:pt x="36" y="2"/>
                    </a:lnTo>
                    <a:lnTo>
                      <a:pt x="30" y="0"/>
                    </a:lnTo>
                    <a:lnTo>
                      <a:pt x="17" y="0"/>
                    </a:lnTo>
                    <a:lnTo>
                      <a:pt x="11" y="2"/>
                    </a:lnTo>
                    <a:lnTo>
                      <a:pt x="7" y="6"/>
                    </a:lnTo>
                    <a:lnTo>
                      <a:pt x="2" y="11"/>
                    </a:lnTo>
                    <a:lnTo>
                      <a:pt x="0" y="17"/>
                    </a:lnTo>
                    <a:lnTo>
                      <a:pt x="0" y="23"/>
                    </a:lnTo>
                    <a:close/>
                  </a:path>
                </a:pathLst>
              </a:custGeom>
              <a:solidFill>
                <a:srgbClr val="C597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68" name="Freeform 100"/>
              <p:cNvSpPr>
                <a:spLocks/>
              </p:cNvSpPr>
              <p:nvPr/>
            </p:nvSpPr>
            <p:spPr bwMode="auto">
              <a:xfrm>
                <a:off x="18221" y="1413"/>
                <a:ext cx="47" cy="136"/>
              </a:xfrm>
              <a:custGeom>
                <a:avLst/>
                <a:gdLst>
                  <a:gd name="T0" fmla="*/ 0 w 47"/>
                  <a:gd name="T1" fmla="*/ 23 h 136"/>
                  <a:gd name="T2" fmla="*/ 0 w 47"/>
                  <a:gd name="T3" fmla="*/ 135 h 136"/>
                  <a:gd name="T4" fmla="*/ 47 w 47"/>
                  <a:gd name="T5" fmla="*/ 135 h 136"/>
                  <a:gd name="T6" fmla="*/ 47 w 47"/>
                  <a:gd name="T7" fmla="*/ 17 h 136"/>
                  <a:gd name="T8" fmla="*/ 45 w 47"/>
                  <a:gd name="T9" fmla="*/ 11 h 136"/>
                  <a:gd name="T10" fmla="*/ 40 w 47"/>
                  <a:gd name="T11" fmla="*/ 6 h 136"/>
                  <a:gd name="T12" fmla="*/ 36 w 47"/>
                  <a:gd name="T13" fmla="*/ 2 h 136"/>
                  <a:gd name="T14" fmla="*/ 30 w 47"/>
                  <a:gd name="T15" fmla="*/ 0 h 136"/>
                  <a:gd name="T16" fmla="*/ 17 w 47"/>
                  <a:gd name="T17" fmla="*/ 0 h 136"/>
                  <a:gd name="T18" fmla="*/ 11 w 47"/>
                  <a:gd name="T19" fmla="*/ 2 h 136"/>
                  <a:gd name="T20" fmla="*/ 6 w 47"/>
                  <a:gd name="T21" fmla="*/ 6 h 136"/>
                  <a:gd name="T22" fmla="*/ 2 w 47"/>
                  <a:gd name="T23" fmla="*/ 11 h 136"/>
                  <a:gd name="T24" fmla="*/ 0 w 47"/>
                  <a:gd name="T25" fmla="*/ 17 h 136"/>
                  <a:gd name="T26" fmla="*/ 0 w 47"/>
                  <a:gd name="T27" fmla="*/ 23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 h="136">
                    <a:moveTo>
                      <a:pt x="0" y="23"/>
                    </a:moveTo>
                    <a:lnTo>
                      <a:pt x="0" y="135"/>
                    </a:lnTo>
                    <a:lnTo>
                      <a:pt x="47" y="135"/>
                    </a:lnTo>
                    <a:lnTo>
                      <a:pt x="47" y="17"/>
                    </a:lnTo>
                    <a:lnTo>
                      <a:pt x="45" y="11"/>
                    </a:lnTo>
                    <a:lnTo>
                      <a:pt x="40" y="6"/>
                    </a:lnTo>
                    <a:lnTo>
                      <a:pt x="36" y="2"/>
                    </a:lnTo>
                    <a:lnTo>
                      <a:pt x="30" y="0"/>
                    </a:lnTo>
                    <a:lnTo>
                      <a:pt x="17" y="0"/>
                    </a:lnTo>
                    <a:lnTo>
                      <a:pt x="11" y="2"/>
                    </a:lnTo>
                    <a:lnTo>
                      <a:pt x="6" y="6"/>
                    </a:lnTo>
                    <a:lnTo>
                      <a:pt x="2" y="11"/>
                    </a:lnTo>
                    <a:lnTo>
                      <a:pt x="0" y="17"/>
                    </a:lnTo>
                    <a:lnTo>
                      <a:pt x="0" y="23"/>
                    </a:lnTo>
                    <a:close/>
                  </a:path>
                </a:pathLst>
              </a:custGeom>
              <a:solidFill>
                <a:srgbClr val="C597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69" name="Freeform 101"/>
              <p:cNvSpPr>
                <a:spLocks/>
              </p:cNvSpPr>
              <p:nvPr/>
            </p:nvSpPr>
            <p:spPr bwMode="auto">
              <a:xfrm>
                <a:off x="18164" y="1413"/>
                <a:ext cx="48" cy="136"/>
              </a:xfrm>
              <a:custGeom>
                <a:avLst/>
                <a:gdLst>
                  <a:gd name="T0" fmla="*/ 0 w 48"/>
                  <a:gd name="T1" fmla="*/ 23 h 136"/>
                  <a:gd name="T2" fmla="*/ 0 w 48"/>
                  <a:gd name="T3" fmla="*/ 135 h 136"/>
                  <a:gd name="T4" fmla="*/ 47 w 48"/>
                  <a:gd name="T5" fmla="*/ 135 h 136"/>
                  <a:gd name="T6" fmla="*/ 47 w 48"/>
                  <a:gd name="T7" fmla="*/ 17 h 136"/>
                  <a:gd name="T8" fmla="*/ 45 w 48"/>
                  <a:gd name="T9" fmla="*/ 11 h 136"/>
                  <a:gd name="T10" fmla="*/ 40 w 48"/>
                  <a:gd name="T11" fmla="*/ 6 h 136"/>
                  <a:gd name="T12" fmla="*/ 36 w 48"/>
                  <a:gd name="T13" fmla="*/ 2 h 136"/>
                  <a:gd name="T14" fmla="*/ 30 w 48"/>
                  <a:gd name="T15" fmla="*/ 0 h 136"/>
                  <a:gd name="T16" fmla="*/ 17 w 48"/>
                  <a:gd name="T17" fmla="*/ 0 h 136"/>
                  <a:gd name="T18" fmla="*/ 11 w 48"/>
                  <a:gd name="T19" fmla="*/ 2 h 136"/>
                  <a:gd name="T20" fmla="*/ 7 w 48"/>
                  <a:gd name="T21" fmla="*/ 6 h 136"/>
                  <a:gd name="T22" fmla="*/ 2 w 48"/>
                  <a:gd name="T23" fmla="*/ 11 h 136"/>
                  <a:gd name="T24" fmla="*/ 0 w 48"/>
                  <a:gd name="T25" fmla="*/ 17 h 136"/>
                  <a:gd name="T26" fmla="*/ 0 w 48"/>
                  <a:gd name="T27" fmla="*/ 23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136">
                    <a:moveTo>
                      <a:pt x="0" y="23"/>
                    </a:moveTo>
                    <a:lnTo>
                      <a:pt x="0" y="135"/>
                    </a:lnTo>
                    <a:lnTo>
                      <a:pt x="47" y="135"/>
                    </a:lnTo>
                    <a:lnTo>
                      <a:pt x="47" y="17"/>
                    </a:lnTo>
                    <a:lnTo>
                      <a:pt x="45" y="11"/>
                    </a:lnTo>
                    <a:lnTo>
                      <a:pt x="40" y="6"/>
                    </a:lnTo>
                    <a:lnTo>
                      <a:pt x="36" y="2"/>
                    </a:lnTo>
                    <a:lnTo>
                      <a:pt x="30" y="0"/>
                    </a:lnTo>
                    <a:lnTo>
                      <a:pt x="17" y="0"/>
                    </a:lnTo>
                    <a:lnTo>
                      <a:pt x="11" y="2"/>
                    </a:lnTo>
                    <a:lnTo>
                      <a:pt x="7" y="6"/>
                    </a:lnTo>
                    <a:lnTo>
                      <a:pt x="2" y="11"/>
                    </a:lnTo>
                    <a:lnTo>
                      <a:pt x="0" y="17"/>
                    </a:lnTo>
                    <a:lnTo>
                      <a:pt x="0" y="23"/>
                    </a:lnTo>
                    <a:close/>
                  </a:path>
                </a:pathLst>
              </a:custGeom>
              <a:solidFill>
                <a:srgbClr val="C597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70" name="Freeform 102"/>
              <p:cNvSpPr>
                <a:spLocks/>
              </p:cNvSpPr>
              <p:nvPr/>
            </p:nvSpPr>
            <p:spPr bwMode="auto">
              <a:xfrm>
                <a:off x="18108" y="1413"/>
                <a:ext cx="47" cy="136"/>
              </a:xfrm>
              <a:custGeom>
                <a:avLst/>
                <a:gdLst>
                  <a:gd name="T0" fmla="*/ 0 w 47"/>
                  <a:gd name="T1" fmla="*/ 23 h 136"/>
                  <a:gd name="T2" fmla="*/ 0 w 47"/>
                  <a:gd name="T3" fmla="*/ 135 h 136"/>
                  <a:gd name="T4" fmla="*/ 47 w 47"/>
                  <a:gd name="T5" fmla="*/ 135 h 136"/>
                  <a:gd name="T6" fmla="*/ 47 w 47"/>
                  <a:gd name="T7" fmla="*/ 17 h 136"/>
                  <a:gd name="T8" fmla="*/ 45 w 47"/>
                  <a:gd name="T9" fmla="*/ 11 h 136"/>
                  <a:gd name="T10" fmla="*/ 40 w 47"/>
                  <a:gd name="T11" fmla="*/ 6 h 136"/>
                  <a:gd name="T12" fmla="*/ 36 w 47"/>
                  <a:gd name="T13" fmla="*/ 2 h 136"/>
                  <a:gd name="T14" fmla="*/ 29 w 47"/>
                  <a:gd name="T15" fmla="*/ 0 h 136"/>
                  <a:gd name="T16" fmla="*/ 17 w 47"/>
                  <a:gd name="T17" fmla="*/ 0 h 136"/>
                  <a:gd name="T18" fmla="*/ 11 w 47"/>
                  <a:gd name="T19" fmla="*/ 2 h 136"/>
                  <a:gd name="T20" fmla="*/ 6 w 47"/>
                  <a:gd name="T21" fmla="*/ 7 h 136"/>
                  <a:gd name="T22" fmla="*/ 2 w 47"/>
                  <a:gd name="T23" fmla="*/ 11 h 136"/>
                  <a:gd name="T24" fmla="*/ 0 w 47"/>
                  <a:gd name="T25" fmla="*/ 17 h 136"/>
                  <a:gd name="T26" fmla="*/ 0 w 47"/>
                  <a:gd name="T27" fmla="*/ 23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 h="136">
                    <a:moveTo>
                      <a:pt x="0" y="23"/>
                    </a:moveTo>
                    <a:lnTo>
                      <a:pt x="0" y="135"/>
                    </a:lnTo>
                    <a:lnTo>
                      <a:pt x="47" y="135"/>
                    </a:lnTo>
                    <a:lnTo>
                      <a:pt x="47" y="17"/>
                    </a:lnTo>
                    <a:lnTo>
                      <a:pt x="45" y="11"/>
                    </a:lnTo>
                    <a:lnTo>
                      <a:pt x="40" y="6"/>
                    </a:lnTo>
                    <a:lnTo>
                      <a:pt x="36" y="2"/>
                    </a:lnTo>
                    <a:lnTo>
                      <a:pt x="29" y="0"/>
                    </a:lnTo>
                    <a:lnTo>
                      <a:pt x="17" y="0"/>
                    </a:lnTo>
                    <a:lnTo>
                      <a:pt x="11" y="2"/>
                    </a:lnTo>
                    <a:lnTo>
                      <a:pt x="6" y="7"/>
                    </a:lnTo>
                    <a:lnTo>
                      <a:pt x="2" y="11"/>
                    </a:lnTo>
                    <a:lnTo>
                      <a:pt x="0" y="17"/>
                    </a:lnTo>
                    <a:lnTo>
                      <a:pt x="0" y="23"/>
                    </a:lnTo>
                    <a:close/>
                  </a:path>
                </a:pathLst>
              </a:custGeom>
              <a:solidFill>
                <a:srgbClr val="C5977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71" name="Freeform 103"/>
              <p:cNvSpPr>
                <a:spLocks/>
              </p:cNvSpPr>
              <p:nvPr/>
            </p:nvSpPr>
            <p:spPr bwMode="auto">
              <a:xfrm>
                <a:off x="17807" y="1613"/>
                <a:ext cx="229" cy="0"/>
              </a:xfrm>
              <a:custGeom>
                <a:avLst/>
                <a:gdLst>
                  <a:gd name="T0" fmla="*/ 0 w 229"/>
                  <a:gd name="T1" fmla="*/ 229 w 229"/>
                </a:gdLst>
                <a:ahLst/>
                <a:cxnLst>
                  <a:cxn ang="0">
                    <a:pos x="T0" y="0"/>
                  </a:cxn>
                  <a:cxn ang="0">
                    <a:pos x="T1" y="0"/>
                  </a:cxn>
                </a:cxnLst>
                <a:rect l="0" t="0" r="r" b="b"/>
                <a:pathLst>
                  <a:path w="229">
                    <a:moveTo>
                      <a:pt x="0" y="0"/>
                    </a:moveTo>
                    <a:lnTo>
                      <a:pt x="229" y="0"/>
                    </a:lnTo>
                  </a:path>
                </a:pathLst>
              </a:custGeom>
              <a:noFill/>
              <a:ln w="13398">
                <a:solidFill>
                  <a:srgbClr val="D4D6D3"/>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61472" name="Rectangle 104"/>
              <p:cNvSpPr>
                <a:spLocks/>
              </p:cNvSpPr>
              <p:nvPr/>
            </p:nvSpPr>
            <p:spPr bwMode="auto">
              <a:xfrm>
                <a:off x="17797" y="1623"/>
                <a:ext cx="249" cy="239"/>
              </a:xfrm>
              <a:prstGeom prst="rect">
                <a:avLst/>
              </a:prstGeom>
              <a:solidFill>
                <a:srgbClr val="E86F4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73" name="Freeform 105"/>
              <p:cNvSpPr>
                <a:spLocks/>
              </p:cNvSpPr>
              <p:nvPr/>
            </p:nvSpPr>
            <p:spPr bwMode="auto">
              <a:xfrm>
                <a:off x="17994" y="1644"/>
                <a:ext cx="32" cy="31"/>
              </a:xfrm>
              <a:custGeom>
                <a:avLst/>
                <a:gdLst>
                  <a:gd name="T0" fmla="*/ 5 w 32"/>
                  <a:gd name="T1" fmla="*/ 5 h 31"/>
                  <a:gd name="T2" fmla="*/ 5 w 32"/>
                  <a:gd name="T3" fmla="*/ 5 h 31"/>
                  <a:gd name="T4" fmla="*/ 0 w 32"/>
                  <a:gd name="T5" fmla="*/ 11 h 31"/>
                  <a:gd name="T6" fmla="*/ 0 w 32"/>
                  <a:gd name="T7" fmla="*/ 20 h 31"/>
                  <a:gd name="T8" fmla="*/ 5 w 32"/>
                  <a:gd name="T9" fmla="*/ 25 h 31"/>
                  <a:gd name="T10" fmla="*/ 11 w 32"/>
                  <a:gd name="T11" fmla="*/ 31 h 31"/>
                  <a:gd name="T12" fmla="*/ 20 w 32"/>
                  <a:gd name="T13" fmla="*/ 31 h 31"/>
                  <a:gd name="T14" fmla="*/ 25 w 32"/>
                  <a:gd name="T15" fmla="*/ 25 h 31"/>
                  <a:gd name="T16" fmla="*/ 31 w 32"/>
                  <a:gd name="T17" fmla="*/ 20 h 31"/>
                  <a:gd name="T18" fmla="*/ 31 w 32"/>
                  <a:gd name="T19" fmla="*/ 11 h 31"/>
                  <a:gd name="T20" fmla="*/ 25 w 32"/>
                  <a:gd name="T21" fmla="*/ 5 h 31"/>
                  <a:gd name="T22" fmla="*/ 20 w 32"/>
                  <a:gd name="T23" fmla="*/ 0 h 31"/>
                  <a:gd name="T24" fmla="*/ 11 w 32"/>
                  <a:gd name="T25" fmla="*/ 0 h 31"/>
                  <a:gd name="T26" fmla="*/ 5 w 32"/>
                  <a:gd name="T27" fmla="*/ 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 h="31">
                    <a:moveTo>
                      <a:pt x="5" y="5"/>
                    </a:moveTo>
                    <a:lnTo>
                      <a:pt x="5" y="5"/>
                    </a:lnTo>
                    <a:lnTo>
                      <a:pt x="0" y="11"/>
                    </a:lnTo>
                    <a:lnTo>
                      <a:pt x="0" y="20"/>
                    </a:lnTo>
                    <a:lnTo>
                      <a:pt x="5" y="25"/>
                    </a:lnTo>
                    <a:lnTo>
                      <a:pt x="11" y="31"/>
                    </a:lnTo>
                    <a:lnTo>
                      <a:pt x="20" y="31"/>
                    </a:lnTo>
                    <a:lnTo>
                      <a:pt x="25" y="25"/>
                    </a:lnTo>
                    <a:lnTo>
                      <a:pt x="31" y="20"/>
                    </a:lnTo>
                    <a:lnTo>
                      <a:pt x="31" y="11"/>
                    </a:lnTo>
                    <a:lnTo>
                      <a:pt x="25" y="5"/>
                    </a:lnTo>
                    <a:lnTo>
                      <a:pt x="20" y="0"/>
                    </a:lnTo>
                    <a:lnTo>
                      <a:pt x="11" y="0"/>
                    </a:lnTo>
                    <a:lnTo>
                      <a:pt x="5" y="5"/>
                    </a:lnTo>
                    <a:close/>
                  </a:path>
                </a:pathLst>
              </a:custGeom>
              <a:solidFill>
                <a:srgbClr val="EAE8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74" name="Freeform 106"/>
              <p:cNvSpPr>
                <a:spLocks/>
              </p:cNvSpPr>
              <p:nvPr/>
            </p:nvSpPr>
            <p:spPr bwMode="auto">
              <a:xfrm>
                <a:off x="17813" y="1440"/>
                <a:ext cx="217" cy="163"/>
              </a:xfrm>
              <a:custGeom>
                <a:avLst/>
                <a:gdLst>
                  <a:gd name="T0" fmla="*/ 167 w 217"/>
                  <a:gd name="T1" fmla="*/ 8 h 163"/>
                  <a:gd name="T2" fmla="*/ 162 w 217"/>
                  <a:gd name="T3" fmla="*/ 8 h 163"/>
                  <a:gd name="T4" fmla="*/ 160 w 217"/>
                  <a:gd name="T5" fmla="*/ 4 h 163"/>
                  <a:gd name="T6" fmla="*/ 160 w 217"/>
                  <a:gd name="T7" fmla="*/ 0 h 163"/>
                  <a:gd name="T8" fmla="*/ 112 w 217"/>
                  <a:gd name="T9" fmla="*/ 0 h 163"/>
                  <a:gd name="T10" fmla="*/ 112 w 217"/>
                  <a:gd name="T11" fmla="*/ 4 h 163"/>
                  <a:gd name="T12" fmla="*/ 110 w 217"/>
                  <a:gd name="T13" fmla="*/ 8 h 163"/>
                  <a:gd name="T14" fmla="*/ 106 w 217"/>
                  <a:gd name="T15" fmla="*/ 8 h 163"/>
                  <a:gd name="T16" fmla="*/ 104 w 217"/>
                  <a:gd name="T17" fmla="*/ 4 h 163"/>
                  <a:gd name="T18" fmla="*/ 104 w 217"/>
                  <a:gd name="T19" fmla="*/ 0 h 163"/>
                  <a:gd name="T20" fmla="*/ 56 w 217"/>
                  <a:gd name="T21" fmla="*/ 0 h 163"/>
                  <a:gd name="T22" fmla="*/ 56 w 217"/>
                  <a:gd name="T23" fmla="*/ 4 h 163"/>
                  <a:gd name="T24" fmla="*/ 54 w 217"/>
                  <a:gd name="T25" fmla="*/ 8 h 163"/>
                  <a:gd name="T26" fmla="*/ 49 w 217"/>
                  <a:gd name="T27" fmla="*/ 8 h 163"/>
                  <a:gd name="T28" fmla="*/ 47 w 217"/>
                  <a:gd name="T29" fmla="*/ 4 h 163"/>
                  <a:gd name="T30" fmla="*/ 47 w 217"/>
                  <a:gd name="T31" fmla="*/ 0 h 163"/>
                  <a:gd name="T32" fmla="*/ 0 w 217"/>
                  <a:gd name="T33" fmla="*/ 0 h 163"/>
                  <a:gd name="T34" fmla="*/ 0 w 217"/>
                  <a:gd name="T35" fmla="*/ 163 h 163"/>
                  <a:gd name="T36" fmla="*/ 217 w 217"/>
                  <a:gd name="T37" fmla="*/ 163 h 163"/>
                  <a:gd name="T38" fmla="*/ 217 w 217"/>
                  <a:gd name="T39" fmla="*/ 0 h 163"/>
                  <a:gd name="T40" fmla="*/ 169 w 217"/>
                  <a:gd name="T41" fmla="*/ 0 h 163"/>
                  <a:gd name="T42" fmla="*/ 169 w 217"/>
                  <a:gd name="T43" fmla="*/ 4 h 163"/>
                  <a:gd name="T44" fmla="*/ 167 w 217"/>
                  <a:gd name="T45" fmla="*/ 8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7" h="163">
                    <a:moveTo>
                      <a:pt x="167" y="8"/>
                    </a:moveTo>
                    <a:lnTo>
                      <a:pt x="162" y="8"/>
                    </a:lnTo>
                    <a:lnTo>
                      <a:pt x="160" y="4"/>
                    </a:lnTo>
                    <a:lnTo>
                      <a:pt x="160" y="0"/>
                    </a:lnTo>
                    <a:lnTo>
                      <a:pt x="112" y="0"/>
                    </a:lnTo>
                    <a:lnTo>
                      <a:pt x="112" y="4"/>
                    </a:lnTo>
                    <a:lnTo>
                      <a:pt x="110" y="8"/>
                    </a:lnTo>
                    <a:lnTo>
                      <a:pt x="106" y="8"/>
                    </a:lnTo>
                    <a:lnTo>
                      <a:pt x="104" y="4"/>
                    </a:lnTo>
                    <a:lnTo>
                      <a:pt x="104" y="0"/>
                    </a:lnTo>
                    <a:lnTo>
                      <a:pt x="56" y="0"/>
                    </a:lnTo>
                    <a:lnTo>
                      <a:pt x="56" y="4"/>
                    </a:lnTo>
                    <a:lnTo>
                      <a:pt x="54" y="8"/>
                    </a:lnTo>
                    <a:lnTo>
                      <a:pt x="49" y="8"/>
                    </a:lnTo>
                    <a:lnTo>
                      <a:pt x="47" y="4"/>
                    </a:lnTo>
                    <a:lnTo>
                      <a:pt x="47" y="0"/>
                    </a:lnTo>
                    <a:lnTo>
                      <a:pt x="0" y="0"/>
                    </a:lnTo>
                    <a:lnTo>
                      <a:pt x="0" y="163"/>
                    </a:lnTo>
                    <a:lnTo>
                      <a:pt x="217" y="163"/>
                    </a:lnTo>
                    <a:lnTo>
                      <a:pt x="217" y="0"/>
                    </a:lnTo>
                    <a:lnTo>
                      <a:pt x="169" y="0"/>
                    </a:lnTo>
                    <a:lnTo>
                      <a:pt x="169" y="4"/>
                    </a:lnTo>
                    <a:lnTo>
                      <a:pt x="167" y="8"/>
                    </a:lnTo>
                    <a:close/>
                  </a:path>
                </a:pathLst>
              </a:custGeom>
              <a:solidFill>
                <a:srgbClr val="FABD8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75" name="Freeform 107"/>
              <p:cNvSpPr>
                <a:spLocks/>
              </p:cNvSpPr>
              <p:nvPr/>
            </p:nvSpPr>
            <p:spPr bwMode="auto">
              <a:xfrm>
                <a:off x="17752" y="1418"/>
                <a:ext cx="113" cy="185"/>
              </a:xfrm>
              <a:custGeom>
                <a:avLst/>
                <a:gdLst>
                  <a:gd name="T0" fmla="*/ 15 w 113"/>
                  <a:gd name="T1" fmla="*/ 2 h 185"/>
                  <a:gd name="T2" fmla="*/ 10 w 113"/>
                  <a:gd name="T3" fmla="*/ 4 h 185"/>
                  <a:gd name="T4" fmla="*/ 5 w 113"/>
                  <a:gd name="T5" fmla="*/ 8 h 185"/>
                  <a:gd name="T6" fmla="*/ 2 w 113"/>
                  <a:gd name="T7" fmla="*/ 14 h 185"/>
                  <a:gd name="T8" fmla="*/ 0 w 113"/>
                  <a:gd name="T9" fmla="*/ 20 h 185"/>
                  <a:gd name="T10" fmla="*/ 0 w 113"/>
                  <a:gd name="T11" fmla="*/ 27 h 185"/>
                  <a:gd name="T12" fmla="*/ 2 w 113"/>
                  <a:gd name="T13" fmla="*/ 33 h 185"/>
                  <a:gd name="T14" fmla="*/ 60 w 113"/>
                  <a:gd name="T15" fmla="*/ 184 h 185"/>
                  <a:gd name="T16" fmla="*/ 112 w 113"/>
                  <a:gd name="T17" fmla="*/ 184 h 185"/>
                  <a:gd name="T18" fmla="*/ 46 w 113"/>
                  <a:gd name="T19" fmla="*/ 15 h 185"/>
                  <a:gd name="T20" fmla="*/ 44 w 113"/>
                  <a:gd name="T21" fmla="*/ 10 h 185"/>
                  <a:gd name="T22" fmla="*/ 40 w 113"/>
                  <a:gd name="T23" fmla="*/ 5 h 185"/>
                  <a:gd name="T24" fmla="*/ 34 w 113"/>
                  <a:gd name="T25" fmla="*/ 2 h 185"/>
                  <a:gd name="T26" fmla="*/ 28 w 113"/>
                  <a:gd name="T27" fmla="*/ 0 h 185"/>
                  <a:gd name="T28" fmla="*/ 21 w 113"/>
                  <a:gd name="T29" fmla="*/ 0 h 185"/>
                  <a:gd name="T30" fmla="*/ 15 w 113"/>
                  <a:gd name="T31" fmla="*/ 2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3" h="185">
                    <a:moveTo>
                      <a:pt x="15" y="2"/>
                    </a:moveTo>
                    <a:lnTo>
                      <a:pt x="10" y="4"/>
                    </a:lnTo>
                    <a:lnTo>
                      <a:pt x="5" y="8"/>
                    </a:lnTo>
                    <a:lnTo>
                      <a:pt x="2" y="14"/>
                    </a:lnTo>
                    <a:lnTo>
                      <a:pt x="0" y="20"/>
                    </a:lnTo>
                    <a:lnTo>
                      <a:pt x="0" y="27"/>
                    </a:lnTo>
                    <a:lnTo>
                      <a:pt x="2" y="33"/>
                    </a:lnTo>
                    <a:lnTo>
                      <a:pt x="60" y="184"/>
                    </a:lnTo>
                    <a:lnTo>
                      <a:pt x="112" y="184"/>
                    </a:lnTo>
                    <a:lnTo>
                      <a:pt x="46" y="15"/>
                    </a:lnTo>
                    <a:lnTo>
                      <a:pt x="44" y="10"/>
                    </a:lnTo>
                    <a:lnTo>
                      <a:pt x="40" y="5"/>
                    </a:lnTo>
                    <a:lnTo>
                      <a:pt x="34" y="2"/>
                    </a:lnTo>
                    <a:lnTo>
                      <a:pt x="28" y="0"/>
                    </a:lnTo>
                    <a:lnTo>
                      <a:pt x="21" y="0"/>
                    </a:lnTo>
                    <a:lnTo>
                      <a:pt x="15" y="2"/>
                    </a:lnTo>
                    <a:close/>
                  </a:path>
                </a:pathLst>
              </a:custGeom>
              <a:solidFill>
                <a:srgbClr val="FABD8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76" name="Freeform 108"/>
              <p:cNvSpPr>
                <a:spLocks/>
              </p:cNvSpPr>
              <p:nvPr/>
            </p:nvSpPr>
            <p:spPr bwMode="auto">
              <a:xfrm>
                <a:off x="17982" y="1305"/>
                <a:ext cx="48" cy="135"/>
              </a:xfrm>
              <a:custGeom>
                <a:avLst/>
                <a:gdLst>
                  <a:gd name="T0" fmla="*/ 0 w 48"/>
                  <a:gd name="T1" fmla="*/ 23 h 135"/>
                  <a:gd name="T2" fmla="*/ 0 w 48"/>
                  <a:gd name="T3" fmla="*/ 135 h 135"/>
                  <a:gd name="T4" fmla="*/ 47 w 48"/>
                  <a:gd name="T5" fmla="*/ 135 h 135"/>
                  <a:gd name="T6" fmla="*/ 47 w 48"/>
                  <a:gd name="T7" fmla="*/ 17 h 135"/>
                  <a:gd name="T8" fmla="*/ 45 w 48"/>
                  <a:gd name="T9" fmla="*/ 11 h 135"/>
                  <a:gd name="T10" fmla="*/ 40 w 48"/>
                  <a:gd name="T11" fmla="*/ 6 h 135"/>
                  <a:gd name="T12" fmla="*/ 36 w 48"/>
                  <a:gd name="T13" fmla="*/ 2 h 135"/>
                  <a:gd name="T14" fmla="*/ 30 w 48"/>
                  <a:gd name="T15" fmla="*/ 0 h 135"/>
                  <a:gd name="T16" fmla="*/ 17 w 48"/>
                  <a:gd name="T17" fmla="*/ 0 h 135"/>
                  <a:gd name="T18" fmla="*/ 11 w 48"/>
                  <a:gd name="T19" fmla="*/ 2 h 135"/>
                  <a:gd name="T20" fmla="*/ 7 w 48"/>
                  <a:gd name="T21" fmla="*/ 6 h 135"/>
                  <a:gd name="T22" fmla="*/ 2 w 48"/>
                  <a:gd name="T23" fmla="*/ 11 h 135"/>
                  <a:gd name="T24" fmla="*/ 0 w 48"/>
                  <a:gd name="T25" fmla="*/ 17 h 135"/>
                  <a:gd name="T26" fmla="*/ 0 w 48"/>
                  <a:gd name="T27" fmla="*/ 23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135">
                    <a:moveTo>
                      <a:pt x="0" y="23"/>
                    </a:moveTo>
                    <a:lnTo>
                      <a:pt x="0" y="135"/>
                    </a:lnTo>
                    <a:lnTo>
                      <a:pt x="47" y="135"/>
                    </a:lnTo>
                    <a:lnTo>
                      <a:pt x="47" y="17"/>
                    </a:lnTo>
                    <a:lnTo>
                      <a:pt x="45" y="11"/>
                    </a:lnTo>
                    <a:lnTo>
                      <a:pt x="40" y="6"/>
                    </a:lnTo>
                    <a:lnTo>
                      <a:pt x="36" y="2"/>
                    </a:lnTo>
                    <a:lnTo>
                      <a:pt x="30" y="0"/>
                    </a:lnTo>
                    <a:lnTo>
                      <a:pt x="17" y="0"/>
                    </a:lnTo>
                    <a:lnTo>
                      <a:pt x="11" y="2"/>
                    </a:lnTo>
                    <a:lnTo>
                      <a:pt x="7" y="6"/>
                    </a:lnTo>
                    <a:lnTo>
                      <a:pt x="2" y="11"/>
                    </a:lnTo>
                    <a:lnTo>
                      <a:pt x="0" y="17"/>
                    </a:lnTo>
                    <a:lnTo>
                      <a:pt x="0" y="23"/>
                    </a:lnTo>
                    <a:close/>
                  </a:path>
                </a:pathLst>
              </a:custGeom>
              <a:solidFill>
                <a:srgbClr val="FABD8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77" name="Freeform 109"/>
              <p:cNvSpPr>
                <a:spLocks/>
              </p:cNvSpPr>
              <p:nvPr/>
            </p:nvSpPr>
            <p:spPr bwMode="auto">
              <a:xfrm>
                <a:off x="17926" y="1305"/>
                <a:ext cx="47" cy="135"/>
              </a:xfrm>
              <a:custGeom>
                <a:avLst/>
                <a:gdLst>
                  <a:gd name="T0" fmla="*/ 0 w 47"/>
                  <a:gd name="T1" fmla="*/ 23 h 135"/>
                  <a:gd name="T2" fmla="*/ 0 w 47"/>
                  <a:gd name="T3" fmla="*/ 135 h 135"/>
                  <a:gd name="T4" fmla="*/ 47 w 47"/>
                  <a:gd name="T5" fmla="*/ 135 h 135"/>
                  <a:gd name="T6" fmla="*/ 47 w 47"/>
                  <a:gd name="T7" fmla="*/ 17 h 135"/>
                  <a:gd name="T8" fmla="*/ 45 w 47"/>
                  <a:gd name="T9" fmla="*/ 11 h 135"/>
                  <a:gd name="T10" fmla="*/ 40 w 47"/>
                  <a:gd name="T11" fmla="*/ 6 h 135"/>
                  <a:gd name="T12" fmla="*/ 36 w 47"/>
                  <a:gd name="T13" fmla="*/ 2 h 135"/>
                  <a:gd name="T14" fmla="*/ 29 w 47"/>
                  <a:gd name="T15" fmla="*/ 0 h 135"/>
                  <a:gd name="T16" fmla="*/ 17 w 47"/>
                  <a:gd name="T17" fmla="*/ 0 h 135"/>
                  <a:gd name="T18" fmla="*/ 11 w 47"/>
                  <a:gd name="T19" fmla="*/ 2 h 135"/>
                  <a:gd name="T20" fmla="*/ 7 w 47"/>
                  <a:gd name="T21" fmla="*/ 6 h 135"/>
                  <a:gd name="T22" fmla="*/ 2 w 47"/>
                  <a:gd name="T23" fmla="*/ 11 h 135"/>
                  <a:gd name="T24" fmla="*/ 0 w 47"/>
                  <a:gd name="T25" fmla="*/ 17 h 135"/>
                  <a:gd name="T26" fmla="*/ 0 w 47"/>
                  <a:gd name="T27" fmla="*/ 23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 h="135">
                    <a:moveTo>
                      <a:pt x="0" y="23"/>
                    </a:moveTo>
                    <a:lnTo>
                      <a:pt x="0" y="135"/>
                    </a:lnTo>
                    <a:lnTo>
                      <a:pt x="47" y="135"/>
                    </a:lnTo>
                    <a:lnTo>
                      <a:pt x="47" y="17"/>
                    </a:lnTo>
                    <a:lnTo>
                      <a:pt x="45" y="11"/>
                    </a:lnTo>
                    <a:lnTo>
                      <a:pt x="40" y="6"/>
                    </a:lnTo>
                    <a:lnTo>
                      <a:pt x="36" y="2"/>
                    </a:lnTo>
                    <a:lnTo>
                      <a:pt x="29" y="0"/>
                    </a:lnTo>
                    <a:lnTo>
                      <a:pt x="17" y="0"/>
                    </a:lnTo>
                    <a:lnTo>
                      <a:pt x="11" y="2"/>
                    </a:lnTo>
                    <a:lnTo>
                      <a:pt x="7" y="6"/>
                    </a:lnTo>
                    <a:lnTo>
                      <a:pt x="2" y="11"/>
                    </a:lnTo>
                    <a:lnTo>
                      <a:pt x="0" y="17"/>
                    </a:lnTo>
                    <a:lnTo>
                      <a:pt x="0" y="23"/>
                    </a:lnTo>
                    <a:close/>
                  </a:path>
                </a:pathLst>
              </a:custGeom>
              <a:solidFill>
                <a:srgbClr val="FABD8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78" name="Freeform 110"/>
              <p:cNvSpPr>
                <a:spLocks/>
              </p:cNvSpPr>
              <p:nvPr/>
            </p:nvSpPr>
            <p:spPr bwMode="auto">
              <a:xfrm>
                <a:off x="17869" y="1305"/>
                <a:ext cx="48" cy="135"/>
              </a:xfrm>
              <a:custGeom>
                <a:avLst/>
                <a:gdLst>
                  <a:gd name="T0" fmla="*/ 0 w 48"/>
                  <a:gd name="T1" fmla="*/ 23 h 135"/>
                  <a:gd name="T2" fmla="*/ 0 w 48"/>
                  <a:gd name="T3" fmla="*/ 135 h 135"/>
                  <a:gd name="T4" fmla="*/ 47 w 48"/>
                  <a:gd name="T5" fmla="*/ 135 h 135"/>
                  <a:gd name="T6" fmla="*/ 47 w 48"/>
                  <a:gd name="T7" fmla="*/ 17 h 135"/>
                  <a:gd name="T8" fmla="*/ 45 w 48"/>
                  <a:gd name="T9" fmla="*/ 11 h 135"/>
                  <a:gd name="T10" fmla="*/ 40 w 48"/>
                  <a:gd name="T11" fmla="*/ 6 h 135"/>
                  <a:gd name="T12" fmla="*/ 36 w 48"/>
                  <a:gd name="T13" fmla="*/ 2 h 135"/>
                  <a:gd name="T14" fmla="*/ 29 w 48"/>
                  <a:gd name="T15" fmla="*/ 0 h 135"/>
                  <a:gd name="T16" fmla="*/ 17 w 48"/>
                  <a:gd name="T17" fmla="*/ 0 h 135"/>
                  <a:gd name="T18" fmla="*/ 11 w 48"/>
                  <a:gd name="T19" fmla="*/ 2 h 135"/>
                  <a:gd name="T20" fmla="*/ 6 w 48"/>
                  <a:gd name="T21" fmla="*/ 6 h 135"/>
                  <a:gd name="T22" fmla="*/ 2 w 48"/>
                  <a:gd name="T23" fmla="*/ 11 h 135"/>
                  <a:gd name="T24" fmla="*/ 0 w 48"/>
                  <a:gd name="T25" fmla="*/ 17 h 135"/>
                  <a:gd name="T26" fmla="*/ 0 w 48"/>
                  <a:gd name="T27" fmla="*/ 23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135">
                    <a:moveTo>
                      <a:pt x="0" y="23"/>
                    </a:moveTo>
                    <a:lnTo>
                      <a:pt x="0" y="135"/>
                    </a:lnTo>
                    <a:lnTo>
                      <a:pt x="47" y="135"/>
                    </a:lnTo>
                    <a:lnTo>
                      <a:pt x="47" y="17"/>
                    </a:lnTo>
                    <a:lnTo>
                      <a:pt x="45" y="11"/>
                    </a:lnTo>
                    <a:lnTo>
                      <a:pt x="40" y="6"/>
                    </a:lnTo>
                    <a:lnTo>
                      <a:pt x="36" y="2"/>
                    </a:lnTo>
                    <a:lnTo>
                      <a:pt x="29" y="0"/>
                    </a:lnTo>
                    <a:lnTo>
                      <a:pt x="17" y="0"/>
                    </a:lnTo>
                    <a:lnTo>
                      <a:pt x="11" y="2"/>
                    </a:lnTo>
                    <a:lnTo>
                      <a:pt x="6" y="6"/>
                    </a:lnTo>
                    <a:lnTo>
                      <a:pt x="2" y="11"/>
                    </a:lnTo>
                    <a:lnTo>
                      <a:pt x="0" y="17"/>
                    </a:lnTo>
                    <a:lnTo>
                      <a:pt x="0" y="23"/>
                    </a:lnTo>
                    <a:close/>
                  </a:path>
                </a:pathLst>
              </a:custGeom>
              <a:solidFill>
                <a:srgbClr val="FABD8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79" name="Freeform 111"/>
              <p:cNvSpPr>
                <a:spLocks/>
              </p:cNvSpPr>
              <p:nvPr/>
            </p:nvSpPr>
            <p:spPr bwMode="auto">
              <a:xfrm>
                <a:off x="17813" y="1305"/>
                <a:ext cx="48" cy="135"/>
              </a:xfrm>
              <a:custGeom>
                <a:avLst/>
                <a:gdLst>
                  <a:gd name="T0" fmla="*/ 0 w 48"/>
                  <a:gd name="T1" fmla="*/ 23 h 135"/>
                  <a:gd name="T2" fmla="*/ 0 w 48"/>
                  <a:gd name="T3" fmla="*/ 135 h 135"/>
                  <a:gd name="T4" fmla="*/ 47 w 48"/>
                  <a:gd name="T5" fmla="*/ 135 h 135"/>
                  <a:gd name="T6" fmla="*/ 47 w 48"/>
                  <a:gd name="T7" fmla="*/ 17 h 135"/>
                  <a:gd name="T8" fmla="*/ 45 w 48"/>
                  <a:gd name="T9" fmla="*/ 11 h 135"/>
                  <a:gd name="T10" fmla="*/ 40 w 48"/>
                  <a:gd name="T11" fmla="*/ 6 h 135"/>
                  <a:gd name="T12" fmla="*/ 36 w 48"/>
                  <a:gd name="T13" fmla="*/ 2 h 135"/>
                  <a:gd name="T14" fmla="*/ 29 w 48"/>
                  <a:gd name="T15" fmla="*/ 0 h 135"/>
                  <a:gd name="T16" fmla="*/ 17 w 48"/>
                  <a:gd name="T17" fmla="*/ 0 h 135"/>
                  <a:gd name="T18" fmla="*/ 11 w 48"/>
                  <a:gd name="T19" fmla="*/ 2 h 135"/>
                  <a:gd name="T20" fmla="*/ 7 w 48"/>
                  <a:gd name="T21" fmla="*/ 6 h 135"/>
                  <a:gd name="T22" fmla="*/ 2 w 48"/>
                  <a:gd name="T23" fmla="*/ 11 h 135"/>
                  <a:gd name="T24" fmla="*/ 0 w 48"/>
                  <a:gd name="T25" fmla="*/ 17 h 135"/>
                  <a:gd name="T26" fmla="*/ 0 w 48"/>
                  <a:gd name="T27" fmla="*/ 23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135">
                    <a:moveTo>
                      <a:pt x="0" y="23"/>
                    </a:moveTo>
                    <a:lnTo>
                      <a:pt x="0" y="135"/>
                    </a:lnTo>
                    <a:lnTo>
                      <a:pt x="47" y="135"/>
                    </a:lnTo>
                    <a:lnTo>
                      <a:pt x="47" y="17"/>
                    </a:lnTo>
                    <a:lnTo>
                      <a:pt x="45" y="11"/>
                    </a:lnTo>
                    <a:lnTo>
                      <a:pt x="40" y="6"/>
                    </a:lnTo>
                    <a:lnTo>
                      <a:pt x="36" y="2"/>
                    </a:lnTo>
                    <a:lnTo>
                      <a:pt x="29" y="0"/>
                    </a:lnTo>
                    <a:lnTo>
                      <a:pt x="17" y="0"/>
                    </a:lnTo>
                    <a:lnTo>
                      <a:pt x="11" y="2"/>
                    </a:lnTo>
                    <a:lnTo>
                      <a:pt x="7" y="6"/>
                    </a:lnTo>
                    <a:lnTo>
                      <a:pt x="2" y="11"/>
                    </a:lnTo>
                    <a:lnTo>
                      <a:pt x="0" y="17"/>
                    </a:lnTo>
                    <a:lnTo>
                      <a:pt x="0" y="23"/>
                    </a:lnTo>
                    <a:close/>
                  </a:path>
                </a:pathLst>
              </a:custGeom>
              <a:solidFill>
                <a:srgbClr val="FABD8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grpSp>
        <p:grpSp>
          <p:nvGrpSpPr>
            <p:cNvPr id="61480" name="Group 112"/>
            <p:cNvGrpSpPr>
              <a:grpSpLocks/>
            </p:cNvGrpSpPr>
            <p:nvPr/>
          </p:nvGrpSpPr>
          <p:grpSpPr bwMode="auto">
            <a:xfrm>
              <a:off x="303589" y="3018461"/>
              <a:ext cx="508001" cy="446087"/>
              <a:chOff x="20586" y="713"/>
              <a:chExt cx="799" cy="703"/>
            </a:xfrm>
          </p:grpSpPr>
          <p:sp>
            <p:nvSpPr>
              <p:cNvPr id="61481" name="Freeform 113"/>
              <p:cNvSpPr>
                <a:spLocks/>
              </p:cNvSpPr>
              <p:nvPr/>
            </p:nvSpPr>
            <p:spPr bwMode="auto">
              <a:xfrm>
                <a:off x="20596" y="1074"/>
                <a:ext cx="332" cy="332"/>
              </a:xfrm>
              <a:custGeom>
                <a:avLst/>
                <a:gdLst>
                  <a:gd name="T0" fmla="*/ 332 w 332"/>
                  <a:gd name="T1" fmla="*/ 165 h 332"/>
                  <a:gd name="T2" fmla="*/ 332 w 332"/>
                  <a:gd name="T3" fmla="*/ 165 h 332"/>
                  <a:gd name="T4" fmla="*/ 331 w 332"/>
                  <a:gd name="T5" fmla="*/ 148 h 332"/>
                  <a:gd name="T6" fmla="*/ 327 w 332"/>
                  <a:gd name="T7" fmla="*/ 126 h 332"/>
                  <a:gd name="T8" fmla="*/ 320 w 332"/>
                  <a:gd name="T9" fmla="*/ 105 h 332"/>
                  <a:gd name="T10" fmla="*/ 311 w 332"/>
                  <a:gd name="T11" fmla="*/ 85 h 332"/>
                  <a:gd name="T12" fmla="*/ 299 w 332"/>
                  <a:gd name="T13" fmla="*/ 67 h 332"/>
                  <a:gd name="T14" fmla="*/ 285 w 332"/>
                  <a:gd name="T15" fmla="*/ 50 h 332"/>
                  <a:gd name="T16" fmla="*/ 269 w 332"/>
                  <a:gd name="T17" fmla="*/ 36 h 332"/>
                  <a:gd name="T18" fmla="*/ 251 w 332"/>
                  <a:gd name="T19" fmla="*/ 23 h 332"/>
                  <a:gd name="T20" fmla="*/ 231 w 332"/>
                  <a:gd name="T21" fmla="*/ 13 h 332"/>
                  <a:gd name="T22" fmla="*/ 211 w 332"/>
                  <a:gd name="T23" fmla="*/ 6 h 332"/>
                  <a:gd name="T24" fmla="*/ 189 w 332"/>
                  <a:gd name="T25" fmla="*/ 1 h 332"/>
                  <a:gd name="T26" fmla="*/ 165 w 332"/>
                  <a:gd name="T27" fmla="*/ 0 h 332"/>
                  <a:gd name="T28" fmla="*/ 148 w 332"/>
                  <a:gd name="T29" fmla="*/ 0 h 332"/>
                  <a:gd name="T30" fmla="*/ 126 w 332"/>
                  <a:gd name="T31" fmla="*/ 4 h 332"/>
                  <a:gd name="T32" fmla="*/ 105 w 332"/>
                  <a:gd name="T33" fmla="*/ 11 h 332"/>
                  <a:gd name="T34" fmla="*/ 85 w 332"/>
                  <a:gd name="T35" fmla="*/ 20 h 332"/>
                  <a:gd name="T36" fmla="*/ 67 w 332"/>
                  <a:gd name="T37" fmla="*/ 32 h 332"/>
                  <a:gd name="T38" fmla="*/ 50 w 332"/>
                  <a:gd name="T39" fmla="*/ 46 h 332"/>
                  <a:gd name="T40" fmla="*/ 36 w 332"/>
                  <a:gd name="T41" fmla="*/ 62 h 332"/>
                  <a:gd name="T42" fmla="*/ 23 w 332"/>
                  <a:gd name="T43" fmla="*/ 80 h 332"/>
                  <a:gd name="T44" fmla="*/ 13 w 332"/>
                  <a:gd name="T45" fmla="*/ 100 h 332"/>
                  <a:gd name="T46" fmla="*/ 6 w 332"/>
                  <a:gd name="T47" fmla="*/ 120 h 332"/>
                  <a:gd name="T48" fmla="*/ 1 w 332"/>
                  <a:gd name="T49" fmla="*/ 142 h 332"/>
                  <a:gd name="T50" fmla="*/ 0 w 332"/>
                  <a:gd name="T51" fmla="*/ 165 h 332"/>
                  <a:gd name="T52" fmla="*/ 0 w 332"/>
                  <a:gd name="T53" fmla="*/ 182 h 332"/>
                  <a:gd name="T54" fmla="*/ 4 w 332"/>
                  <a:gd name="T55" fmla="*/ 205 h 332"/>
                  <a:gd name="T56" fmla="*/ 11 w 332"/>
                  <a:gd name="T57" fmla="*/ 226 h 332"/>
                  <a:gd name="T58" fmla="*/ 20 w 332"/>
                  <a:gd name="T59" fmla="*/ 246 h 332"/>
                  <a:gd name="T60" fmla="*/ 32 w 332"/>
                  <a:gd name="T61" fmla="*/ 264 h 332"/>
                  <a:gd name="T62" fmla="*/ 46 w 332"/>
                  <a:gd name="T63" fmla="*/ 281 h 332"/>
                  <a:gd name="T64" fmla="*/ 62 w 332"/>
                  <a:gd name="T65" fmla="*/ 295 h 332"/>
                  <a:gd name="T66" fmla="*/ 80 w 332"/>
                  <a:gd name="T67" fmla="*/ 308 h 332"/>
                  <a:gd name="T68" fmla="*/ 100 w 332"/>
                  <a:gd name="T69" fmla="*/ 318 h 332"/>
                  <a:gd name="T70" fmla="*/ 120 w 332"/>
                  <a:gd name="T71" fmla="*/ 325 h 332"/>
                  <a:gd name="T72" fmla="*/ 142 w 332"/>
                  <a:gd name="T73" fmla="*/ 330 h 332"/>
                  <a:gd name="T74" fmla="*/ 165 w 332"/>
                  <a:gd name="T75" fmla="*/ 331 h 332"/>
                  <a:gd name="T76" fmla="*/ 183 w 332"/>
                  <a:gd name="T77" fmla="*/ 331 h 332"/>
                  <a:gd name="T78" fmla="*/ 205 w 332"/>
                  <a:gd name="T79" fmla="*/ 327 h 332"/>
                  <a:gd name="T80" fmla="*/ 226 w 332"/>
                  <a:gd name="T81" fmla="*/ 320 h 332"/>
                  <a:gd name="T82" fmla="*/ 246 w 332"/>
                  <a:gd name="T83" fmla="*/ 311 h 332"/>
                  <a:gd name="T84" fmla="*/ 264 w 332"/>
                  <a:gd name="T85" fmla="*/ 299 h 332"/>
                  <a:gd name="T86" fmla="*/ 281 w 332"/>
                  <a:gd name="T87" fmla="*/ 285 h 332"/>
                  <a:gd name="T88" fmla="*/ 295 w 332"/>
                  <a:gd name="T89" fmla="*/ 269 h 332"/>
                  <a:gd name="T90" fmla="*/ 308 w 332"/>
                  <a:gd name="T91" fmla="*/ 251 h 332"/>
                  <a:gd name="T92" fmla="*/ 318 w 332"/>
                  <a:gd name="T93" fmla="*/ 231 h 332"/>
                  <a:gd name="T94" fmla="*/ 325 w 332"/>
                  <a:gd name="T95" fmla="*/ 211 h 332"/>
                  <a:gd name="T96" fmla="*/ 330 w 332"/>
                  <a:gd name="T97" fmla="*/ 188 h 332"/>
                  <a:gd name="T98" fmla="*/ 332 w 332"/>
                  <a:gd name="T99" fmla="*/ 165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32" h="332">
                    <a:moveTo>
                      <a:pt x="332" y="165"/>
                    </a:moveTo>
                    <a:lnTo>
                      <a:pt x="332" y="165"/>
                    </a:lnTo>
                    <a:lnTo>
                      <a:pt x="331" y="148"/>
                    </a:lnTo>
                    <a:lnTo>
                      <a:pt x="327" y="126"/>
                    </a:lnTo>
                    <a:lnTo>
                      <a:pt x="320" y="105"/>
                    </a:lnTo>
                    <a:lnTo>
                      <a:pt x="311" y="85"/>
                    </a:lnTo>
                    <a:lnTo>
                      <a:pt x="299" y="67"/>
                    </a:lnTo>
                    <a:lnTo>
                      <a:pt x="285" y="50"/>
                    </a:lnTo>
                    <a:lnTo>
                      <a:pt x="269" y="36"/>
                    </a:lnTo>
                    <a:lnTo>
                      <a:pt x="251" y="23"/>
                    </a:lnTo>
                    <a:lnTo>
                      <a:pt x="231" y="13"/>
                    </a:lnTo>
                    <a:lnTo>
                      <a:pt x="211" y="6"/>
                    </a:lnTo>
                    <a:lnTo>
                      <a:pt x="189" y="1"/>
                    </a:lnTo>
                    <a:lnTo>
                      <a:pt x="165" y="0"/>
                    </a:lnTo>
                    <a:lnTo>
                      <a:pt x="148" y="0"/>
                    </a:lnTo>
                    <a:lnTo>
                      <a:pt x="126" y="4"/>
                    </a:lnTo>
                    <a:lnTo>
                      <a:pt x="105" y="11"/>
                    </a:lnTo>
                    <a:lnTo>
                      <a:pt x="85" y="20"/>
                    </a:lnTo>
                    <a:lnTo>
                      <a:pt x="67" y="32"/>
                    </a:lnTo>
                    <a:lnTo>
                      <a:pt x="50" y="46"/>
                    </a:lnTo>
                    <a:lnTo>
                      <a:pt x="36" y="62"/>
                    </a:lnTo>
                    <a:lnTo>
                      <a:pt x="23" y="80"/>
                    </a:lnTo>
                    <a:lnTo>
                      <a:pt x="13" y="100"/>
                    </a:lnTo>
                    <a:lnTo>
                      <a:pt x="6" y="120"/>
                    </a:lnTo>
                    <a:lnTo>
                      <a:pt x="1" y="142"/>
                    </a:lnTo>
                    <a:lnTo>
                      <a:pt x="0" y="165"/>
                    </a:lnTo>
                    <a:lnTo>
                      <a:pt x="0" y="182"/>
                    </a:lnTo>
                    <a:lnTo>
                      <a:pt x="4" y="205"/>
                    </a:lnTo>
                    <a:lnTo>
                      <a:pt x="11" y="226"/>
                    </a:lnTo>
                    <a:lnTo>
                      <a:pt x="20" y="246"/>
                    </a:lnTo>
                    <a:lnTo>
                      <a:pt x="32" y="264"/>
                    </a:lnTo>
                    <a:lnTo>
                      <a:pt x="46" y="281"/>
                    </a:lnTo>
                    <a:lnTo>
                      <a:pt x="62" y="295"/>
                    </a:lnTo>
                    <a:lnTo>
                      <a:pt x="80" y="308"/>
                    </a:lnTo>
                    <a:lnTo>
                      <a:pt x="100" y="318"/>
                    </a:lnTo>
                    <a:lnTo>
                      <a:pt x="120" y="325"/>
                    </a:lnTo>
                    <a:lnTo>
                      <a:pt x="142" y="330"/>
                    </a:lnTo>
                    <a:lnTo>
                      <a:pt x="165" y="331"/>
                    </a:lnTo>
                    <a:lnTo>
                      <a:pt x="183" y="331"/>
                    </a:lnTo>
                    <a:lnTo>
                      <a:pt x="205" y="327"/>
                    </a:lnTo>
                    <a:lnTo>
                      <a:pt x="226" y="320"/>
                    </a:lnTo>
                    <a:lnTo>
                      <a:pt x="246" y="311"/>
                    </a:lnTo>
                    <a:lnTo>
                      <a:pt x="264" y="299"/>
                    </a:lnTo>
                    <a:lnTo>
                      <a:pt x="281" y="285"/>
                    </a:lnTo>
                    <a:lnTo>
                      <a:pt x="295" y="269"/>
                    </a:lnTo>
                    <a:lnTo>
                      <a:pt x="308" y="251"/>
                    </a:lnTo>
                    <a:lnTo>
                      <a:pt x="318" y="231"/>
                    </a:lnTo>
                    <a:lnTo>
                      <a:pt x="325" y="211"/>
                    </a:lnTo>
                    <a:lnTo>
                      <a:pt x="330" y="188"/>
                    </a:lnTo>
                    <a:lnTo>
                      <a:pt x="332" y="165"/>
                    </a:lnTo>
                    <a:close/>
                  </a:path>
                </a:pathLst>
              </a:custGeom>
              <a:solidFill>
                <a:srgbClr val="E86F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82" name="Freeform 114"/>
              <p:cNvSpPr>
                <a:spLocks/>
              </p:cNvSpPr>
              <p:nvPr/>
            </p:nvSpPr>
            <p:spPr bwMode="auto">
              <a:xfrm>
                <a:off x="20809" y="723"/>
                <a:ext cx="332" cy="332"/>
              </a:xfrm>
              <a:custGeom>
                <a:avLst/>
                <a:gdLst>
                  <a:gd name="T0" fmla="*/ 331 w 332"/>
                  <a:gd name="T1" fmla="*/ 165 h 332"/>
                  <a:gd name="T2" fmla="*/ 331 w 332"/>
                  <a:gd name="T3" fmla="*/ 165 h 332"/>
                  <a:gd name="T4" fmla="*/ 331 w 332"/>
                  <a:gd name="T5" fmla="*/ 148 h 332"/>
                  <a:gd name="T6" fmla="*/ 327 w 332"/>
                  <a:gd name="T7" fmla="*/ 126 h 332"/>
                  <a:gd name="T8" fmla="*/ 320 w 332"/>
                  <a:gd name="T9" fmla="*/ 105 h 332"/>
                  <a:gd name="T10" fmla="*/ 311 w 332"/>
                  <a:gd name="T11" fmla="*/ 85 h 332"/>
                  <a:gd name="T12" fmla="*/ 299 w 332"/>
                  <a:gd name="T13" fmla="*/ 67 h 332"/>
                  <a:gd name="T14" fmla="*/ 285 w 332"/>
                  <a:gd name="T15" fmla="*/ 50 h 332"/>
                  <a:gd name="T16" fmla="*/ 269 w 332"/>
                  <a:gd name="T17" fmla="*/ 36 h 332"/>
                  <a:gd name="T18" fmla="*/ 251 w 332"/>
                  <a:gd name="T19" fmla="*/ 23 h 332"/>
                  <a:gd name="T20" fmla="*/ 231 w 332"/>
                  <a:gd name="T21" fmla="*/ 13 h 332"/>
                  <a:gd name="T22" fmla="*/ 211 w 332"/>
                  <a:gd name="T23" fmla="*/ 6 h 332"/>
                  <a:gd name="T24" fmla="*/ 189 w 332"/>
                  <a:gd name="T25" fmla="*/ 1 h 332"/>
                  <a:gd name="T26" fmla="*/ 165 w 332"/>
                  <a:gd name="T27" fmla="*/ 0 h 332"/>
                  <a:gd name="T28" fmla="*/ 148 w 332"/>
                  <a:gd name="T29" fmla="*/ 0 h 332"/>
                  <a:gd name="T30" fmla="*/ 126 w 332"/>
                  <a:gd name="T31" fmla="*/ 4 h 332"/>
                  <a:gd name="T32" fmla="*/ 105 w 332"/>
                  <a:gd name="T33" fmla="*/ 11 h 332"/>
                  <a:gd name="T34" fmla="*/ 85 w 332"/>
                  <a:gd name="T35" fmla="*/ 20 h 332"/>
                  <a:gd name="T36" fmla="*/ 67 w 332"/>
                  <a:gd name="T37" fmla="*/ 32 h 332"/>
                  <a:gd name="T38" fmla="*/ 50 w 332"/>
                  <a:gd name="T39" fmla="*/ 46 h 332"/>
                  <a:gd name="T40" fmla="*/ 36 w 332"/>
                  <a:gd name="T41" fmla="*/ 62 h 332"/>
                  <a:gd name="T42" fmla="*/ 23 w 332"/>
                  <a:gd name="T43" fmla="*/ 80 h 332"/>
                  <a:gd name="T44" fmla="*/ 13 w 332"/>
                  <a:gd name="T45" fmla="*/ 100 h 332"/>
                  <a:gd name="T46" fmla="*/ 6 w 332"/>
                  <a:gd name="T47" fmla="*/ 120 h 332"/>
                  <a:gd name="T48" fmla="*/ 1 w 332"/>
                  <a:gd name="T49" fmla="*/ 142 h 332"/>
                  <a:gd name="T50" fmla="*/ 0 w 332"/>
                  <a:gd name="T51" fmla="*/ 165 h 332"/>
                  <a:gd name="T52" fmla="*/ 0 w 332"/>
                  <a:gd name="T53" fmla="*/ 182 h 332"/>
                  <a:gd name="T54" fmla="*/ 4 w 332"/>
                  <a:gd name="T55" fmla="*/ 205 h 332"/>
                  <a:gd name="T56" fmla="*/ 11 w 332"/>
                  <a:gd name="T57" fmla="*/ 226 h 332"/>
                  <a:gd name="T58" fmla="*/ 20 w 332"/>
                  <a:gd name="T59" fmla="*/ 246 h 332"/>
                  <a:gd name="T60" fmla="*/ 32 w 332"/>
                  <a:gd name="T61" fmla="*/ 264 h 332"/>
                  <a:gd name="T62" fmla="*/ 46 w 332"/>
                  <a:gd name="T63" fmla="*/ 281 h 332"/>
                  <a:gd name="T64" fmla="*/ 62 w 332"/>
                  <a:gd name="T65" fmla="*/ 295 h 332"/>
                  <a:gd name="T66" fmla="*/ 80 w 332"/>
                  <a:gd name="T67" fmla="*/ 308 h 332"/>
                  <a:gd name="T68" fmla="*/ 100 w 332"/>
                  <a:gd name="T69" fmla="*/ 318 h 332"/>
                  <a:gd name="T70" fmla="*/ 120 w 332"/>
                  <a:gd name="T71" fmla="*/ 325 h 332"/>
                  <a:gd name="T72" fmla="*/ 142 w 332"/>
                  <a:gd name="T73" fmla="*/ 330 h 332"/>
                  <a:gd name="T74" fmla="*/ 165 w 332"/>
                  <a:gd name="T75" fmla="*/ 331 h 332"/>
                  <a:gd name="T76" fmla="*/ 183 w 332"/>
                  <a:gd name="T77" fmla="*/ 331 h 332"/>
                  <a:gd name="T78" fmla="*/ 205 w 332"/>
                  <a:gd name="T79" fmla="*/ 327 h 332"/>
                  <a:gd name="T80" fmla="*/ 226 w 332"/>
                  <a:gd name="T81" fmla="*/ 320 h 332"/>
                  <a:gd name="T82" fmla="*/ 246 w 332"/>
                  <a:gd name="T83" fmla="*/ 311 h 332"/>
                  <a:gd name="T84" fmla="*/ 264 w 332"/>
                  <a:gd name="T85" fmla="*/ 299 h 332"/>
                  <a:gd name="T86" fmla="*/ 281 w 332"/>
                  <a:gd name="T87" fmla="*/ 285 h 332"/>
                  <a:gd name="T88" fmla="*/ 295 w 332"/>
                  <a:gd name="T89" fmla="*/ 269 h 332"/>
                  <a:gd name="T90" fmla="*/ 308 w 332"/>
                  <a:gd name="T91" fmla="*/ 251 h 332"/>
                  <a:gd name="T92" fmla="*/ 318 w 332"/>
                  <a:gd name="T93" fmla="*/ 231 h 332"/>
                  <a:gd name="T94" fmla="*/ 325 w 332"/>
                  <a:gd name="T95" fmla="*/ 211 h 332"/>
                  <a:gd name="T96" fmla="*/ 330 w 332"/>
                  <a:gd name="T97" fmla="*/ 188 h 332"/>
                  <a:gd name="T98" fmla="*/ 331 w 332"/>
                  <a:gd name="T99" fmla="*/ 165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32" h="332">
                    <a:moveTo>
                      <a:pt x="331" y="165"/>
                    </a:moveTo>
                    <a:lnTo>
                      <a:pt x="331" y="165"/>
                    </a:lnTo>
                    <a:lnTo>
                      <a:pt x="331" y="148"/>
                    </a:lnTo>
                    <a:lnTo>
                      <a:pt x="327" y="126"/>
                    </a:lnTo>
                    <a:lnTo>
                      <a:pt x="320" y="105"/>
                    </a:lnTo>
                    <a:lnTo>
                      <a:pt x="311" y="85"/>
                    </a:lnTo>
                    <a:lnTo>
                      <a:pt x="299" y="67"/>
                    </a:lnTo>
                    <a:lnTo>
                      <a:pt x="285" y="50"/>
                    </a:lnTo>
                    <a:lnTo>
                      <a:pt x="269" y="36"/>
                    </a:lnTo>
                    <a:lnTo>
                      <a:pt x="251" y="23"/>
                    </a:lnTo>
                    <a:lnTo>
                      <a:pt x="231" y="13"/>
                    </a:lnTo>
                    <a:lnTo>
                      <a:pt x="211" y="6"/>
                    </a:lnTo>
                    <a:lnTo>
                      <a:pt x="189" y="1"/>
                    </a:lnTo>
                    <a:lnTo>
                      <a:pt x="165" y="0"/>
                    </a:lnTo>
                    <a:lnTo>
                      <a:pt x="148" y="0"/>
                    </a:lnTo>
                    <a:lnTo>
                      <a:pt x="126" y="4"/>
                    </a:lnTo>
                    <a:lnTo>
                      <a:pt x="105" y="11"/>
                    </a:lnTo>
                    <a:lnTo>
                      <a:pt x="85" y="20"/>
                    </a:lnTo>
                    <a:lnTo>
                      <a:pt x="67" y="32"/>
                    </a:lnTo>
                    <a:lnTo>
                      <a:pt x="50" y="46"/>
                    </a:lnTo>
                    <a:lnTo>
                      <a:pt x="36" y="62"/>
                    </a:lnTo>
                    <a:lnTo>
                      <a:pt x="23" y="80"/>
                    </a:lnTo>
                    <a:lnTo>
                      <a:pt x="13" y="100"/>
                    </a:lnTo>
                    <a:lnTo>
                      <a:pt x="6" y="120"/>
                    </a:lnTo>
                    <a:lnTo>
                      <a:pt x="1" y="142"/>
                    </a:lnTo>
                    <a:lnTo>
                      <a:pt x="0" y="165"/>
                    </a:lnTo>
                    <a:lnTo>
                      <a:pt x="0" y="182"/>
                    </a:lnTo>
                    <a:lnTo>
                      <a:pt x="4" y="205"/>
                    </a:lnTo>
                    <a:lnTo>
                      <a:pt x="11" y="226"/>
                    </a:lnTo>
                    <a:lnTo>
                      <a:pt x="20" y="246"/>
                    </a:lnTo>
                    <a:lnTo>
                      <a:pt x="32" y="264"/>
                    </a:lnTo>
                    <a:lnTo>
                      <a:pt x="46" y="281"/>
                    </a:lnTo>
                    <a:lnTo>
                      <a:pt x="62" y="295"/>
                    </a:lnTo>
                    <a:lnTo>
                      <a:pt x="80" y="308"/>
                    </a:lnTo>
                    <a:lnTo>
                      <a:pt x="100" y="318"/>
                    </a:lnTo>
                    <a:lnTo>
                      <a:pt x="120" y="325"/>
                    </a:lnTo>
                    <a:lnTo>
                      <a:pt x="142" y="330"/>
                    </a:lnTo>
                    <a:lnTo>
                      <a:pt x="165" y="331"/>
                    </a:lnTo>
                    <a:lnTo>
                      <a:pt x="183" y="331"/>
                    </a:lnTo>
                    <a:lnTo>
                      <a:pt x="205" y="327"/>
                    </a:lnTo>
                    <a:lnTo>
                      <a:pt x="226" y="320"/>
                    </a:lnTo>
                    <a:lnTo>
                      <a:pt x="246" y="311"/>
                    </a:lnTo>
                    <a:lnTo>
                      <a:pt x="264" y="299"/>
                    </a:lnTo>
                    <a:lnTo>
                      <a:pt x="281" y="285"/>
                    </a:lnTo>
                    <a:lnTo>
                      <a:pt x="295" y="269"/>
                    </a:lnTo>
                    <a:lnTo>
                      <a:pt x="308" y="251"/>
                    </a:lnTo>
                    <a:lnTo>
                      <a:pt x="318" y="231"/>
                    </a:lnTo>
                    <a:lnTo>
                      <a:pt x="325" y="211"/>
                    </a:lnTo>
                    <a:lnTo>
                      <a:pt x="330" y="188"/>
                    </a:lnTo>
                    <a:lnTo>
                      <a:pt x="331" y="165"/>
                    </a:lnTo>
                    <a:close/>
                  </a:path>
                </a:pathLst>
              </a:custGeom>
              <a:solidFill>
                <a:srgbClr val="3A92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83" name="Freeform 115"/>
              <p:cNvSpPr>
                <a:spLocks/>
              </p:cNvSpPr>
              <p:nvPr/>
            </p:nvSpPr>
            <p:spPr bwMode="auto">
              <a:xfrm>
                <a:off x="21043" y="1074"/>
                <a:ext cx="332" cy="332"/>
              </a:xfrm>
              <a:custGeom>
                <a:avLst/>
                <a:gdLst>
                  <a:gd name="T0" fmla="*/ 331 w 332"/>
                  <a:gd name="T1" fmla="*/ 165 h 332"/>
                  <a:gd name="T2" fmla="*/ 331 w 332"/>
                  <a:gd name="T3" fmla="*/ 165 h 332"/>
                  <a:gd name="T4" fmla="*/ 330 w 332"/>
                  <a:gd name="T5" fmla="*/ 149 h 332"/>
                  <a:gd name="T6" fmla="*/ 327 w 332"/>
                  <a:gd name="T7" fmla="*/ 126 h 332"/>
                  <a:gd name="T8" fmla="*/ 320 w 332"/>
                  <a:gd name="T9" fmla="*/ 105 h 332"/>
                  <a:gd name="T10" fmla="*/ 311 w 332"/>
                  <a:gd name="T11" fmla="*/ 85 h 332"/>
                  <a:gd name="T12" fmla="*/ 299 w 332"/>
                  <a:gd name="T13" fmla="*/ 67 h 332"/>
                  <a:gd name="T14" fmla="*/ 285 w 332"/>
                  <a:gd name="T15" fmla="*/ 50 h 332"/>
                  <a:gd name="T16" fmla="*/ 269 w 332"/>
                  <a:gd name="T17" fmla="*/ 36 h 332"/>
                  <a:gd name="T18" fmla="*/ 251 w 332"/>
                  <a:gd name="T19" fmla="*/ 23 h 332"/>
                  <a:gd name="T20" fmla="*/ 231 w 332"/>
                  <a:gd name="T21" fmla="*/ 13 h 332"/>
                  <a:gd name="T22" fmla="*/ 211 w 332"/>
                  <a:gd name="T23" fmla="*/ 6 h 332"/>
                  <a:gd name="T24" fmla="*/ 189 w 332"/>
                  <a:gd name="T25" fmla="*/ 1 h 332"/>
                  <a:gd name="T26" fmla="*/ 165 w 332"/>
                  <a:gd name="T27" fmla="*/ 0 h 332"/>
                  <a:gd name="T28" fmla="*/ 148 w 332"/>
                  <a:gd name="T29" fmla="*/ 0 h 332"/>
                  <a:gd name="T30" fmla="*/ 126 w 332"/>
                  <a:gd name="T31" fmla="*/ 4 h 332"/>
                  <a:gd name="T32" fmla="*/ 105 w 332"/>
                  <a:gd name="T33" fmla="*/ 11 h 332"/>
                  <a:gd name="T34" fmla="*/ 85 w 332"/>
                  <a:gd name="T35" fmla="*/ 20 h 332"/>
                  <a:gd name="T36" fmla="*/ 67 w 332"/>
                  <a:gd name="T37" fmla="*/ 32 h 332"/>
                  <a:gd name="T38" fmla="*/ 50 w 332"/>
                  <a:gd name="T39" fmla="*/ 46 h 332"/>
                  <a:gd name="T40" fmla="*/ 36 w 332"/>
                  <a:gd name="T41" fmla="*/ 62 h 332"/>
                  <a:gd name="T42" fmla="*/ 23 w 332"/>
                  <a:gd name="T43" fmla="*/ 80 h 332"/>
                  <a:gd name="T44" fmla="*/ 13 w 332"/>
                  <a:gd name="T45" fmla="*/ 100 h 332"/>
                  <a:gd name="T46" fmla="*/ 6 w 332"/>
                  <a:gd name="T47" fmla="*/ 120 h 332"/>
                  <a:gd name="T48" fmla="*/ 1 w 332"/>
                  <a:gd name="T49" fmla="*/ 142 h 332"/>
                  <a:gd name="T50" fmla="*/ 0 w 332"/>
                  <a:gd name="T51" fmla="*/ 165 h 332"/>
                  <a:gd name="T52" fmla="*/ 0 w 332"/>
                  <a:gd name="T53" fmla="*/ 182 h 332"/>
                  <a:gd name="T54" fmla="*/ 4 w 332"/>
                  <a:gd name="T55" fmla="*/ 205 h 332"/>
                  <a:gd name="T56" fmla="*/ 11 w 332"/>
                  <a:gd name="T57" fmla="*/ 226 h 332"/>
                  <a:gd name="T58" fmla="*/ 20 w 332"/>
                  <a:gd name="T59" fmla="*/ 246 h 332"/>
                  <a:gd name="T60" fmla="*/ 32 w 332"/>
                  <a:gd name="T61" fmla="*/ 264 h 332"/>
                  <a:gd name="T62" fmla="*/ 46 w 332"/>
                  <a:gd name="T63" fmla="*/ 281 h 332"/>
                  <a:gd name="T64" fmla="*/ 62 w 332"/>
                  <a:gd name="T65" fmla="*/ 295 h 332"/>
                  <a:gd name="T66" fmla="*/ 80 w 332"/>
                  <a:gd name="T67" fmla="*/ 308 h 332"/>
                  <a:gd name="T68" fmla="*/ 100 w 332"/>
                  <a:gd name="T69" fmla="*/ 318 h 332"/>
                  <a:gd name="T70" fmla="*/ 120 w 332"/>
                  <a:gd name="T71" fmla="*/ 325 h 332"/>
                  <a:gd name="T72" fmla="*/ 142 w 332"/>
                  <a:gd name="T73" fmla="*/ 330 h 332"/>
                  <a:gd name="T74" fmla="*/ 165 w 332"/>
                  <a:gd name="T75" fmla="*/ 331 h 332"/>
                  <a:gd name="T76" fmla="*/ 182 w 332"/>
                  <a:gd name="T77" fmla="*/ 331 h 332"/>
                  <a:gd name="T78" fmla="*/ 205 w 332"/>
                  <a:gd name="T79" fmla="*/ 327 h 332"/>
                  <a:gd name="T80" fmla="*/ 226 w 332"/>
                  <a:gd name="T81" fmla="*/ 320 h 332"/>
                  <a:gd name="T82" fmla="*/ 246 w 332"/>
                  <a:gd name="T83" fmla="*/ 311 h 332"/>
                  <a:gd name="T84" fmla="*/ 264 w 332"/>
                  <a:gd name="T85" fmla="*/ 299 h 332"/>
                  <a:gd name="T86" fmla="*/ 281 w 332"/>
                  <a:gd name="T87" fmla="*/ 285 h 332"/>
                  <a:gd name="T88" fmla="*/ 295 w 332"/>
                  <a:gd name="T89" fmla="*/ 269 h 332"/>
                  <a:gd name="T90" fmla="*/ 308 w 332"/>
                  <a:gd name="T91" fmla="*/ 251 h 332"/>
                  <a:gd name="T92" fmla="*/ 318 w 332"/>
                  <a:gd name="T93" fmla="*/ 231 h 332"/>
                  <a:gd name="T94" fmla="*/ 325 w 332"/>
                  <a:gd name="T95" fmla="*/ 211 h 332"/>
                  <a:gd name="T96" fmla="*/ 330 w 332"/>
                  <a:gd name="T97" fmla="*/ 188 h 332"/>
                  <a:gd name="T98" fmla="*/ 331 w 332"/>
                  <a:gd name="T99" fmla="*/ 165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32" h="332">
                    <a:moveTo>
                      <a:pt x="331" y="165"/>
                    </a:moveTo>
                    <a:lnTo>
                      <a:pt x="331" y="165"/>
                    </a:lnTo>
                    <a:lnTo>
                      <a:pt x="330" y="149"/>
                    </a:lnTo>
                    <a:lnTo>
                      <a:pt x="327" y="126"/>
                    </a:lnTo>
                    <a:lnTo>
                      <a:pt x="320" y="105"/>
                    </a:lnTo>
                    <a:lnTo>
                      <a:pt x="311" y="85"/>
                    </a:lnTo>
                    <a:lnTo>
                      <a:pt x="299" y="67"/>
                    </a:lnTo>
                    <a:lnTo>
                      <a:pt x="285" y="50"/>
                    </a:lnTo>
                    <a:lnTo>
                      <a:pt x="269" y="36"/>
                    </a:lnTo>
                    <a:lnTo>
                      <a:pt x="251" y="23"/>
                    </a:lnTo>
                    <a:lnTo>
                      <a:pt x="231" y="13"/>
                    </a:lnTo>
                    <a:lnTo>
                      <a:pt x="211" y="6"/>
                    </a:lnTo>
                    <a:lnTo>
                      <a:pt x="189" y="1"/>
                    </a:lnTo>
                    <a:lnTo>
                      <a:pt x="165" y="0"/>
                    </a:lnTo>
                    <a:lnTo>
                      <a:pt x="148" y="0"/>
                    </a:lnTo>
                    <a:lnTo>
                      <a:pt x="126" y="4"/>
                    </a:lnTo>
                    <a:lnTo>
                      <a:pt x="105" y="11"/>
                    </a:lnTo>
                    <a:lnTo>
                      <a:pt x="85" y="20"/>
                    </a:lnTo>
                    <a:lnTo>
                      <a:pt x="67" y="32"/>
                    </a:lnTo>
                    <a:lnTo>
                      <a:pt x="50" y="46"/>
                    </a:lnTo>
                    <a:lnTo>
                      <a:pt x="36" y="62"/>
                    </a:lnTo>
                    <a:lnTo>
                      <a:pt x="23" y="80"/>
                    </a:lnTo>
                    <a:lnTo>
                      <a:pt x="13" y="100"/>
                    </a:lnTo>
                    <a:lnTo>
                      <a:pt x="6" y="120"/>
                    </a:lnTo>
                    <a:lnTo>
                      <a:pt x="1" y="142"/>
                    </a:lnTo>
                    <a:lnTo>
                      <a:pt x="0" y="165"/>
                    </a:lnTo>
                    <a:lnTo>
                      <a:pt x="0" y="182"/>
                    </a:lnTo>
                    <a:lnTo>
                      <a:pt x="4" y="205"/>
                    </a:lnTo>
                    <a:lnTo>
                      <a:pt x="11" y="226"/>
                    </a:lnTo>
                    <a:lnTo>
                      <a:pt x="20" y="246"/>
                    </a:lnTo>
                    <a:lnTo>
                      <a:pt x="32" y="264"/>
                    </a:lnTo>
                    <a:lnTo>
                      <a:pt x="46" y="281"/>
                    </a:lnTo>
                    <a:lnTo>
                      <a:pt x="62" y="295"/>
                    </a:lnTo>
                    <a:lnTo>
                      <a:pt x="80" y="308"/>
                    </a:lnTo>
                    <a:lnTo>
                      <a:pt x="100" y="318"/>
                    </a:lnTo>
                    <a:lnTo>
                      <a:pt x="120" y="325"/>
                    </a:lnTo>
                    <a:lnTo>
                      <a:pt x="142" y="330"/>
                    </a:lnTo>
                    <a:lnTo>
                      <a:pt x="165" y="331"/>
                    </a:lnTo>
                    <a:lnTo>
                      <a:pt x="182" y="331"/>
                    </a:lnTo>
                    <a:lnTo>
                      <a:pt x="205" y="327"/>
                    </a:lnTo>
                    <a:lnTo>
                      <a:pt x="226" y="320"/>
                    </a:lnTo>
                    <a:lnTo>
                      <a:pt x="246" y="311"/>
                    </a:lnTo>
                    <a:lnTo>
                      <a:pt x="264" y="299"/>
                    </a:lnTo>
                    <a:lnTo>
                      <a:pt x="281" y="285"/>
                    </a:lnTo>
                    <a:lnTo>
                      <a:pt x="295" y="269"/>
                    </a:lnTo>
                    <a:lnTo>
                      <a:pt x="308" y="251"/>
                    </a:lnTo>
                    <a:lnTo>
                      <a:pt x="318" y="231"/>
                    </a:lnTo>
                    <a:lnTo>
                      <a:pt x="325" y="211"/>
                    </a:lnTo>
                    <a:lnTo>
                      <a:pt x="330" y="188"/>
                    </a:lnTo>
                    <a:lnTo>
                      <a:pt x="331" y="165"/>
                    </a:lnTo>
                    <a:close/>
                  </a:path>
                </a:pathLst>
              </a:custGeom>
              <a:solidFill>
                <a:srgbClr val="A9B1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grpSp>
        <p:graphicFrame>
          <p:nvGraphicFramePr>
            <p:cNvPr id="61442" name="Object 2"/>
            <p:cNvGraphicFramePr>
              <a:graphicFrameLocks noChangeAspect="1"/>
            </p:cNvGraphicFramePr>
            <p:nvPr>
              <p:extLst>
                <p:ext uri="{D42A27DB-BD31-4B8C-83A1-F6EECF244321}">
                  <p14:modId xmlns:p14="http://schemas.microsoft.com/office/powerpoint/2010/main" val="3079367082"/>
                </p:ext>
              </p:extLst>
            </p:nvPr>
          </p:nvGraphicFramePr>
          <p:xfrm>
            <a:off x="1031875" y="484188"/>
            <a:ext cx="9753600" cy="5976937"/>
          </p:xfrm>
          <a:graphic>
            <a:graphicData uri="http://schemas.openxmlformats.org/presentationml/2006/ole">
              <mc:AlternateContent xmlns:mc="http://schemas.openxmlformats.org/markup-compatibility/2006">
                <mc:Choice xmlns:v="urn:schemas-microsoft-com:vml" Requires="v">
                  <p:oleObj spid="_x0000_s39043" name="Visio" r:id="rId4" imgW="6212205" imgH="4074795" progId="Visio.Drawing.11">
                    <p:embed/>
                  </p:oleObj>
                </mc:Choice>
                <mc:Fallback>
                  <p:oleObj name="Visio" r:id="rId4" imgW="6212205" imgH="4074795" progId="Visio.Drawing.11">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1875" y="484188"/>
                          <a:ext cx="9753600" cy="5976937"/>
                        </a:xfrm>
                        <a:prstGeom prst="rect">
                          <a:avLst/>
                        </a:prstGeom>
                        <a:noFill/>
                        <a:ln>
                          <a:noFill/>
                        </a:ln>
                        <a:effectLst/>
                        <a:extLst/>
                      </p:spPr>
                    </p:pic>
                  </p:oleObj>
                </mc:Fallback>
              </mc:AlternateContent>
            </a:graphicData>
          </a:graphic>
        </p:graphicFrame>
        <p:grpSp>
          <p:nvGrpSpPr>
            <p:cNvPr id="61484" name="Group 116"/>
            <p:cNvGrpSpPr>
              <a:grpSpLocks/>
            </p:cNvGrpSpPr>
            <p:nvPr/>
          </p:nvGrpSpPr>
          <p:grpSpPr bwMode="auto">
            <a:xfrm>
              <a:off x="1653934" y="4454769"/>
              <a:ext cx="784177" cy="652517"/>
              <a:chOff x="16071" y="-790"/>
              <a:chExt cx="704" cy="704"/>
            </a:xfrm>
          </p:grpSpPr>
          <p:sp>
            <p:nvSpPr>
              <p:cNvPr id="61485" name="Freeform 117"/>
              <p:cNvSpPr>
                <a:spLocks/>
              </p:cNvSpPr>
              <p:nvPr/>
            </p:nvSpPr>
            <p:spPr bwMode="auto">
              <a:xfrm>
                <a:off x="16081" y="-780"/>
                <a:ext cx="684" cy="684"/>
              </a:xfrm>
              <a:custGeom>
                <a:avLst/>
                <a:gdLst>
                  <a:gd name="T0" fmla="*/ 0 w 684"/>
                  <a:gd name="T1" fmla="*/ 333 h 684"/>
                  <a:gd name="T2" fmla="*/ 3 w 684"/>
                  <a:gd name="T3" fmla="*/ 388 h 684"/>
                  <a:gd name="T4" fmla="*/ 14 w 684"/>
                  <a:gd name="T5" fmla="*/ 441 h 684"/>
                  <a:gd name="T6" fmla="*/ 34 w 684"/>
                  <a:gd name="T7" fmla="*/ 491 h 684"/>
                  <a:gd name="T8" fmla="*/ 60 w 684"/>
                  <a:gd name="T9" fmla="*/ 536 h 684"/>
                  <a:gd name="T10" fmla="*/ 93 w 684"/>
                  <a:gd name="T11" fmla="*/ 577 h 684"/>
                  <a:gd name="T12" fmla="*/ 132 w 684"/>
                  <a:gd name="T13" fmla="*/ 612 h 684"/>
                  <a:gd name="T14" fmla="*/ 177 w 684"/>
                  <a:gd name="T15" fmla="*/ 641 h 684"/>
                  <a:gd name="T16" fmla="*/ 225 w 684"/>
                  <a:gd name="T17" fmla="*/ 663 h 684"/>
                  <a:gd name="T18" fmla="*/ 277 w 684"/>
                  <a:gd name="T19" fmla="*/ 678 h 684"/>
                  <a:gd name="T20" fmla="*/ 333 w 684"/>
                  <a:gd name="T21" fmla="*/ 684 h 684"/>
                  <a:gd name="T22" fmla="*/ 388 w 684"/>
                  <a:gd name="T23" fmla="*/ 681 h 684"/>
                  <a:gd name="T24" fmla="*/ 441 w 684"/>
                  <a:gd name="T25" fmla="*/ 669 h 684"/>
                  <a:gd name="T26" fmla="*/ 491 w 684"/>
                  <a:gd name="T27" fmla="*/ 650 h 684"/>
                  <a:gd name="T28" fmla="*/ 537 w 684"/>
                  <a:gd name="T29" fmla="*/ 623 h 684"/>
                  <a:gd name="T30" fmla="*/ 577 w 684"/>
                  <a:gd name="T31" fmla="*/ 590 h 684"/>
                  <a:gd name="T32" fmla="*/ 612 w 684"/>
                  <a:gd name="T33" fmla="*/ 551 h 684"/>
                  <a:gd name="T34" fmla="*/ 641 w 684"/>
                  <a:gd name="T35" fmla="*/ 507 h 684"/>
                  <a:gd name="T36" fmla="*/ 663 w 684"/>
                  <a:gd name="T37" fmla="*/ 458 h 684"/>
                  <a:gd name="T38" fmla="*/ 678 w 684"/>
                  <a:gd name="T39" fmla="*/ 406 h 684"/>
                  <a:gd name="T40" fmla="*/ 684 w 684"/>
                  <a:gd name="T41" fmla="*/ 350 h 684"/>
                  <a:gd name="T42" fmla="*/ 681 w 684"/>
                  <a:gd name="T43" fmla="*/ 295 h 684"/>
                  <a:gd name="T44" fmla="*/ 669 w 684"/>
                  <a:gd name="T45" fmla="*/ 242 h 684"/>
                  <a:gd name="T46" fmla="*/ 650 w 684"/>
                  <a:gd name="T47" fmla="*/ 192 h 684"/>
                  <a:gd name="T48" fmla="*/ 623 w 684"/>
                  <a:gd name="T49" fmla="*/ 147 h 684"/>
                  <a:gd name="T50" fmla="*/ 590 w 684"/>
                  <a:gd name="T51" fmla="*/ 106 h 684"/>
                  <a:gd name="T52" fmla="*/ 551 w 684"/>
                  <a:gd name="T53" fmla="*/ 71 h 684"/>
                  <a:gd name="T54" fmla="*/ 507 w 684"/>
                  <a:gd name="T55" fmla="*/ 42 h 684"/>
                  <a:gd name="T56" fmla="*/ 458 w 684"/>
                  <a:gd name="T57" fmla="*/ 20 h 684"/>
                  <a:gd name="T58" fmla="*/ 406 w 684"/>
                  <a:gd name="T59" fmla="*/ 5 h 684"/>
                  <a:gd name="T60" fmla="*/ 350 w 684"/>
                  <a:gd name="T61" fmla="*/ 0 h 684"/>
                  <a:gd name="T62" fmla="*/ 295 w 684"/>
                  <a:gd name="T63" fmla="*/ 3 h 684"/>
                  <a:gd name="T64" fmla="*/ 242 w 684"/>
                  <a:gd name="T65" fmla="*/ 14 h 684"/>
                  <a:gd name="T66" fmla="*/ 192 w 684"/>
                  <a:gd name="T67" fmla="*/ 34 h 684"/>
                  <a:gd name="T68" fmla="*/ 147 w 684"/>
                  <a:gd name="T69" fmla="*/ 60 h 684"/>
                  <a:gd name="T70" fmla="*/ 106 w 684"/>
                  <a:gd name="T71" fmla="*/ 93 h 684"/>
                  <a:gd name="T72" fmla="*/ 71 w 684"/>
                  <a:gd name="T73" fmla="*/ 132 h 684"/>
                  <a:gd name="T74" fmla="*/ 42 w 684"/>
                  <a:gd name="T75" fmla="*/ 177 h 684"/>
                  <a:gd name="T76" fmla="*/ 20 w 684"/>
                  <a:gd name="T77" fmla="*/ 225 h 684"/>
                  <a:gd name="T78" fmla="*/ 5 w 684"/>
                  <a:gd name="T79" fmla="*/ 277 h 684"/>
                  <a:gd name="T80" fmla="*/ 0 w 684"/>
                  <a:gd name="T81" fmla="*/ 333 h 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84" h="684">
                    <a:moveTo>
                      <a:pt x="0" y="333"/>
                    </a:moveTo>
                    <a:lnTo>
                      <a:pt x="0" y="333"/>
                    </a:lnTo>
                    <a:lnTo>
                      <a:pt x="0" y="361"/>
                    </a:lnTo>
                    <a:lnTo>
                      <a:pt x="3" y="388"/>
                    </a:lnTo>
                    <a:lnTo>
                      <a:pt x="7" y="415"/>
                    </a:lnTo>
                    <a:lnTo>
                      <a:pt x="14" y="441"/>
                    </a:lnTo>
                    <a:lnTo>
                      <a:pt x="23" y="467"/>
                    </a:lnTo>
                    <a:lnTo>
                      <a:pt x="34" y="491"/>
                    </a:lnTo>
                    <a:lnTo>
                      <a:pt x="46" y="514"/>
                    </a:lnTo>
                    <a:lnTo>
                      <a:pt x="60" y="536"/>
                    </a:lnTo>
                    <a:lnTo>
                      <a:pt x="76" y="557"/>
                    </a:lnTo>
                    <a:lnTo>
                      <a:pt x="93" y="577"/>
                    </a:lnTo>
                    <a:lnTo>
                      <a:pt x="112" y="596"/>
                    </a:lnTo>
                    <a:lnTo>
                      <a:pt x="132" y="612"/>
                    </a:lnTo>
                    <a:lnTo>
                      <a:pt x="154" y="628"/>
                    </a:lnTo>
                    <a:lnTo>
                      <a:pt x="177" y="641"/>
                    </a:lnTo>
                    <a:lnTo>
                      <a:pt x="200" y="653"/>
                    </a:lnTo>
                    <a:lnTo>
                      <a:pt x="225" y="663"/>
                    </a:lnTo>
                    <a:lnTo>
                      <a:pt x="251" y="672"/>
                    </a:lnTo>
                    <a:lnTo>
                      <a:pt x="277" y="678"/>
                    </a:lnTo>
                    <a:lnTo>
                      <a:pt x="305" y="682"/>
                    </a:lnTo>
                    <a:lnTo>
                      <a:pt x="333" y="684"/>
                    </a:lnTo>
                    <a:lnTo>
                      <a:pt x="361" y="683"/>
                    </a:lnTo>
                    <a:lnTo>
                      <a:pt x="388" y="681"/>
                    </a:lnTo>
                    <a:lnTo>
                      <a:pt x="415" y="676"/>
                    </a:lnTo>
                    <a:lnTo>
                      <a:pt x="441" y="669"/>
                    </a:lnTo>
                    <a:lnTo>
                      <a:pt x="467" y="660"/>
                    </a:lnTo>
                    <a:lnTo>
                      <a:pt x="491" y="650"/>
                    </a:lnTo>
                    <a:lnTo>
                      <a:pt x="514" y="637"/>
                    </a:lnTo>
                    <a:lnTo>
                      <a:pt x="537" y="623"/>
                    </a:lnTo>
                    <a:lnTo>
                      <a:pt x="558" y="607"/>
                    </a:lnTo>
                    <a:lnTo>
                      <a:pt x="577" y="590"/>
                    </a:lnTo>
                    <a:lnTo>
                      <a:pt x="596" y="571"/>
                    </a:lnTo>
                    <a:lnTo>
                      <a:pt x="612" y="551"/>
                    </a:lnTo>
                    <a:lnTo>
                      <a:pt x="628" y="529"/>
                    </a:lnTo>
                    <a:lnTo>
                      <a:pt x="641" y="507"/>
                    </a:lnTo>
                    <a:lnTo>
                      <a:pt x="653" y="483"/>
                    </a:lnTo>
                    <a:lnTo>
                      <a:pt x="663" y="458"/>
                    </a:lnTo>
                    <a:lnTo>
                      <a:pt x="672" y="432"/>
                    </a:lnTo>
                    <a:lnTo>
                      <a:pt x="678" y="406"/>
                    </a:lnTo>
                    <a:lnTo>
                      <a:pt x="682" y="378"/>
                    </a:lnTo>
                    <a:lnTo>
                      <a:pt x="684" y="350"/>
                    </a:lnTo>
                    <a:lnTo>
                      <a:pt x="683" y="322"/>
                    </a:lnTo>
                    <a:lnTo>
                      <a:pt x="681" y="295"/>
                    </a:lnTo>
                    <a:lnTo>
                      <a:pt x="676" y="268"/>
                    </a:lnTo>
                    <a:lnTo>
                      <a:pt x="669" y="242"/>
                    </a:lnTo>
                    <a:lnTo>
                      <a:pt x="660" y="217"/>
                    </a:lnTo>
                    <a:lnTo>
                      <a:pt x="650" y="192"/>
                    </a:lnTo>
                    <a:lnTo>
                      <a:pt x="637" y="169"/>
                    </a:lnTo>
                    <a:lnTo>
                      <a:pt x="623" y="147"/>
                    </a:lnTo>
                    <a:lnTo>
                      <a:pt x="607" y="126"/>
                    </a:lnTo>
                    <a:lnTo>
                      <a:pt x="590" y="106"/>
                    </a:lnTo>
                    <a:lnTo>
                      <a:pt x="571" y="88"/>
                    </a:lnTo>
                    <a:lnTo>
                      <a:pt x="551" y="71"/>
                    </a:lnTo>
                    <a:lnTo>
                      <a:pt x="529" y="55"/>
                    </a:lnTo>
                    <a:lnTo>
                      <a:pt x="507" y="42"/>
                    </a:lnTo>
                    <a:lnTo>
                      <a:pt x="483" y="30"/>
                    </a:lnTo>
                    <a:lnTo>
                      <a:pt x="458" y="20"/>
                    </a:lnTo>
                    <a:lnTo>
                      <a:pt x="432" y="12"/>
                    </a:lnTo>
                    <a:lnTo>
                      <a:pt x="406" y="5"/>
                    </a:lnTo>
                    <a:lnTo>
                      <a:pt x="378" y="1"/>
                    </a:lnTo>
                    <a:lnTo>
                      <a:pt x="350" y="0"/>
                    </a:lnTo>
                    <a:lnTo>
                      <a:pt x="322" y="0"/>
                    </a:lnTo>
                    <a:lnTo>
                      <a:pt x="295" y="3"/>
                    </a:lnTo>
                    <a:lnTo>
                      <a:pt x="268" y="7"/>
                    </a:lnTo>
                    <a:lnTo>
                      <a:pt x="242" y="14"/>
                    </a:lnTo>
                    <a:lnTo>
                      <a:pt x="217" y="23"/>
                    </a:lnTo>
                    <a:lnTo>
                      <a:pt x="192" y="34"/>
                    </a:lnTo>
                    <a:lnTo>
                      <a:pt x="169" y="46"/>
                    </a:lnTo>
                    <a:lnTo>
                      <a:pt x="147" y="60"/>
                    </a:lnTo>
                    <a:lnTo>
                      <a:pt x="126" y="76"/>
                    </a:lnTo>
                    <a:lnTo>
                      <a:pt x="106" y="93"/>
                    </a:lnTo>
                    <a:lnTo>
                      <a:pt x="88" y="112"/>
                    </a:lnTo>
                    <a:lnTo>
                      <a:pt x="71" y="132"/>
                    </a:lnTo>
                    <a:lnTo>
                      <a:pt x="55" y="154"/>
                    </a:lnTo>
                    <a:lnTo>
                      <a:pt x="42" y="177"/>
                    </a:lnTo>
                    <a:lnTo>
                      <a:pt x="30" y="200"/>
                    </a:lnTo>
                    <a:lnTo>
                      <a:pt x="20" y="225"/>
                    </a:lnTo>
                    <a:lnTo>
                      <a:pt x="12" y="251"/>
                    </a:lnTo>
                    <a:lnTo>
                      <a:pt x="5" y="277"/>
                    </a:lnTo>
                    <a:lnTo>
                      <a:pt x="1" y="305"/>
                    </a:lnTo>
                    <a:lnTo>
                      <a:pt x="0" y="333"/>
                    </a:lnTo>
                    <a:close/>
                  </a:path>
                </a:pathLst>
              </a:custGeom>
              <a:solidFill>
                <a:srgbClr val="74CC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86" name="Freeform 118"/>
              <p:cNvSpPr>
                <a:spLocks/>
              </p:cNvSpPr>
              <p:nvPr/>
            </p:nvSpPr>
            <p:spPr bwMode="auto">
              <a:xfrm>
                <a:off x="16081" y="-780"/>
                <a:ext cx="684" cy="684"/>
              </a:xfrm>
              <a:custGeom>
                <a:avLst/>
                <a:gdLst>
                  <a:gd name="T0" fmla="*/ 388 w 684"/>
                  <a:gd name="T1" fmla="*/ 681 h 684"/>
                  <a:gd name="T2" fmla="*/ 441 w 684"/>
                  <a:gd name="T3" fmla="*/ 669 h 684"/>
                  <a:gd name="T4" fmla="*/ 491 w 684"/>
                  <a:gd name="T5" fmla="*/ 650 h 684"/>
                  <a:gd name="T6" fmla="*/ 537 w 684"/>
                  <a:gd name="T7" fmla="*/ 623 h 684"/>
                  <a:gd name="T8" fmla="*/ 577 w 684"/>
                  <a:gd name="T9" fmla="*/ 590 h 684"/>
                  <a:gd name="T10" fmla="*/ 612 w 684"/>
                  <a:gd name="T11" fmla="*/ 551 h 684"/>
                  <a:gd name="T12" fmla="*/ 641 w 684"/>
                  <a:gd name="T13" fmla="*/ 507 h 684"/>
                  <a:gd name="T14" fmla="*/ 663 w 684"/>
                  <a:gd name="T15" fmla="*/ 458 h 684"/>
                  <a:gd name="T16" fmla="*/ 678 w 684"/>
                  <a:gd name="T17" fmla="*/ 406 h 684"/>
                  <a:gd name="T18" fmla="*/ 684 w 684"/>
                  <a:gd name="T19" fmla="*/ 350 h 684"/>
                  <a:gd name="T20" fmla="*/ 683 w 684"/>
                  <a:gd name="T21" fmla="*/ 322 h 684"/>
                  <a:gd name="T22" fmla="*/ 676 w 684"/>
                  <a:gd name="T23" fmla="*/ 268 h 684"/>
                  <a:gd name="T24" fmla="*/ 660 w 684"/>
                  <a:gd name="T25" fmla="*/ 217 h 684"/>
                  <a:gd name="T26" fmla="*/ 637 w 684"/>
                  <a:gd name="T27" fmla="*/ 169 h 684"/>
                  <a:gd name="T28" fmla="*/ 607 w 684"/>
                  <a:gd name="T29" fmla="*/ 126 h 684"/>
                  <a:gd name="T30" fmla="*/ 571 w 684"/>
                  <a:gd name="T31" fmla="*/ 88 h 684"/>
                  <a:gd name="T32" fmla="*/ 529 w 684"/>
                  <a:gd name="T33" fmla="*/ 55 h 684"/>
                  <a:gd name="T34" fmla="*/ 483 w 684"/>
                  <a:gd name="T35" fmla="*/ 30 h 684"/>
                  <a:gd name="T36" fmla="*/ 432 w 684"/>
                  <a:gd name="T37" fmla="*/ 12 h 684"/>
                  <a:gd name="T38" fmla="*/ 378 w 684"/>
                  <a:gd name="T39" fmla="*/ 1 h 684"/>
                  <a:gd name="T40" fmla="*/ 350 w 684"/>
                  <a:gd name="T41" fmla="*/ 0 h 684"/>
                  <a:gd name="T42" fmla="*/ 317 w 684"/>
                  <a:gd name="T43" fmla="*/ 0 h 684"/>
                  <a:gd name="T44" fmla="*/ 290 w 684"/>
                  <a:gd name="T45" fmla="*/ 3 h 684"/>
                  <a:gd name="T46" fmla="*/ 264 w 684"/>
                  <a:gd name="T47" fmla="*/ 8 h 684"/>
                  <a:gd name="T48" fmla="*/ 238 w 684"/>
                  <a:gd name="T49" fmla="*/ 15 h 684"/>
                  <a:gd name="T50" fmla="*/ 213 w 684"/>
                  <a:gd name="T51" fmla="*/ 24 h 684"/>
                  <a:gd name="T52" fmla="*/ 189 w 684"/>
                  <a:gd name="T53" fmla="*/ 35 h 684"/>
                  <a:gd name="T54" fmla="*/ 166 w 684"/>
                  <a:gd name="T55" fmla="*/ 48 h 684"/>
                  <a:gd name="T56" fmla="*/ 144 w 684"/>
                  <a:gd name="T57" fmla="*/ 62 h 684"/>
                  <a:gd name="T58" fmla="*/ 124 w 684"/>
                  <a:gd name="T59" fmla="*/ 78 h 684"/>
                  <a:gd name="T60" fmla="*/ 104 w 684"/>
                  <a:gd name="T61" fmla="*/ 95 h 684"/>
                  <a:gd name="T62" fmla="*/ 86 w 684"/>
                  <a:gd name="T63" fmla="*/ 114 h 684"/>
                  <a:gd name="T64" fmla="*/ 70 w 684"/>
                  <a:gd name="T65" fmla="*/ 134 h 684"/>
                  <a:gd name="T66" fmla="*/ 55 w 684"/>
                  <a:gd name="T67" fmla="*/ 155 h 684"/>
                  <a:gd name="T68" fmla="*/ 41 w 684"/>
                  <a:gd name="T69" fmla="*/ 178 h 684"/>
                  <a:gd name="T70" fmla="*/ 29 w 684"/>
                  <a:gd name="T71" fmla="*/ 201 h 684"/>
                  <a:gd name="T72" fmla="*/ 19 w 684"/>
                  <a:gd name="T73" fmla="*/ 226 h 684"/>
                  <a:gd name="T74" fmla="*/ 11 w 684"/>
                  <a:gd name="T75" fmla="*/ 251 h 684"/>
                  <a:gd name="T76" fmla="*/ 5 w 684"/>
                  <a:gd name="T77" fmla="*/ 278 h 684"/>
                  <a:gd name="T78" fmla="*/ 1 w 684"/>
                  <a:gd name="T79" fmla="*/ 305 h 684"/>
                  <a:gd name="T80" fmla="*/ 0 w 684"/>
                  <a:gd name="T81" fmla="*/ 333 h 684"/>
                  <a:gd name="T82" fmla="*/ 3 w 684"/>
                  <a:gd name="T83" fmla="*/ 388 h 684"/>
                  <a:gd name="T84" fmla="*/ 14 w 684"/>
                  <a:gd name="T85" fmla="*/ 441 h 684"/>
                  <a:gd name="T86" fmla="*/ 34 w 684"/>
                  <a:gd name="T87" fmla="*/ 491 h 684"/>
                  <a:gd name="T88" fmla="*/ 60 w 684"/>
                  <a:gd name="T89" fmla="*/ 536 h 684"/>
                  <a:gd name="T90" fmla="*/ 90 w 684"/>
                  <a:gd name="T91" fmla="*/ 573 h 684"/>
                  <a:gd name="T92" fmla="*/ 94 w 684"/>
                  <a:gd name="T93" fmla="*/ 578 h 684"/>
                  <a:gd name="T94" fmla="*/ 132 w 684"/>
                  <a:gd name="T95" fmla="*/ 612 h 684"/>
                  <a:gd name="T96" fmla="*/ 177 w 684"/>
                  <a:gd name="T97" fmla="*/ 641 h 684"/>
                  <a:gd name="T98" fmla="*/ 225 w 684"/>
                  <a:gd name="T99" fmla="*/ 663 h 684"/>
                  <a:gd name="T100" fmla="*/ 277 w 684"/>
                  <a:gd name="T101" fmla="*/ 678 h 684"/>
                  <a:gd name="T102" fmla="*/ 333 w 684"/>
                  <a:gd name="T103" fmla="*/ 684 h 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84" h="684">
                    <a:moveTo>
                      <a:pt x="361" y="683"/>
                    </a:moveTo>
                    <a:lnTo>
                      <a:pt x="388" y="681"/>
                    </a:lnTo>
                    <a:lnTo>
                      <a:pt x="415" y="676"/>
                    </a:lnTo>
                    <a:lnTo>
                      <a:pt x="441" y="669"/>
                    </a:lnTo>
                    <a:lnTo>
                      <a:pt x="467" y="660"/>
                    </a:lnTo>
                    <a:lnTo>
                      <a:pt x="491" y="650"/>
                    </a:lnTo>
                    <a:lnTo>
                      <a:pt x="514" y="637"/>
                    </a:lnTo>
                    <a:lnTo>
                      <a:pt x="537" y="623"/>
                    </a:lnTo>
                    <a:lnTo>
                      <a:pt x="558" y="607"/>
                    </a:lnTo>
                    <a:lnTo>
                      <a:pt x="577" y="590"/>
                    </a:lnTo>
                    <a:lnTo>
                      <a:pt x="596" y="571"/>
                    </a:lnTo>
                    <a:lnTo>
                      <a:pt x="612" y="551"/>
                    </a:lnTo>
                    <a:lnTo>
                      <a:pt x="628" y="529"/>
                    </a:lnTo>
                    <a:lnTo>
                      <a:pt x="641" y="507"/>
                    </a:lnTo>
                    <a:lnTo>
                      <a:pt x="653" y="483"/>
                    </a:lnTo>
                    <a:lnTo>
                      <a:pt x="663" y="458"/>
                    </a:lnTo>
                    <a:lnTo>
                      <a:pt x="672" y="432"/>
                    </a:lnTo>
                    <a:lnTo>
                      <a:pt x="678" y="406"/>
                    </a:lnTo>
                    <a:lnTo>
                      <a:pt x="682" y="378"/>
                    </a:lnTo>
                    <a:lnTo>
                      <a:pt x="684" y="350"/>
                    </a:lnTo>
                    <a:lnTo>
                      <a:pt x="684" y="350"/>
                    </a:lnTo>
                    <a:lnTo>
                      <a:pt x="683" y="322"/>
                    </a:lnTo>
                    <a:lnTo>
                      <a:pt x="681" y="295"/>
                    </a:lnTo>
                    <a:lnTo>
                      <a:pt x="676" y="268"/>
                    </a:lnTo>
                    <a:lnTo>
                      <a:pt x="669" y="242"/>
                    </a:lnTo>
                    <a:lnTo>
                      <a:pt x="660" y="217"/>
                    </a:lnTo>
                    <a:lnTo>
                      <a:pt x="650" y="192"/>
                    </a:lnTo>
                    <a:lnTo>
                      <a:pt x="637" y="169"/>
                    </a:lnTo>
                    <a:lnTo>
                      <a:pt x="623" y="147"/>
                    </a:lnTo>
                    <a:lnTo>
                      <a:pt x="607" y="126"/>
                    </a:lnTo>
                    <a:lnTo>
                      <a:pt x="590" y="106"/>
                    </a:lnTo>
                    <a:lnTo>
                      <a:pt x="571" y="88"/>
                    </a:lnTo>
                    <a:lnTo>
                      <a:pt x="551" y="71"/>
                    </a:lnTo>
                    <a:lnTo>
                      <a:pt x="529" y="55"/>
                    </a:lnTo>
                    <a:lnTo>
                      <a:pt x="507" y="42"/>
                    </a:lnTo>
                    <a:lnTo>
                      <a:pt x="483" y="30"/>
                    </a:lnTo>
                    <a:lnTo>
                      <a:pt x="458" y="20"/>
                    </a:lnTo>
                    <a:lnTo>
                      <a:pt x="432" y="12"/>
                    </a:lnTo>
                    <a:lnTo>
                      <a:pt x="406" y="5"/>
                    </a:lnTo>
                    <a:lnTo>
                      <a:pt x="378" y="1"/>
                    </a:lnTo>
                    <a:lnTo>
                      <a:pt x="350" y="0"/>
                    </a:lnTo>
                    <a:lnTo>
                      <a:pt x="350" y="0"/>
                    </a:lnTo>
                    <a:lnTo>
                      <a:pt x="333" y="0"/>
                    </a:lnTo>
                    <a:lnTo>
                      <a:pt x="317" y="0"/>
                    </a:lnTo>
                    <a:lnTo>
                      <a:pt x="305" y="2"/>
                    </a:lnTo>
                    <a:lnTo>
                      <a:pt x="290" y="3"/>
                    </a:lnTo>
                    <a:lnTo>
                      <a:pt x="279" y="5"/>
                    </a:lnTo>
                    <a:lnTo>
                      <a:pt x="264" y="8"/>
                    </a:lnTo>
                    <a:lnTo>
                      <a:pt x="252" y="11"/>
                    </a:lnTo>
                    <a:lnTo>
                      <a:pt x="238" y="15"/>
                    </a:lnTo>
                    <a:lnTo>
                      <a:pt x="227" y="19"/>
                    </a:lnTo>
                    <a:lnTo>
                      <a:pt x="213" y="24"/>
                    </a:lnTo>
                    <a:lnTo>
                      <a:pt x="202" y="29"/>
                    </a:lnTo>
                    <a:lnTo>
                      <a:pt x="189" y="35"/>
                    </a:lnTo>
                    <a:lnTo>
                      <a:pt x="178" y="41"/>
                    </a:lnTo>
                    <a:lnTo>
                      <a:pt x="166" y="48"/>
                    </a:lnTo>
                    <a:lnTo>
                      <a:pt x="156" y="54"/>
                    </a:lnTo>
                    <a:lnTo>
                      <a:pt x="144" y="62"/>
                    </a:lnTo>
                    <a:lnTo>
                      <a:pt x="134" y="70"/>
                    </a:lnTo>
                    <a:lnTo>
                      <a:pt x="124" y="78"/>
                    </a:lnTo>
                    <a:lnTo>
                      <a:pt x="114" y="86"/>
                    </a:lnTo>
                    <a:lnTo>
                      <a:pt x="104" y="95"/>
                    </a:lnTo>
                    <a:lnTo>
                      <a:pt x="95" y="104"/>
                    </a:lnTo>
                    <a:lnTo>
                      <a:pt x="86" y="114"/>
                    </a:lnTo>
                    <a:lnTo>
                      <a:pt x="78" y="124"/>
                    </a:lnTo>
                    <a:lnTo>
                      <a:pt x="70" y="134"/>
                    </a:lnTo>
                    <a:lnTo>
                      <a:pt x="62" y="145"/>
                    </a:lnTo>
                    <a:lnTo>
                      <a:pt x="55" y="155"/>
                    </a:lnTo>
                    <a:lnTo>
                      <a:pt x="47" y="167"/>
                    </a:lnTo>
                    <a:lnTo>
                      <a:pt x="41" y="178"/>
                    </a:lnTo>
                    <a:lnTo>
                      <a:pt x="35" y="190"/>
                    </a:lnTo>
                    <a:lnTo>
                      <a:pt x="29" y="201"/>
                    </a:lnTo>
                    <a:lnTo>
                      <a:pt x="24" y="215"/>
                    </a:lnTo>
                    <a:lnTo>
                      <a:pt x="19" y="226"/>
                    </a:lnTo>
                    <a:lnTo>
                      <a:pt x="15" y="240"/>
                    </a:lnTo>
                    <a:lnTo>
                      <a:pt x="11" y="251"/>
                    </a:lnTo>
                    <a:lnTo>
                      <a:pt x="8" y="267"/>
                    </a:lnTo>
                    <a:lnTo>
                      <a:pt x="5" y="278"/>
                    </a:lnTo>
                    <a:lnTo>
                      <a:pt x="3" y="295"/>
                    </a:lnTo>
                    <a:lnTo>
                      <a:pt x="1" y="305"/>
                    </a:lnTo>
                    <a:lnTo>
                      <a:pt x="0" y="331"/>
                    </a:lnTo>
                    <a:lnTo>
                      <a:pt x="0" y="333"/>
                    </a:lnTo>
                    <a:lnTo>
                      <a:pt x="0" y="361"/>
                    </a:lnTo>
                    <a:lnTo>
                      <a:pt x="3" y="388"/>
                    </a:lnTo>
                    <a:lnTo>
                      <a:pt x="7" y="415"/>
                    </a:lnTo>
                    <a:lnTo>
                      <a:pt x="14" y="441"/>
                    </a:lnTo>
                    <a:lnTo>
                      <a:pt x="23" y="467"/>
                    </a:lnTo>
                    <a:lnTo>
                      <a:pt x="34" y="491"/>
                    </a:lnTo>
                    <a:lnTo>
                      <a:pt x="46" y="514"/>
                    </a:lnTo>
                    <a:lnTo>
                      <a:pt x="60" y="536"/>
                    </a:lnTo>
                    <a:lnTo>
                      <a:pt x="76" y="557"/>
                    </a:lnTo>
                    <a:lnTo>
                      <a:pt x="90" y="573"/>
                    </a:lnTo>
                    <a:lnTo>
                      <a:pt x="93" y="577"/>
                    </a:lnTo>
                    <a:lnTo>
                      <a:pt x="94" y="578"/>
                    </a:lnTo>
                    <a:lnTo>
                      <a:pt x="112" y="596"/>
                    </a:lnTo>
                    <a:lnTo>
                      <a:pt x="132" y="612"/>
                    </a:lnTo>
                    <a:lnTo>
                      <a:pt x="154" y="628"/>
                    </a:lnTo>
                    <a:lnTo>
                      <a:pt x="177" y="641"/>
                    </a:lnTo>
                    <a:lnTo>
                      <a:pt x="200" y="653"/>
                    </a:lnTo>
                    <a:lnTo>
                      <a:pt x="225" y="663"/>
                    </a:lnTo>
                    <a:lnTo>
                      <a:pt x="251" y="672"/>
                    </a:lnTo>
                    <a:lnTo>
                      <a:pt x="277" y="678"/>
                    </a:lnTo>
                    <a:lnTo>
                      <a:pt x="305" y="682"/>
                    </a:lnTo>
                    <a:lnTo>
                      <a:pt x="333" y="684"/>
                    </a:lnTo>
                    <a:lnTo>
                      <a:pt x="361" y="683"/>
                    </a:lnTo>
                    <a:close/>
                  </a:path>
                </a:pathLst>
              </a:custGeom>
              <a:solidFill>
                <a:srgbClr val="3A92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87" name="Freeform 119"/>
              <p:cNvSpPr>
                <a:spLocks/>
              </p:cNvSpPr>
              <p:nvPr/>
            </p:nvSpPr>
            <p:spPr bwMode="auto">
              <a:xfrm>
                <a:off x="16127" y="-842"/>
                <a:ext cx="268" cy="703"/>
              </a:xfrm>
              <a:custGeom>
                <a:avLst/>
                <a:gdLst>
                  <a:gd name="T0" fmla="*/ 220 w 268"/>
                  <a:gd name="T1" fmla="*/ 691 h 703"/>
                  <a:gd name="T2" fmla="*/ 211 w 268"/>
                  <a:gd name="T3" fmla="*/ 658 h 703"/>
                  <a:gd name="T4" fmla="*/ 215 w 268"/>
                  <a:gd name="T5" fmla="*/ 611 h 703"/>
                  <a:gd name="T6" fmla="*/ 233 w 268"/>
                  <a:gd name="T7" fmla="*/ 588 h 703"/>
                  <a:gd name="T8" fmla="*/ 257 w 268"/>
                  <a:gd name="T9" fmla="*/ 563 h 703"/>
                  <a:gd name="T10" fmla="*/ 266 w 268"/>
                  <a:gd name="T11" fmla="*/ 535 h 703"/>
                  <a:gd name="T12" fmla="*/ 249 w 268"/>
                  <a:gd name="T13" fmla="*/ 496 h 703"/>
                  <a:gd name="T14" fmla="*/ 236 w 268"/>
                  <a:gd name="T15" fmla="*/ 486 h 703"/>
                  <a:gd name="T16" fmla="*/ 198 w 268"/>
                  <a:gd name="T17" fmla="*/ 457 h 703"/>
                  <a:gd name="T18" fmla="*/ 185 w 268"/>
                  <a:gd name="T19" fmla="*/ 449 h 703"/>
                  <a:gd name="T20" fmla="*/ 174 w 268"/>
                  <a:gd name="T21" fmla="*/ 449 h 703"/>
                  <a:gd name="T22" fmla="*/ 149 w 268"/>
                  <a:gd name="T23" fmla="*/ 451 h 703"/>
                  <a:gd name="T24" fmla="*/ 123 w 268"/>
                  <a:gd name="T25" fmla="*/ 440 h 703"/>
                  <a:gd name="T26" fmla="*/ 134 w 268"/>
                  <a:gd name="T27" fmla="*/ 422 h 703"/>
                  <a:gd name="T28" fmla="*/ 140 w 268"/>
                  <a:gd name="T29" fmla="*/ 389 h 703"/>
                  <a:gd name="T30" fmla="*/ 185 w 268"/>
                  <a:gd name="T31" fmla="*/ 391 h 703"/>
                  <a:gd name="T32" fmla="*/ 225 w 268"/>
                  <a:gd name="T33" fmla="*/ 393 h 703"/>
                  <a:gd name="T34" fmla="*/ 254 w 268"/>
                  <a:gd name="T35" fmla="*/ 358 h 703"/>
                  <a:gd name="T36" fmla="*/ 232 w 268"/>
                  <a:gd name="T37" fmla="*/ 307 h 703"/>
                  <a:gd name="T38" fmla="*/ 233 w 268"/>
                  <a:gd name="T39" fmla="*/ 250 h 703"/>
                  <a:gd name="T40" fmla="*/ 228 w 268"/>
                  <a:gd name="T41" fmla="*/ 201 h 703"/>
                  <a:gd name="T42" fmla="*/ 188 w 268"/>
                  <a:gd name="T43" fmla="*/ 201 h 703"/>
                  <a:gd name="T44" fmla="*/ 155 w 268"/>
                  <a:gd name="T45" fmla="*/ 222 h 703"/>
                  <a:gd name="T46" fmla="*/ 142 w 268"/>
                  <a:gd name="T47" fmla="*/ 222 h 703"/>
                  <a:gd name="T48" fmla="*/ 118 w 268"/>
                  <a:gd name="T49" fmla="*/ 213 h 703"/>
                  <a:gd name="T50" fmla="*/ 138 w 268"/>
                  <a:gd name="T51" fmla="*/ 193 h 703"/>
                  <a:gd name="T52" fmla="*/ 164 w 268"/>
                  <a:gd name="T53" fmla="*/ 176 h 703"/>
                  <a:gd name="T54" fmla="*/ 157 w 268"/>
                  <a:gd name="T55" fmla="*/ 144 h 703"/>
                  <a:gd name="T56" fmla="*/ 165 w 268"/>
                  <a:gd name="T57" fmla="*/ 131 h 703"/>
                  <a:gd name="T58" fmla="*/ 191 w 268"/>
                  <a:gd name="T59" fmla="*/ 126 h 703"/>
                  <a:gd name="T60" fmla="*/ 222 w 268"/>
                  <a:gd name="T61" fmla="*/ 123 h 703"/>
                  <a:gd name="T62" fmla="*/ 240 w 268"/>
                  <a:gd name="T63" fmla="*/ 109 h 703"/>
                  <a:gd name="T64" fmla="*/ 253 w 268"/>
                  <a:gd name="T65" fmla="*/ 76 h 703"/>
                  <a:gd name="T66" fmla="*/ 215 w 268"/>
                  <a:gd name="T67" fmla="*/ 71 h 703"/>
                  <a:gd name="T68" fmla="*/ 141 w 268"/>
                  <a:gd name="T69" fmla="*/ 98 h 703"/>
                  <a:gd name="T70" fmla="*/ 76 w 268"/>
                  <a:gd name="T71" fmla="*/ 141 h 703"/>
                  <a:gd name="T72" fmla="*/ 23 w 268"/>
                  <a:gd name="T73" fmla="*/ 197 h 703"/>
                  <a:gd name="T74" fmla="*/ 6 w 268"/>
                  <a:gd name="T75" fmla="*/ 236 h 703"/>
                  <a:gd name="T76" fmla="*/ 5 w 268"/>
                  <a:gd name="T77" fmla="*/ 289 h 703"/>
                  <a:gd name="T78" fmla="*/ 8 w 268"/>
                  <a:gd name="T79" fmla="*/ 330 h 703"/>
                  <a:gd name="T80" fmla="*/ 33 w 268"/>
                  <a:gd name="T81" fmla="*/ 365 h 703"/>
                  <a:gd name="T82" fmla="*/ 80 w 268"/>
                  <a:gd name="T83" fmla="*/ 403 h 703"/>
                  <a:gd name="T84" fmla="*/ 97 w 268"/>
                  <a:gd name="T85" fmla="*/ 445 h 703"/>
                  <a:gd name="T86" fmla="*/ 132 w 268"/>
                  <a:gd name="T87" fmla="*/ 483 h 703"/>
                  <a:gd name="T88" fmla="*/ 123 w 268"/>
                  <a:gd name="T89" fmla="*/ 526 h 703"/>
                  <a:gd name="T90" fmla="*/ 138 w 268"/>
                  <a:gd name="T91" fmla="*/ 543 h 703"/>
                  <a:gd name="T92" fmla="*/ 148 w 268"/>
                  <a:gd name="T93" fmla="*/ 588 h 703"/>
                  <a:gd name="T94" fmla="*/ 148 w 268"/>
                  <a:gd name="T95" fmla="*/ 631 h 703"/>
                  <a:gd name="T96" fmla="*/ 178 w 268"/>
                  <a:gd name="T97" fmla="*/ 682 h 703"/>
                  <a:gd name="T98" fmla="*/ 205 w 268"/>
                  <a:gd name="T99" fmla="*/ 701 h 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68" h="703">
                    <a:moveTo>
                      <a:pt x="216" y="699"/>
                    </a:moveTo>
                    <a:lnTo>
                      <a:pt x="219" y="695"/>
                    </a:lnTo>
                    <a:lnTo>
                      <a:pt x="220" y="691"/>
                    </a:lnTo>
                    <a:lnTo>
                      <a:pt x="219" y="685"/>
                    </a:lnTo>
                    <a:lnTo>
                      <a:pt x="218" y="677"/>
                    </a:lnTo>
                    <a:lnTo>
                      <a:pt x="211" y="658"/>
                    </a:lnTo>
                    <a:lnTo>
                      <a:pt x="203" y="639"/>
                    </a:lnTo>
                    <a:lnTo>
                      <a:pt x="206" y="629"/>
                    </a:lnTo>
                    <a:lnTo>
                      <a:pt x="215" y="611"/>
                    </a:lnTo>
                    <a:lnTo>
                      <a:pt x="227" y="594"/>
                    </a:lnTo>
                    <a:lnTo>
                      <a:pt x="230" y="594"/>
                    </a:lnTo>
                    <a:lnTo>
                      <a:pt x="233" y="588"/>
                    </a:lnTo>
                    <a:lnTo>
                      <a:pt x="234" y="573"/>
                    </a:lnTo>
                    <a:lnTo>
                      <a:pt x="248" y="571"/>
                    </a:lnTo>
                    <a:lnTo>
                      <a:pt x="257" y="563"/>
                    </a:lnTo>
                    <a:lnTo>
                      <a:pt x="263" y="556"/>
                    </a:lnTo>
                    <a:lnTo>
                      <a:pt x="262" y="541"/>
                    </a:lnTo>
                    <a:lnTo>
                      <a:pt x="266" y="535"/>
                    </a:lnTo>
                    <a:lnTo>
                      <a:pt x="268" y="525"/>
                    </a:lnTo>
                    <a:lnTo>
                      <a:pt x="261" y="509"/>
                    </a:lnTo>
                    <a:lnTo>
                      <a:pt x="249" y="496"/>
                    </a:lnTo>
                    <a:lnTo>
                      <a:pt x="244" y="493"/>
                    </a:lnTo>
                    <a:lnTo>
                      <a:pt x="240" y="489"/>
                    </a:lnTo>
                    <a:lnTo>
                      <a:pt x="236" y="486"/>
                    </a:lnTo>
                    <a:lnTo>
                      <a:pt x="233" y="478"/>
                    </a:lnTo>
                    <a:lnTo>
                      <a:pt x="219" y="465"/>
                    </a:lnTo>
                    <a:lnTo>
                      <a:pt x="198" y="457"/>
                    </a:lnTo>
                    <a:lnTo>
                      <a:pt x="194" y="454"/>
                    </a:lnTo>
                    <a:lnTo>
                      <a:pt x="190" y="451"/>
                    </a:lnTo>
                    <a:lnTo>
                      <a:pt x="185" y="449"/>
                    </a:lnTo>
                    <a:lnTo>
                      <a:pt x="182" y="447"/>
                    </a:lnTo>
                    <a:lnTo>
                      <a:pt x="178" y="447"/>
                    </a:lnTo>
                    <a:lnTo>
                      <a:pt x="174" y="449"/>
                    </a:lnTo>
                    <a:lnTo>
                      <a:pt x="166" y="449"/>
                    </a:lnTo>
                    <a:lnTo>
                      <a:pt x="158" y="450"/>
                    </a:lnTo>
                    <a:lnTo>
                      <a:pt x="149" y="451"/>
                    </a:lnTo>
                    <a:lnTo>
                      <a:pt x="143" y="451"/>
                    </a:lnTo>
                    <a:lnTo>
                      <a:pt x="119" y="450"/>
                    </a:lnTo>
                    <a:lnTo>
                      <a:pt x="123" y="440"/>
                    </a:lnTo>
                    <a:lnTo>
                      <a:pt x="124" y="438"/>
                    </a:lnTo>
                    <a:lnTo>
                      <a:pt x="126" y="434"/>
                    </a:lnTo>
                    <a:lnTo>
                      <a:pt x="134" y="422"/>
                    </a:lnTo>
                    <a:lnTo>
                      <a:pt x="139" y="413"/>
                    </a:lnTo>
                    <a:lnTo>
                      <a:pt x="138" y="398"/>
                    </a:lnTo>
                    <a:lnTo>
                      <a:pt x="140" y="389"/>
                    </a:lnTo>
                    <a:lnTo>
                      <a:pt x="150" y="382"/>
                    </a:lnTo>
                    <a:lnTo>
                      <a:pt x="168" y="384"/>
                    </a:lnTo>
                    <a:lnTo>
                      <a:pt x="185" y="391"/>
                    </a:lnTo>
                    <a:lnTo>
                      <a:pt x="197" y="394"/>
                    </a:lnTo>
                    <a:lnTo>
                      <a:pt x="203" y="395"/>
                    </a:lnTo>
                    <a:lnTo>
                      <a:pt x="225" y="393"/>
                    </a:lnTo>
                    <a:lnTo>
                      <a:pt x="246" y="385"/>
                    </a:lnTo>
                    <a:lnTo>
                      <a:pt x="255" y="368"/>
                    </a:lnTo>
                    <a:lnTo>
                      <a:pt x="254" y="358"/>
                    </a:lnTo>
                    <a:lnTo>
                      <a:pt x="246" y="340"/>
                    </a:lnTo>
                    <a:lnTo>
                      <a:pt x="237" y="321"/>
                    </a:lnTo>
                    <a:lnTo>
                      <a:pt x="232" y="307"/>
                    </a:lnTo>
                    <a:lnTo>
                      <a:pt x="228" y="288"/>
                    </a:lnTo>
                    <a:lnTo>
                      <a:pt x="228" y="269"/>
                    </a:lnTo>
                    <a:lnTo>
                      <a:pt x="233" y="250"/>
                    </a:lnTo>
                    <a:lnTo>
                      <a:pt x="237" y="236"/>
                    </a:lnTo>
                    <a:lnTo>
                      <a:pt x="237" y="216"/>
                    </a:lnTo>
                    <a:lnTo>
                      <a:pt x="228" y="201"/>
                    </a:lnTo>
                    <a:lnTo>
                      <a:pt x="207" y="194"/>
                    </a:lnTo>
                    <a:lnTo>
                      <a:pt x="207" y="194"/>
                    </a:lnTo>
                    <a:lnTo>
                      <a:pt x="188" y="201"/>
                    </a:lnTo>
                    <a:lnTo>
                      <a:pt x="172" y="213"/>
                    </a:lnTo>
                    <a:lnTo>
                      <a:pt x="163" y="218"/>
                    </a:lnTo>
                    <a:lnTo>
                      <a:pt x="155" y="222"/>
                    </a:lnTo>
                    <a:lnTo>
                      <a:pt x="146" y="223"/>
                    </a:lnTo>
                    <a:lnTo>
                      <a:pt x="146" y="223"/>
                    </a:lnTo>
                    <a:lnTo>
                      <a:pt x="142" y="222"/>
                    </a:lnTo>
                    <a:lnTo>
                      <a:pt x="138" y="220"/>
                    </a:lnTo>
                    <a:lnTo>
                      <a:pt x="133" y="218"/>
                    </a:lnTo>
                    <a:lnTo>
                      <a:pt x="118" y="213"/>
                    </a:lnTo>
                    <a:lnTo>
                      <a:pt x="115" y="205"/>
                    </a:lnTo>
                    <a:lnTo>
                      <a:pt x="125" y="193"/>
                    </a:lnTo>
                    <a:lnTo>
                      <a:pt x="138" y="193"/>
                    </a:lnTo>
                    <a:lnTo>
                      <a:pt x="146" y="193"/>
                    </a:lnTo>
                    <a:lnTo>
                      <a:pt x="156" y="184"/>
                    </a:lnTo>
                    <a:lnTo>
                      <a:pt x="164" y="176"/>
                    </a:lnTo>
                    <a:lnTo>
                      <a:pt x="161" y="161"/>
                    </a:lnTo>
                    <a:lnTo>
                      <a:pt x="159" y="151"/>
                    </a:lnTo>
                    <a:lnTo>
                      <a:pt x="157" y="144"/>
                    </a:lnTo>
                    <a:lnTo>
                      <a:pt x="157" y="138"/>
                    </a:lnTo>
                    <a:lnTo>
                      <a:pt x="161" y="131"/>
                    </a:lnTo>
                    <a:lnTo>
                      <a:pt x="165" y="131"/>
                    </a:lnTo>
                    <a:lnTo>
                      <a:pt x="172" y="131"/>
                    </a:lnTo>
                    <a:lnTo>
                      <a:pt x="182" y="129"/>
                    </a:lnTo>
                    <a:lnTo>
                      <a:pt x="191" y="126"/>
                    </a:lnTo>
                    <a:lnTo>
                      <a:pt x="200" y="124"/>
                    </a:lnTo>
                    <a:lnTo>
                      <a:pt x="212" y="124"/>
                    </a:lnTo>
                    <a:lnTo>
                      <a:pt x="222" y="123"/>
                    </a:lnTo>
                    <a:lnTo>
                      <a:pt x="230" y="115"/>
                    </a:lnTo>
                    <a:lnTo>
                      <a:pt x="235" y="113"/>
                    </a:lnTo>
                    <a:lnTo>
                      <a:pt x="240" y="109"/>
                    </a:lnTo>
                    <a:lnTo>
                      <a:pt x="245" y="104"/>
                    </a:lnTo>
                    <a:lnTo>
                      <a:pt x="251" y="94"/>
                    </a:lnTo>
                    <a:lnTo>
                      <a:pt x="253" y="76"/>
                    </a:lnTo>
                    <a:lnTo>
                      <a:pt x="250" y="64"/>
                    </a:lnTo>
                    <a:lnTo>
                      <a:pt x="241" y="65"/>
                    </a:lnTo>
                    <a:lnTo>
                      <a:pt x="215" y="71"/>
                    </a:lnTo>
                    <a:lnTo>
                      <a:pt x="189" y="78"/>
                    </a:lnTo>
                    <a:lnTo>
                      <a:pt x="165" y="87"/>
                    </a:lnTo>
                    <a:lnTo>
                      <a:pt x="141" y="98"/>
                    </a:lnTo>
                    <a:lnTo>
                      <a:pt x="118" y="110"/>
                    </a:lnTo>
                    <a:lnTo>
                      <a:pt x="96" y="125"/>
                    </a:lnTo>
                    <a:lnTo>
                      <a:pt x="76" y="141"/>
                    </a:lnTo>
                    <a:lnTo>
                      <a:pt x="57" y="158"/>
                    </a:lnTo>
                    <a:lnTo>
                      <a:pt x="39" y="177"/>
                    </a:lnTo>
                    <a:lnTo>
                      <a:pt x="23" y="197"/>
                    </a:lnTo>
                    <a:lnTo>
                      <a:pt x="8" y="218"/>
                    </a:lnTo>
                    <a:lnTo>
                      <a:pt x="4" y="224"/>
                    </a:lnTo>
                    <a:lnTo>
                      <a:pt x="6" y="236"/>
                    </a:lnTo>
                    <a:lnTo>
                      <a:pt x="6" y="256"/>
                    </a:lnTo>
                    <a:lnTo>
                      <a:pt x="5" y="269"/>
                    </a:lnTo>
                    <a:lnTo>
                      <a:pt x="5" y="289"/>
                    </a:lnTo>
                    <a:lnTo>
                      <a:pt x="5" y="309"/>
                    </a:lnTo>
                    <a:lnTo>
                      <a:pt x="8" y="329"/>
                    </a:lnTo>
                    <a:lnTo>
                      <a:pt x="8" y="330"/>
                    </a:lnTo>
                    <a:lnTo>
                      <a:pt x="18" y="348"/>
                    </a:lnTo>
                    <a:lnTo>
                      <a:pt x="32" y="363"/>
                    </a:lnTo>
                    <a:lnTo>
                      <a:pt x="33" y="365"/>
                    </a:lnTo>
                    <a:lnTo>
                      <a:pt x="51" y="376"/>
                    </a:lnTo>
                    <a:lnTo>
                      <a:pt x="71" y="386"/>
                    </a:lnTo>
                    <a:lnTo>
                      <a:pt x="80" y="403"/>
                    </a:lnTo>
                    <a:lnTo>
                      <a:pt x="81" y="408"/>
                    </a:lnTo>
                    <a:lnTo>
                      <a:pt x="87" y="426"/>
                    </a:lnTo>
                    <a:lnTo>
                      <a:pt x="97" y="445"/>
                    </a:lnTo>
                    <a:lnTo>
                      <a:pt x="104" y="454"/>
                    </a:lnTo>
                    <a:lnTo>
                      <a:pt x="120" y="469"/>
                    </a:lnTo>
                    <a:lnTo>
                      <a:pt x="132" y="483"/>
                    </a:lnTo>
                    <a:lnTo>
                      <a:pt x="129" y="489"/>
                    </a:lnTo>
                    <a:lnTo>
                      <a:pt x="122" y="506"/>
                    </a:lnTo>
                    <a:lnTo>
                      <a:pt x="123" y="526"/>
                    </a:lnTo>
                    <a:lnTo>
                      <a:pt x="125" y="532"/>
                    </a:lnTo>
                    <a:lnTo>
                      <a:pt x="133" y="538"/>
                    </a:lnTo>
                    <a:lnTo>
                      <a:pt x="138" y="543"/>
                    </a:lnTo>
                    <a:lnTo>
                      <a:pt x="145" y="552"/>
                    </a:lnTo>
                    <a:lnTo>
                      <a:pt x="150" y="569"/>
                    </a:lnTo>
                    <a:lnTo>
                      <a:pt x="148" y="588"/>
                    </a:lnTo>
                    <a:lnTo>
                      <a:pt x="146" y="607"/>
                    </a:lnTo>
                    <a:lnTo>
                      <a:pt x="146" y="609"/>
                    </a:lnTo>
                    <a:lnTo>
                      <a:pt x="148" y="631"/>
                    </a:lnTo>
                    <a:lnTo>
                      <a:pt x="154" y="650"/>
                    </a:lnTo>
                    <a:lnTo>
                      <a:pt x="164" y="667"/>
                    </a:lnTo>
                    <a:lnTo>
                      <a:pt x="178" y="682"/>
                    </a:lnTo>
                    <a:lnTo>
                      <a:pt x="196" y="694"/>
                    </a:lnTo>
                    <a:lnTo>
                      <a:pt x="199" y="699"/>
                    </a:lnTo>
                    <a:lnTo>
                      <a:pt x="205" y="701"/>
                    </a:lnTo>
                    <a:lnTo>
                      <a:pt x="211" y="702"/>
                    </a:lnTo>
                    <a:lnTo>
                      <a:pt x="216" y="699"/>
                    </a:lnTo>
                    <a:close/>
                  </a:path>
                </a:pathLst>
              </a:custGeom>
              <a:solidFill>
                <a:srgbClr val="93AA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dirty="0"/>
              </a:p>
            </p:txBody>
          </p:sp>
          <p:sp>
            <p:nvSpPr>
              <p:cNvPr id="61488" name="Freeform 120"/>
              <p:cNvSpPr>
                <a:spLocks/>
              </p:cNvSpPr>
              <p:nvPr/>
            </p:nvSpPr>
            <p:spPr bwMode="auto">
              <a:xfrm>
                <a:off x="16460" y="-797"/>
                <a:ext cx="331" cy="625"/>
              </a:xfrm>
              <a:custGeom>
                <a:avLst/>
                <a:gdLst>
                  <a:gd name="T0" fmla="*/ 124 w 331"/>
                  <a:gd name="T1" fmla="*/ 588 h 625"/>
                  <a:gd name="T2" fmla="*/ 132 w 331"/>
                  <a:gd name="T3" fmla="*/ 540 h 625"/>
                  <a:gd name="T4" fmla="*/ 140 w 331"/>
                  <a:gd name="T5" fmla="*/ 479 h 625"/>
                  <a:gd name="T6" fmla="*/ 149 w 331"/>
                  <a:gd name="T7" fmla="*/ 491 h 625"/>
                  <a:gd name="T8" fmla="*/ 184 w 331"/>
                  <a:gd name="T9" fmla="*/ 488 h 625"/>
                  <a:gd name="T10" fmla="*/ 194 w 331"/>
                  <a:gd name="T11" fmla="*/ 461 h 625"/>
                  <a:gd name="T12" fmla="*/ 196 w 331"/>
                  <a:gd name="T13" fmla="*/ 443 h 625"/>
                  <a:gd name="T14" fmla="*/ 229 w 331"/>
                  <a:gd name="T15" fmla="*/ 459 h 625"/>
                  <a:gd name="T16" fmla="*/ 240 w 331"/>
                  <a:gd name="T17" fmla="*/ 458 h 625"/>
                  <a:gd name="T18" fmla="*/ 270 w 331"/>
                  <a:gd name="T19" fmla="*/ 435 h 625"/>
                  <a:gd name="T20" fmla="*/ 303 w 331"/>
                  <a:gd name="T21" fmla="*/ 389 h 625"/>
                  <a:gd name="T22" fmla="*/ 302 w 331"/>
                  <a:gd name="T23" fmla="*/ 312 h 625"/>
                  <a:gd name="T24" fmla="*/ 281 w 331"/>
                  <a:gd name="T25" fmla="*/ 234 h 625"/>
                  <a:gd name="T26" fmla="*/ 244 w 331"/>
                  <a:gd name="T27" fmla="*/ 164 h 625"/>
                  <a:gd name="T28" fmla="*/ 192 w 331"/>
                  <a:gd name="T29" fmla="*/ 105 h 625"/>
                  <a:gd name="T30" fmla="*/ 128 w 331"/>
                  <a:gd name="T31" fmla="*/ 59 h 625"/>
                  <a:gd name="T32" fmla="*/ 99 w 331"/>
                  <a:gd name="T33" fmla="*/ 65 h 625"/>
                  <a:gd name="T34" fmla="*/ 70 w 331"/>
                  <a:gd name="T35" fmla="*/ 95 h 625"/>
                  <a:gd name="T36" fmla="*/ 69 w 331"/>
                  <a:gd name="T37" fmla="*/ 137 h 625"/>
                  <a:gd name="T38" fmla="*/ 55 w 331"/>
                  <a:gd name="T39" fmla="*/ 187 h 625"/>
                  <a:gd name="T40" fmla="*/ 69 w 331"/>
                  <a:gd name="T41" fmla="*/ 232 h 625"/>
                  <a:gd name="T42" fmla="*/ 112 w 331"/>
                  <a:gd name="T43" fmla="*/ 222 h 625"/>
                  <a:gd name="T44" fmla="*/ 116 w 331"/>
                  <a:gd name="T45" fmla="*/ 181 h 625"/>
                  <a:gd name="T46" fmla="*/ 124 w 331"/>
                  <a:gd name="T47" fmla="*/ 198 h 625"/>
                  <a:gd name="T48" fmla="*/ 117 w 331"/>
                  <a:gd name="T49" fmla="*/ 246 h 625"/>
                  <a:gd name="T50" fmla="*/ 82 w 331"/>
                  <a:gd name="T51" fmla="*/ 273 h 625"/>
                  <a:gd name="T52" fmla="*/ 49 w 331"/>
                  <a:gd name="T53" fmla="*/ 255 h 625"/>
                  <a:gd name="T54" fmla="*/ 26 w 331"/>
                  <a:gd name="T55" fmla="*/ 255 h 625"/>
                  <a:gd name="T56" fmla="*/ 23 w 331"/>
                  <a:gd name="T57" fmla="*/ 298 h 625"/>
                  <a:gd name="T58" fmla="*/ 53 w 331"/>
                  <a:gd name="T59" fmla="*/ 324 h 625"/>
                  <a:gd name="T60" fmla="*/ 48 w 331"/>
                  <a:gd name="T61" fmla="*/ 343 h 625"/>
                  <a:gd name="T62" fmla="*/ 34 w 331"/>
                  <a:gd name="T63" fmla="*/ 347 h 625"/>
                  <a:gd name="T64" fmla="*/ 30 w 331"/>
                  <a:gd name="T65" fmla="*/ 370 h 625"/>
                  <a:gd name="T66" fmla="*/ 64 w 331"/>
                  <a:gd name="T67" fmla="*/ 389 h 625"/>
                  <a:gd name="T68" fmla="*/ 91 w 331"/>
                  <a:gd name="T69" fmla="*/ 365 h 625"/>
                  <a:gd name="T70" fmla="*/ 105 w 331"/>
                  <a:gd name="T71" fmla="*/ 366 h 625"/>
                  <a:gd name="T72" fmla="*/ 134 w 331"/>
                  <a:gd name="T73" fmla="*/ 378 h 625"/>
                  <a:gd name="T74" fmla="*/ 132 w 331"/>
                  <a:gd name="T75" fmla="*/ 354 h 625"/>
                  <a:gd name="T76" fmla="*/ 145 w 331"/>
                  <a:gd name="T77" fmla="*/ 358 h 625"/>
                  <a:gd name="T78" fmla="*/ 169 w 331"/>
                  <a:gd name="T79" fmla="*/ 337 h 625"/>
                  <a:gd name="T80" fmla="*/ 179 w 331"/>
                  <a:gd name="T81" fmla="*/ 345 h 625"/>
                  <a:gd name="T82" fmla="*/ 162 w 331"/>
                  <a:gd name="T83" fmla="*/ 388 h 625"/>
                  <a:gd name="T84" fmla="*/ 135 w 331"/>
                  <a:gd name="T85" fmla="*/ 404 h 625"/>
                  <a:gd name="T86" fmla="*/ 77 w 331"/>
                  <a:gd name="T87" fmla="*/ 404 h 625"/>
                  <a:gd name="T88" fmla="*/ 37 w 331"/>
                  <a:gd name="T89" fmla="*/ 397 h 625"/>
                  <a:gd name="T90" fmla="*/ 3 w 331"/>
                  <a:gd name="T91" fmla="*/ 422 h 625"/>
                  <a:gd name="T92" fmla="*/ 10 w 331"/>
                  <a:gd name="T93" fmla="*/ 480 h 625"/>
                  <a:gd name="T94" fmla="*/ 53 w 331"/>
                  <a:gd name="T95" fmla="*/ 501 h 625"/>
                  <a:gd name="T96" fmla="*/ 61 w 331"/>
                  <a:gd name="T97" fmla="*/ 539 h 625"/>
                  <a:gd name="T98" fmla="*/ 64 w 331"/>
                  <a:gd name="T99" fmla="*/ 576 h 625"/>
                  <a:gd name="T100" fmla="*/ 93 w 331"/>
                  <a:gd name="T101" fmla="*/ 62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1" h="625">
                    <a:moveTo>
                      <a:pt x="101" y="621"/>
                    </a:moveTo>
                    <a:lnTo>
                      <a:pt x="115" y="607"/>
                    </a:lnTo>
                    <a:lnTo>
                      <a:pt x="124" y="588"/>
                    </a:lnTo>
                    <a:lnTo>
                      <a:pt x="126" y="581"/>
                    </a:lnTo>
                    <a:lnTo>
                      <a:pt x="129" y="562"/>
                    </a:lnTo>
                    <a:lnTo>
                      <a:pt x="132" y="540"/>
                    </a:lnTo>
                    <a:lnTo>
                      <a:pt x="134" y="517"/>
                    </a:lnTo>
                    <a:lnTo>
                      <a:pt x="137" y="495"/>
                    </a:lnTo>
                    <a:lnTo>
                      <a:pt x="140" y="479"/>
                    </a:lnTo>
                    <a:lnTo>
                      <a:pt x="142" y="484"/>
                    </a:lnTo>
                    <a:lnTo>
                      <a:pt x="144" y="488"/>
                    </a:lnTo>
                    <a:lnTo>
                      <a:pt x="149" y="491"/>
                    </a:lnTo>
                    <a:lnTo>
                      <a:pt x="161" y="496"/>
                    </a:lnTo>
                    <a:lnTo>
                      <a:pt x="173" y="496"/>
                    </a:lnTo>
                    <a:lnTo>
                      <a:pt x="184" y="488"/>
                    </a:lnTo>
                    <a:lnTo>
                      <a:pt x="194" y="482"/>
                    </a:lnTo>
                    <a:lnTo>
                      <a:pt x="197" y="472"/>
                    </a:lnTo>
                    <a:lnTo>
                      <a:pt x="194" y="461"/>
                    </a:lnTo>
                    <a:lnTo>
                      <a:pt x="192" y="454"/>
                    </a:lnTo>
                    <a:lnTo>
                      <a:pt x="182" y="443"/>
                    </a:lnTo>
                    <a:lnTo>
                      <a:pt x="196" y="443"/>
                    </a:lnTo>
                    <a:lnTo>
                      <a:pt x="209" y="444"/>
                    </a:lnTo>
                    <a:lnTo>
                      <a:pt x="221" y="449"/>
                    </a:lnTo>
                    <a:lnTo>
                      <a:pt x="229" y="459"/>
                    </a:lnTo>
                    <a:lnTo>
                      <a:pt x="232" y="463"/>
                    </a:lnTo>
                    <a:lnTo>
                      <a:pt x="237" y="462"/>
                    </a:lnTo>
                    <a:lnTo>
                      <a:pt x="240" y="458"/>
                    </a:lnTo>
                    <a:lnTo>
                      <a:pt x="242" y="453"/>
                    </a:lnTo>
                    <a:lnTo>
                      <a:pt x="254" y="447"/>
                    </a:lnTo>
                    <a:lnTo>
                      <a:pt x="270" y="435"/>
                    </a:lnTo>
                    <a:lnTo>
                      <a:pt x="283" y="421"/>
                    </a:lnTo>
                    <a:lnTo>
                      <a:pt x="295" y="404"/>
                    </a:lnTo>
                    <a:lnTo>
                      <a:pt x="303" y="389"/>
                    </a:lnTo>
                    <a:lnTo>
                      <a:pt x="305" y="368"/>
                    </a:lnTo>
                    <a:lnTo>
                      <a:pt x="304" y="340"/>
                    </a:lnTo>
                    <a:lnTo>
                      <a:pt x="302" y="312"/>
                    </a:lnTo>
                    <a:lnTo>
                      <a:pt x="297" y="285"/>
                    </a:lnTo>
                    <a:lnTo>
                      <a:pt x="290" y="259"/>
                    </a:lnTo>
                    <a:lnTo>
                      <a:pt x="281" y="234"/>
                    </a:lnTo>
                    <a:lnTo>
                      <a:pt x="271" y="210"/>
                    </a:lnTo>
                    <a:lnTo>
                      <a:pt x="258" y="186"/>
                    </a:lnTo>
                    <a:lnTo>
                      <a:pt x="244" y="164"/>
                    </a:lnTo>
                    <a:lnTo>
                      <a:pt x="228" y="143"/>
                    </a:lnTo>
                    <a:lnTo>
                      <a:pt x="211" y="123"/>
                    </a:lnTo>
                    <a:lnTo>
                      <a:pt x="192" y="105"/>
                    </a:lnTo>
                    <a:lnTo>
                      <a:pt x="172" y="88"/>
                    </a:lnTo>
                    <a:lnTo>
                      <a:pt x="150" y="73"/>
                    </a:lnTo>
                    <a:lnTo>
                      <a:pt x="128" y="59"/>
                    </a:lnTo>
                    <a:lnTo>
                      <a:pt x="115" y="53"/>
                    </a:lnTo>
                    <a:lnTo>
                      <a:pt x="115" y="53"/>
                    </a:lnTo>
                    <a:lnTo>
                      <a:pt x="99" y="65"/>
                    </a:lnTo>
                    <a:lnTo>
                      <a:pt x="98" y="66"/>
                    </a:lnTo>
                    <a:lnTo>
                      <a:pt x="81" y="78"/>
                    </a:lnTo>
                    <a:lnTo>
                      <a:pt x="70" y="95"/>
                    </a:lnTo>
                    <a:lnTo>
                      <a:pt x="69" y="99"/>
                    </a:lnTo>
                    <a:lnTo>
                      <a:pt x="68" y="118"/>
                    </a:lnTo>
                    <a:lnTo>
                      <a:pt x="69" y="137"/>
                    </a:lnTo>
                    <a:lnTo>
                      <a:pt x="65" y="155"/>
                    </a:lnTo>
                    <a:lnTo>
                      <a:pt x="60" y="168"/>
                    </a:lnTo>
                    <a:lnTo>
                      <a:pt x="55" y="187"/>
                    </a:lnTo>
                    <a:lnTo>
                      <a:pt x="54" y="206"/>
                    </a:lnTo>
                    <a:lnTo>
                      <a:pt x="58" y="219"/>
                    </a:lnTo>
                    <a:lnTo>
                      <a:pt x="69" y="232"/>
                    </a:lnTo>
                    <a:lnTo>
                      <a:pt x="84" y="236"/>
                    </a:lnTo>
                    <a:lnTo>
                      <a:pt x="102" y="229"/>
                    </a:lnTo>
                    <a:lnTo>
                      <a:pt x="112" y="222"/>
                    </a:lnTo>
                    <a:lnTo>
                      <a:pt x="113" y="207"/>
                    </a:lnTo>
                    <a:lnTo>
                      <a:pt x="113" y="197"/>
                    </a:lnTo>
                    <a:lnTo>
                      <a:pt x="116" y="181"/>
                    </a:lnTo>
                    <a:lnTo>
                      <a:pt x="120" y="182"/>
                    </a:lnTo>
                    <a:lnTo>
                      <a:pt x="124" y="195"/>
                    </a:lnTo>
                    <a:lnTo>
                      <a:pt x="124" y="198"/>
                    </a:lnTo>
                    <a:lnTo>
                      <a:pt x="124" y="213"/>
                    </a:lnTo>
                    <a:lnTo>
                      <a:pt x="122" y="229"/>
                    </a:lnTo>
                    <a:lnTo>
                      <a:pt x="117" y="246"/>
                    </a:lnTo>
                    <a:lnTo>
                      <a:pt x="108" y="260"/>
                    </a:lnTo>
                    <a:lnTo>
                      <a:pt x="97" y="270"/>
                    </a:lnTo>
                    <a:lnTo>
                      <a:pt x="82" y="273"/>
                    </a:lnTo>
                    <a:lnTo>
                      <a:pt x="64" y="266"/>
                    </a:lnTo>
                    <a:lnTo>
                      <a:pt x="55" y="261"/>
                    </a:lnTo>
                    <a:lnTo>
                      <a:pt x="49" y="255"/>
                    </a:lnTo>
                    <a:lnTo>
                      <a:pt x="40" y="252"/>
                    </a:lnTo>
                    <a:lnTo>
                      <a:pt x="34" y="249"/>
                    </a:lnTo>
                    <a:lnTo>
                      <a:pt x="26" y="255"/>
                    </a:lnTo>
                    <a:lnTo>
                      <a:pt x="25" y="261"/>
                    </a:lnTo>
                    <a:lnTo>
                      <a:pt x="22" y="276"/>
                    </a:lnTo>
                    <a:lnTo>
                      <a:pt x="23" y="298"/>
                    </a:lnTo>
                    <a:lnTo>
                      <a:pt x="31" y="316"/>
                    </a:lnTo>
                    <a:lnTo>
                      <a:pt x="50" y="324"/>
                    </a:lnTo>
                    <a:lnTo>
                      <a:pt x="53" y="324"/>
                    </a:lnTo>
                    <a:lnTo>
                      <a:pt x="57" y="321"/>
                    </a:lnTo>
                    <a:lnTo>
                      <a:pt x="60" y="324"/>
                    </a:lnTo>
                    <a:lnTo>
                      <a:pt x="48" y="343"/>
                    </a:lnTo>
                    <a:lnTo>
                      <a:pt x="43" y="343"/>
                    </a:lnTo>
                    <a:lnTo>
                      <a:pt x="37" y="344"/>
                    </a:lnTo>
                    <a:lnTo>
                      <a:pt x="34" y="347"/>
                    </a:lnTo>
                    <a:lnTo>
                      <a:pt x="28" y="353"/>
                    </a:lnTo>
                    <a:lnTo>
                      <a:pt x="22" y="361"/>
                    </a:lnTo>
                    <a:lnTo>
                      <a:pt x="30" y="370"/>
                    </a:lnTo>
                    <a:lnTo>
                      <a:pt x="38" y="378"/>
                    </a:lnTo>
                    <a:lnTo>
                      <a:pt x="54" y="386"/>
                    </a:lnTo>
                    <a:lnTo>
                      <a:pt x="64" y="389"/>
                    </a:lnTo>
                    <a:lnTo>
                      <a:pt x="75" y="392"/>
                    </a:lnTo>
                    <a:lnTo>
                      <a:pt x="85" y="374"/>
                    </a:lnTo>
                    <a:lnTo>
                      <a:pt x="91" y="365"/>
                    </a:lnTo>
                    <a:lnTo>
                      <a:pt x="93" y="363"/>
                    </a:lnTo>
                    <a:lnTo>
                      <a:pt x="99" y="359"/>
                    </a:lnTo>
                    <a:lnTo>
                      <a:pt x="105" y="366"/>
                    </a:lnTo>
                    <a:lnTo>
                      <a:pt x="110" y="378"/>
                    </a:lnTo>
                    <a:lnTo>
                      <a:pt x="119" y="383"/>
                    </a:lnTo>
                    <a:lnTo>
                      <a:pt x="134" y="378"/>
                    </a:lnTo>
                    <a:lnTo>
                      <a:pt x="131" y="365"/>
                    </a:lnTo>
                    <a:lnTo>
                      <a:pt x="131" y="353"/>
                    </a:lnTo>
                    <a:lnTo>
                      <a:pt x="132" y="354"/>
                    </a:lnTo>
                    <a:lnTo>
                      <a:pt x="136" y="357"/>
                    </a:lnTo>
                    <a:lnTo>
                      <a:pt x="142" y="356"/>
                    </a:lnTo>
                    <a:lnTo>
                      <a:pt x="145" y="358"/>
                    </a:lnTo>
                    <a:lnTo>
                      <a:pt x="155" y="361"/>
                    </a:lnTo>
                    <a:lnTo>
                      <a:pt x="163" y="343"/>
                    </a:lnTo>
                    <a:lnTo>
                      <a:pt x="169" y="337"/>
                    </a:lnTo>
                    <a:lnTo>
                      <a:pt x="171" y="338"/>
                    </a:lnTo>
                    <a:lnTo>
                      <a:pt x="177" y="339"/>
                    </a:lnTo>
                    <a:lnTo>
                      <a:pt x="179" y="345"/>
                    </a:lnTo>
                    <a:lnTo>
                      <a:pt x="180" y="363"/>
                    </a:lnTo>
                    <a:lnTo>
                      <a:pt x="171" y="381"/>
                    </a:lnTo>
                    <a:lnTo>
                      <a:pt x="162" y="388"/>
                    </a:lnTo>
                    <a:lnTo>
                      <a:pt x="154" y="394"/>
                    </a:lnTo>
                    <a:lnTo>
                      <a:pt x="144" y="399"/>
                    </a:lnTo>
                    <a:lnTo>
                      <a:pt x="135" y="404"/>
                    </a:lnTo>
                    <a:lnTo>
                      <a:pt x="116" y="408"/>
                    </a:lnTo>
                    <a:lnTo>
                      <a:pt x="96" y="408"/>
                    </a:lnTo>
                    <a:lnTo>
                      <a:pt x="77" y="404"/>
                    </a:lnTo>
                    <a:lnTo>
                      <a:pt x="73" y="404"/>
                    </a:lnTo>
                    <a:lnTo>
                      <a:pt x="54" y="399"/>
                    </a:lnTo>
                    <a:lnTo>
                      <a:pt x="37" y="397"/>
                    </a:lnTo>
                    <a:lnTo>
                      <a:pt x="19" y="403"/>
                    </a:lnTo>
                    <a:lnTo>
                      <a:pt x="13" y="407"/>
                    </a:lnTo>
                    <a:lnTo>
                      <a:pt x="3" y="422"/>
                    </a:lnTo>
                    <a:lnTo>
                      <a:pt x="0" y="442"/>
                    </a:lnTo>
                    <a:lnTo>
                      <a:pt x="2" y="463"/>
                    </a:lnTo>
                    <a:lnTo>
                      <a:pt x="10" y="480"/>
                    </a:lnTo>
                    <a:lnTo>
                      <a:pt x="21" y="491"/>
                    </a:lnTo>
                    <a:lnTo>
                      <a:pt x="36" y="496"/>
                    </a:lnTo>
                    <a:lnTo>
                      <a:pt x="53" y="501"/>
                    </a:lnTo>
                    <a:lnTo>
                      <a:pt x="64" y="510"/>
                    </a:lnTo>
                    <a:lnTo>
                      <a:pt x="64" y="529"/>
                    </a:lnTo>
                    <a:lnTo>
                      <a:pt x="61" y="539"/>
                    </a:lnTo>
                    <a:lnTo>
                      <a:pt x="56" y="552"/>
                    </a:lnTo>
                    <a:lnTo>
                      <a:pt x="59" y="562"/>
                    </a:lnTo>
                    <a:lnTo>
                      <a:pt x="64" y="576"/>
                    </a:lnTo>
                    <a:lnTo>
                      <a:pt x="72" y="598"/>
                    </a:lnTo>
                    <a:lnTo>
                      <a:pt x="82" y="618"/>
                    </a:lnTo>
                    <a:lnTo>
                      <a:pt x="93" y="625"/>
                    </a:lnTo>
                    <a:lnTo>
                      <a:pt x="101" y="621"/>
                    </a:lnTo>
                    <a:close/>
                  </a:path>
                </a:pathLst>
              </a:custGeom>
              <a:solidFill>
                <a:srgbClr val="93AA4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grpSp>
        <p:grpSp>
          <p:nvGrpSpPr>
            <p:cNvPr id="61489" name="Group 121"/>
            <p:cNvGrpSpPr>
              <a:grpSpLocks/>
            </p:cNvGrpSpPr>
            <p:nvPr/>
          </p:nvGrpSpPr>
          <p:grpSpPr bwMode="auto">
            <a:xfrm>
              <a:off x="9413125" y="4464038"/>
              <a:ext cx="665938" cy="697896"/>
              <a:chOff x="19254" y="-776"/>
              <a:chExt cx="490" cy="668"/>
            </a:xfrm>
          </p:grpSpPr>
          <p:sp>
            <p:nvSpPr>
              <p:cNvPr id="61490" name="Freeform 122"/>
              <p:cNvSpPr>
                <a:spLocks/>
              </p:cNvSpPr>
              <p:nvPr/>
            </p:nvSpPr>
            <p:spPr bwMode="auto">
              <a:xfrm>
                <a:off x="19264" y="-766"/>
                <a:ext cx="470" cy="503"/>
              </a:xfrm>
              <a:custGeom>
                <a:avLst/>
                <a:gdLst>
                  <a:gd name="T0" fmla="*/ 376 w 470"/>
                  <a:gd name="T1" fmla="*/ 432 h 503"/>
                  <a:gd name="T2" fmla="*/ 406 w 470"/>
                  <a:gd name="T3" fmla="*/ 404 h 503"/>
                  <a:gd name="T4" fmla="*/ 431 w 470"/>
                  <a:gd name="T5" fmla="*/ 372 h 503"/>
                  <a:gd name="T6" fmla="*/ 450 w 470"/>
                  <a:gd name="T7" fmla="*/ 336 h 503"/>
                  <a:gd name="T8" fmla="*/ 463 w 470"/>
                  <a:gd name="T9" fmla="*/ 297 h 503"/>
                  <a:gd name="T10" fmla="*/ 469 w 470"/>
                  <a:gd name="T11" fmla="*/ 255 h 503"/>
                  <a:gd name="T12" fmla="*/ 468 w 470"/>
                  <a:gd name="T13" fmla="*/ 217 h 503"/>
                  <a:gd name="T14" fmla="*/ 460 w 470"/>
                  <a:gd name="T15" fmla="*/ 174 h 503"/>
                  <a:gd name="T16" fmla="*/ 445 w 470"/>
                  <a:gd name="T17" fmla="*/ 133 h 503"/>
                  <a:gd name="T18" fmla="*/ 423 w 470"/>
                  <a:gd name="T19" fmla="*/ 97 h 503"/>
                  <a:gd name="T20" fmla="*/ 396 w 470"/>
                  <a:gd name="T21" fmla="*/ 65 h 503"/>
                  <a:gd name="T22" fmla="*/ 363 w 470"/>
                  <a:gd name="T23" fmla="*/ 38 h 503"/>
                  <a:gd name="T24" fmla="*/ 326 w 470"/>
                  <a:gd name="T25" fmla="*/ 18 h 503"/>
                  <a:gd name="T26" fmla="*/ 285 w 470"/>
                  <a:gd name="T27" fmla="*/ 5 h 503"/>
                  <a:gd name="T28" fmla="*/ 242 w 470"/>
                  <a:gd name="T29" fmla="*/ 0 h 503"/>
                  <a:gd name="T30" fmla="*/ 218 w 470"/>
                  <a:gd name="T31" fmla="*/ 0 h 503"/>
                  <a:gd name="T32" fmla="*/ 174 w 470"/>
                  <a:gd name="T33" fmla="*/ 7 h 503"/>
                  <a:gd name="T34" fmla="*/ 134 w 470"/>
                  <a:gd name="T35" fmla="*/ 23 h 503"/>
                  <a:gd name="T36" fmla="*/ 97 w 470"/>
                  <a:gd name="T37" fmla="*/ 45 h 503"/>
                  <a:gd name="T38" fmla="*/ 65 w 470"/>
                  <a:gd name="T39" fmla="*/ 73 h 503"/>
                  <a:gd name="T40" fmla="*/ 39 w 470"/>
                  <a:gd name="T41" fmla="*/ 107 h 503"/>
                  <a:gd name="T42" fmla="*/ 18 w 470"/>
                  <a:gd name="T43" fmla="*/ 145 h 503"/>
                  <a:gd name="T44" fmla="*/ 5 w 470"/>
                  <a:gd name="T45" fmla="*/ 188 h 503"/>
                  <a:gd name="T46" fmla="*/ 0 w 470"/>
                  <a:gd name="T47" fmla="*/ 223 h 503"/>
                  <a:gd name="T48" fmla="*/ 1 w 470"/>
                  <a:gd name="T49" fmla="*/ 266 h 503"/>
                  <a:gd name="T50" fmla="*/ 9 w 470"/>
                  <a:gd name="T51" fmla="*/ 307 h 503"/>
                  <a:gd name="T52" fmla="*/ 23 w 470"/>
                  <a:gd name="T53" fmla="*/ 345 h 503"/>
                  <a:gd name="T54" fmla="*/ 43 w 470"/>
                  <a:gd name="T55" fmla="*/ 379 h 503"/>
                  <a:gd name="T56" fmla="*/ 68 w 470"/>
                  <a:gd name="T57" fmla="*/ 410 h 503"/>
                  <a:gd name="T58" fmla="*/ 93 w 470"/>
                  <a:gd name="T59" fmla="*/ 432 h 503"/>
                  <a:gd name="T60" fmla="*/ 115 w 470"/>
                  <a:gd name="T61" fmla="*/ 465 h 503"/>
                  <a:gd name="T62" fmla="*/ 117 w 470"/>
                  <a:gd name="T63" fmla="*/ 503 h 503"/>
                  <a:gd name="T64" fmla="*/ 352 w 470"/>
                  <a:gd name="T65" fmla="*/ 480 h 503"/>
                  <a:gd name="T66" fmla="*/ 366 w 470"/>
                  <a:gd name="T67" fmla="*/ 442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70" h="503">
                    <a:moveTo>
                      <a:pt x="366" y="442"/>
                    </a:moveTo>
                    <a:lnTo>
                      <a:pt x="376" y="432"/>
                    </a:lnTo>
                    <a:lnTo>
                      <a:pt x="391" y="419"/>
                    </a:lnTo>
                    <a:lnTo>
                      <a:pt x="406" y="404"/>
                    </a:lnTo>
                    <a:lnTo>
                      <a:pt x="419" y="389"/>
                    </a:lnTo>
                    <a:lnTo>
                      <a:pt x="431" y="372"/>
                    </a:lnTo>
                    <a:lnTo>
                      <a:pt x="441" y="355"/>
                    </a:lnTo>
                    <a:lnTo>
                      <a:pt x="450" y="336"/>
                    </a:lnTo>
                    <a:lnTo>
                      <a:pt x="457" y="317"/>
                    </a:lnTo>
                    <a:lnTo>
                      <a:pt x="463" y="297"/>
                    </a:lnTo>
                    <a:lnTo>
                      <a:pt x="467" y="276"/>
                    </a:lnTo>
                    <a:lnTo>
                      <a:pt x="469" y="255"/>
                    </a:lnTo>
                    <a:lnTo>
                      <a:pt x="469" y="240"/>
                    </a:lnTo>
                    <a:lnTo>
                      <a:pt x="468" y="217"/>
                    </a:lnTo>
                    <a:lnTo>
                      <a:pt x="465" y="195"/>
                    </a:lnTo>
                    <a:lnTo>
                      <a:pt x="460" y="174"/>
                    </a:lnTo>
                    <a:lnTo>
                      <a:pt x="454" y="153"/>
                    </a:lnTo>
                    <a:lnTo>
                      <a:pt x="445" y="133"/>
                    </a:lnTo>
                    <a:lnTo>
                      <a:pt x="435" y="114"/>
                    </a:lnTo>
                    <a:lnTo>
                      <a:pt x="423" y="97"/>
                    </a:lnTo>
                    <a:lnTo>
                      <a:pt x="410" y="80"/>
                    </a:lnTo>
                    <a:lnTo>
                      <a:pt x="396" y="65"/>
                    </a:lnTo>
                    <a:lnTo>
                      <a:pt x="380" y="51"/>
                    </a:lnTo>
                    <a:lnTo>
                      <a:pt x="363" y="38"/>
                    </a:lnTo>
                    <a:lnTo>
                      <a:pt x="345" y="28"/>
                    </a:lnTo>
                    <a:lnTo>
                      <a:pt x="326" y="18"/>
                    </a:lnTo>
                    <a:lnTo>
                      <a:pt x="306" y="11"/>
                    </a:lnTo>
                    <a:lnTo>
                      <a:pt x="285" y="5"/>
                    </a:lnTo>
                    <a:lnTo>
                      <a:pt x="264" y="1"/>
                    </a:lnTo>
                    <a:lnTo>
                      <a:pt x="242" y="0"/>
                    </a:lnTo>
                    <a:lnTo>
                      <a:pt x="219" y="0"/>
                    </a:lnTo>
                    <a:lnTo>
                      <a:pt x="218" y="0"/>
                    </a:lnTo>
                    <a:lnTo>
                      <a:pt x="196" y="3"/>
                    </a:lnTo>
                    <a:lnTo>
                      <a:pt x="174" y="7"/>
                    </a:lnTo>
                    <a:lnTo>
                      <a:pt x="154" y="14"/>
                    </a:lnTo>
                    <a:lnTo>
                      <a:pt x="134" y="23"/>
                    </a:lnTo>
                    <a:lnTo>
                      <a:pt x="115" y="33"/>
                    </a:lnTo>
                    <a:lnTo>
                      <a:pt x="97" y="45"/>
                    </a:lnTo>
                    <a:lnTo>
                      <a:pt x="81" y="58"/>
                    </a:lnTo>
                    <a:lnTo>
                      <a:pt x="65" y="73"/>
                    </a:lnTo>
                    <a:lnTo>
                      <a:pt x="51" y="90"/>
                    </a:lnTo>
                    <a:lnTo>
                      <a:pt x="39" y="107"/>
                    </a:lnTo>
                    <a:lnTo>
                      <a:pt x="28" y="126"/>
                    </a:lnTo>
                    <a:lnTo>
                      <a:pt x="18" y="145"/>
                    </a:lnTo>
                    <a:lnTo>
                      <a:pt x="11" y="166"/>
                    </a:lnTo>
                    <a:lnTo>
                      <a:pt x="5" y="188"/>
                    </a:lnTo>
                    <a:lnTo>
                      <a:pt x="1" y="210"/>
                    </a:lnTo>
                    <a:lnTo>
                      <a:pt x="0" y="223"/>
                    </a:lnTo>
                    <a:lnTo>
                      <a:pt x="0" y="245"/>
                    </a:lnTo>
                    <a:lnTo>
                      <a:pt x="1" y="266"/>
                    </a:lnTo>
                    <a:lnTo>
                      <a:pt x="4" y="287"/>
                    </a:lnTo>
                    <a:lnTo>
                      <a:pt x="9" y="307"/>
                    </a:lnTo>
                    <a:lnTo>
                      <a:pt x="15" y="326"/>
                    </a:lnTo>
                    <a:lnTo>
                      <a:pt x="23" y="345"/>
                    </a:lnTo>
                    <a:lnTo>
                      <a:pt x="32" y="363"/>
                    </a:lnTo>
                    <a:lnTo>
                      <a:pt x="43" y="379"/>
                    </a:lnTo>
                    <a:lnTo>
                      <a:pt x="55" y="395"/>
                    </a:lnTo>
                    <a:lnTo>
                      <a:pt x="68" y="410"/>
                    </a:lnTo>
                    <a:lnTo>
                      <a:pt x="83" y="423"/>
                    </a:lnTo>
                    <a:lnTo>
                      <a:pt x="93" y="432"/>
                    </a:lnTo>
                    <a:lnTo>
                      <a:pt x="107" y="447"/>
                    </a:lnTo>
                    <a:lnTo>
                      <a:pt x="115" y="465"/>
                    </a:lnTo>
                    <a:lnTo>
                      <a:pt x="117" y="480"/>
                    </a:lnTo>
                    <a:lnTo>
                      <a:pt x="117" y="503"/>
                    </a:lnTo>
                    <a:lnTo>
                      <a:pt x="352" y="503"/>
                    </a:lnTo>
                    <a:lnTo>
                      <a:pt x="352" y="480"/>
                    </a:lnTo>
                    <a:lnTo>
                      <a:pt x="356" y="460"/>
                    </a:lnTo>
                    <a:lnTo>
                      <a:pt x="366" y="442"/>
                    </a:lnTo>
                    <a:close/>
                  </a:path>
                </a:pathLst>
              </a:custGeom>
              <a:solidFill>
                <a:srgbClr val="FFE0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91" name="Freeform 123"/>
              <p:cNvSpPr>
                <a:spLocks/>
              </p:cNvSpPr>
              <p:nvPr/>
            </p:nvSpPr>
            <p:spPr bwMode="auto">
              <a:xfrm>
                <a:off x="19435" y="-527"/>
                <a:ext cx="128" cy="273"/>
              </a:xfrm>
              <a:custGeom>
                <a:avLst/>
                <a:gdLst>
                  <a:gd name="T0" fmla="*/ 4 w 128"/>
                  <a:gd name="T1" fmla="*/ 272 h 273"/>
                  <a:gd name="T2" fmla="*/ 14 w 128"/>
                  <a:gd name="T3" fmla="*/ 272 h 273"/>
                  <a:gd name="T4" fmla="*/ 18 w 128"/>
                  <a:gd name="T5" fmla="*/ 268 h 273"/>
                  <a:gd name="T6" fmla="*/ 18 w 128"/>
                  <a:gd name="T7" fmla="*/ 41 h 273"/>
                  <a:gd name="T8" fmla="*/ 19 w 128"/>
                  <a:gd name="T9" fmla="*/ 43 h 273"/>
                  <a:gd name="T10" fmla="*/ 23 w 128"/>
                  <a:gd name="T11" fmla="*/ 48 h 273"/>
                  <a:gd name="T12" fmla="*/ 30 w 128"/>
                  <a:gd name="T13" fmla="*/ 48 h 273"/>
                  <a:gd name="T14" fmla="*/ 34 w 128"/>
                  <a:gd name="T15" fmla="*/ 43 h 273"/>
                  <a:gd name="T16" fmla="*/ 45 w 128"/>
                  <a:gd name="T17" fmla="*/ 27 h 273"/>
                  <a:gd name="T18" fmla="*/ 55 w 128"/>
                  <a:gd name="T19" fmla="*/ 43 h 273"/>
                  <a:gd name="T20" fmla="*/ 60 w 128"/>
                  <a:gd name="T21" fmla="*/ 48 h 273"/>
                  <a:gd name="T22" fmla="*/ 66 w 128"/>
                  <a:gd name="T23" fmla="*/ 48 h 273"/>
                  <a:gd name="T24" fmla="*/ 70 w 128"/>
                  <a:gd name="T25" fmla="*/ 43 h 273"/>
                  <a:gd name="T26" fmla="*/ 81 w 128"/>
                  <a:gd name="T27" fmla="*/ 27 h 273"/>
                  <a:gd name="T28" fmla="*/ 91 w 128"/>
                  <a:gd name="T29" fmla="*/ 43 h 273"/>
                  <a:gd name="T30" fmla="*/ 93 w 128"/>
                  <a:gd name="T31" fmla="*/ 46 h 273"/>
                  <a:gd name="T32" fmla="*/ 99 w 128"/>
                  <a:gd name="T33" fmla="*/ 48 h 273"/>
                  <a:gd name="T34" fmla="*/ 105 w 128"/>
                  <a:gd name="T35" fmla="*/ 46 h 273"/>
                  <a:gd name="T36" fmla="*/ 108 w 128"/>
                  <a:gd name="T37" fmla="*/ 41 h 273"/>
                  <a:gd name="T38" fmla="*/ 109 w 128"/>
                  <a:gd name="T39" fmla="*/ 263 h 273"/>
                  <a:gd name="T40" fmla="*/ 109 w 128"/>
                  <a:gd name="T41" fmla="*/ 268 h 273"/>
                  <a:gd name="T42" fmla="*/ 113 w 128"/>
                  <a:gd name="T43" fmla="*/ 272 h 273"/>
                  <a:gd name="T44" fmla="*/ 123 w 128"/>
                  <a:gd name="T45" fmla="*/ 272 h 273"/>
                  <a:gd name="T46" fmla="*/ 127 w 128"/>
                  <a:gd name="T47" fmla="*/ 268 h 273"/>
                  <a:gd name="T48" fmla="*/ 127 w 128"/>
                  <a:gd name="T49" fmla="*/ 263 h 273"/>
                  <a:gd name="T50" fmla="*/ 126 w 128"/>
                  <a:gd name="T51" fmla="*/ 9 h 273"/>
                  <a:gd name="T52" fmla="*/ 126 w 128"/>
                  <a:gd name="T53" fmla="*/ 5 h 273"/>
                  <a:gd name="T54" fmla="*/ 123 w 128"/>
                  <a:gd name="T55" fmla="*/ 2 h 273"/>
                  <a:gd name="T56" fmla="*/ 115 w 128"/>
                  <a:gd name="T57" fmla="*/ 0 h 273"/>
                  <a:gd name="T58" fmla="*/ 111 w 128"/>
                  <a:gd name="T59" fmla="*/ 1 h 273"/>
                  <a:gd name="T60" fmla="*/ 109 w 128"/>
                  <a:gd name="T61" fmla="*/ 5 h 273"/>
                  <a:gd name="T62" fmla="*/ 99 w 128"/>
                  <a:gd name="T63" fmla="*/ 21 h 273"/>
                  <a:gd name="T64" fmla="*/ 88 w 128"/>
                  <a:gd name="T65" fmla="*/ 5 h 273"/>
                  <a:gd name="T66" fmla="*/ 84 w 128"/>
                  <a:gd name="T67" fmla="*/ 0 h 273"/>
                  <a:gd name="T68" fmla="*/ 78 w 128"/>
                  <a:gd name="T69" fmla="*/ 0 h 273"/>
                  <a:gd name="T70" fmla="*/ 73 w 128"/>
                  <a:gd name="T71" fmla="*/ 5 h 273"/>
                  <a:gd name="T72" fmla="*/ 63 w 128"/>
                  <a:gd name="T73" fmla="*/ 21 h 273"/>
                  <a:gd name="T74" fmla="*/ 52 w 128"/>
                  <a:gd name="T75" fmla="*/ 5 h 273"/>
                  <a:gd name="T76" fmla="*/ 48 w 128"/>
                  <a:gd name="T77" fmla="*/ 0 h 273"/>
                  <a:gd name="T78" fmla="*/ 41 w 128"/>
                  <a:gd name="T79" fmla="*/ 0 h 273"/>
                  <a:gd name="T80" fmla="*/ 37 w 128"/>
                  <a:gd name="T81" fmla="*/ 5 h 273"/>
                  <a:gd name="T82" fmla="*/ 27 w 128"/>
                  <a:gd name="T83" fmla="*/ 21 h 273"/>
                  <a:gd name="T84" fmla="*/ 16 w 128"/>
                  <a:gd name="T85" fmla="*/ 5 h 273"/>
                  <a:gd name="T86" fmla="*/ 14 w 128"/>
                  <a:gd name="T87" fmla="*/ 1 h 273"/>
                  <a:gd name="T88" fmla="*/ 10 w 128"/>
                  <a:gd name="T89" fmla="*/ 0 h 273"/>
                  <a:gd name="T90" fmla="*/ 6 w 128"/>
                  <a:gd name="T91" fmla="*/ 1 h 273"/>
                  <a:gd name="T92" fmla="*/ 0 w 128"/>
                  <a:gd name="T93" fmla="*/ 5 h 273"/>
                  <a:gd name="T94" fmla="*/ 0 w 128"/>
                  <a:gd name="T95" fmla="*/ 268 h 273"/>
                  <a:gd name="T96" fmla="*/ 4 w 128"/>
                  <a:gd name="T97" fmla="*/ 272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273">
                    <a:moveTo>
                      <a:pt x="4" y="272"/>
                    </a:moveTo>
                    <a:lnTo>
                      <a:pt x="14" y="272"/>
                    </a:lnTo>
                    <a:lnTo>
                      <a:pt x="18" y="268"/>
                    </a:lnTo>
                    <a:lnTo>
                      <a:pt x="18" y="41"/>
                    </a:lnTo>
                    <a:lnTo>
                      <a:pt x="19" y="43"/>
                    </a:lnTo>
                    <a:lnTo>
                      <a:pt x="23" y="48"/>
                    </a:lnTo>
                    <a:lnTo>
                      <a:pt x="30" y="48"/>
                    </a:lnTo>
                    <a:lnTo>
                      <a:pt x="34" y="43"/>
                    </a:lnTo>
                    <a:lnTo>
                      <a:pt x="45" y="27"/>
                    </a:lnTo>
                    <a:lnTo>
                      <a:pt x="55" y="43"/>
                    </a:lnTo>
                    <a:lnTo>
                      <a:pt x="60" y="48"/>
                    </a:lnTo>
                    <a:lnTo>
                      <a:pt x="66" y="48"/>
                    </a:lnTo>
                    <a:lnTo>
                      <a:pt x="70" y="43"/>
                    </a:lnTo>
                    <a:lnTo>
                      <a:pt x="81" y="27"/>
                    </a:lnTo>
                    <a:lnTo>
                      <a:pt x="91" y="43"/>
                    </a:lnTo>
                    <a:lnTo>
                      <a:pt x="93" y="46"/>
                    </a:lnTo>
                    <a:lnTo>
                      <a:pt x="99" y="48"/>
                    </a:lnTo>
                    <a:lnTo>
                      <a:pt x="105" y="46"/>
                    </a:lnTo>
                    <a:lnTo>
                      <a:pt x="108" y="41"/>
                    </a:lnTo>
                    <a:lnTo>
                      <a:pt x="109" y="263"/>
                    </a:lnTo>
                    <a:lnTo>
                      <a:pt x="109" y="268"/>
                    </a:lnTo>
                    <a:lnTo>
                      <a:pt x="113" y="272"/>
                    </a:lnTo>
                    <a:lnTo>
                      <a:pt x="123" y="272"/>
                    </a:lnTo>
                    <a:lnTo>
                      <a:pt x="127" y="268"/>
                    </a:lnTo>
                    <a:lnTo>
                      <a:pt x="127" y="263"/>
                    </a:lnTo>
                    <a:lnTo>
                      <a:pt x="126" y="9"/>
                    </a:lnTo>
                    <a:lnTo>
                      <a:pt x="126" y="5"/>
                    </a:lnTo>
                    <a:lnTo>
                      <a:pt x="123" y="2"/>
                    </a:lnTo>
                    <a:lnTo>
                      <a:pt x="115" y="0"/>
                    </a:lnTo>
                    <a:lnTo>
                      <a:pt x="111" y="1"/>
                    </a:lnTo>
                    <a:lnTo>
                      <a:pt x="109" y="5"/>
                    </a:lnTo>
                    <a:lnTo>
                      <a:pt x="99" y="21"/>
                    </a:lnTo>
                    <a:lnTo>
                      <a:pt x="88" y="5"/>
                    </a:lnTo>
                    <a:lnTo>
                      <a:pt x="84" y="0"/>
                    </a:lnTo>
                    <a:lnTo>
                      <a:pt x="78" y="0"/>
                    </a:lnTo>
                    <a:lnTo>
                      <a:pt x="73" y="5"/>
                    </a:lnTo>
                    <a:lnTo>
                      <a:pt x="63" y="21"/>
                    </a:lnTo>
                    <a:lnTo>
                      <a:pt x="52" y="5"/>
                    </a:lnTo>
                    <a:lnTo>
                      <a:pt x="48" y="0"/>
                    </a:lnTo>
                    <a:lnTo>
                      <a:pt x="41" y="0"/>
                    </a:lnTo>
                    <a:lnTo>
                      <a:pt x="37" y="5"/>
                    </a:lnTo>
                    <a:lnTo>
                      <a:pt x="27" y="21"/>
                    </a:lnTo>
                    <a:lnTo>
                      <a:pt x="16" y="5"/>
                    </a:lnTo>
                    <a:lnTo>
                      <a:pt x="14" y="1"/>
                    </a:lnTo>
                    <a:lnTo>
                      <a:pt x="10" y="0"/>
                    </a:lnTo>
                    <a:lnTo>
                      <a:pt x="6" y="1"/>
                    </a:lnTo>
                    <a:lnTo>
                      <a:pt x="0" y="5"/>
                    </a:lnTo>
                    <a:lnTo>
                      <a:pt x="0" y="268"/>
                    </a:lnTo>
                    <a:lnTo>
                      <a:pt x="4" y="272"/>
                    </a:lnTo>
                    <a:close/>
                  </a:path>
                </a:pathLst>
              </a:custGeom>
              <a:solidFill>
                <a:srgbClr val="D4D6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92" name="Freeform 124"/>
              <p:cNvSpPr>
                <a:spLocks/>
              </p:cNvSpPr>
              <p:nvPr/>
            </p:nvSpPr>
            <p:spPr bwMode="auto">
              <a:xfrm>
                <a:off x="19382" y="-263"/>
                <a:ext cx="235" cy="124"/>
              </a:xfrm>
              <a:custGeom>
                <a:avLst/>
                <a:gdLst>
                  <a:gd name="T0" fmla="*/ 0 w 235"/>
                  <a:gd name="T1" fmla="*/ 0 h 124"/>
                  <a:gd name="T2" fmla="*/ 0 w 235"/>
                  <a:gd name="T3" fmla="*/ 95 h 124"/>
                  <a:gd name="T4" fmla="*/ 8 w 235"/>
                  <a:gd name="T5" fmla="*/ 115 h 124"/>
                  <a:gd name="T6" fmla="*/ 27 w 235"/>
                  <a:gd name="T7" fmla="*/ 124 h 124"/>
                  <a:gd name="T8" fmla="*/ 205 w 235"/>
                  <a:gd name="T9" fmla="*/ 124 h 124"/>
                  <a:gd name="T10" fmla="*/ 225 w 235"/>
                  <a:gd name="T11" fmla="*/ 116 h 124"/>
                  <a:gd name="T12" fmla="*/ 234 w 235"/>
                  <a:gd name="T13" fmla="*/ 96 h 124"/>
                  <a:gd name="T14" fmla="*/ 235 w 235"/>
                  <a:gd name="T15" fmla="*/ 0 h 124"/>
                  <a:gd name="T16" fmla="*/ 0 w 235"/>
                  <a:gd name="T17"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5" h="124">
                    <a:moveTo>
                      <a:pt x="0" y="0"/>
                    </a:moveTo>
                    <a:lnTo>
                      <a:pt x="0" y="95"/>
                    </a:lnTo>
                    <a:lnTo>
                      <a:pt x="8" y="115"/>
                    </a:lnTo>
                    <a:lnTo>
                      <a:pt x="27" y="124"/>
                    </a:lnTo>
                    <a:lnTo>
                      <a:pt x="205" y="124"/>
                    </a:lnTo>
                    <a:lnTo>
                      <a:pt x="225" y="116"/>
                    </a:lnTo>
                    <a:lnTo>
                      <a:pt x="234" y="96"/>
                    </a:lnTo>
                    <a:lnTo>
                      <a:pt x="235" y="0"/>
                    </a:lnTo>
                    <a:lnTo>
                      <a:pt x="0" y="0"/>
                    </a:lnTo>
                    <a:close/>
                  </a:path>
                </a:pathLst>
              </a:custGeom>
              <a:solidFill>
                <a:srgbClr val="3B55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61493" name="Freeform 125"/>
              <p:cNvSpPr>
                <a:spLocks/>
              </p:cNvSpPr>
              <p:nvPr/>
            </p:nvSpPr>
            <p:spPr bwMode="auto">
              <a:xfrm>
                <a:off x="19455" y="-124"/>
                <a:ext cx="88" cy="0"/>
              </a:xfrm>
              <a:custGeom>
                <a:avLst/>
                <a:gdLst>
                  <a:gd name="T0" fmla="*/ 0 w 88"/>
                  <a:gd name="T1" fmla="*/ 88 w 88"/>
                </a:gdLst>
                <a:ahLst/>
                <a:cxnLst>
                  <a:cxn ang="0">
                    <a:pos x="T0" y="0"/>
                  </a:cxn>
                  <a:cxn ang="0">
                    <a:pos x="T1" y="0"/>
                  </a:cxn>
                </a:cxnLst>
                <a:rect l="0" t="0" r="r" b="b"/>
                <a:pathLst>
                  <a:path w="88">
                    <a:moveTo>
                      <a:pt x="0" y="0"/>
                    </a:moveTo>
                    <a:lnTo>
                      <a:pt x="88" y="0"/>
                    </a:lnTo>
                  </a:path>
                </a:pathLst>
              </a:custGeom>
              <a:noFill/>
              <a:ln w="19926">
                <a:solidFill>
                  <a:srgbClr val="2F2E3D"/>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grpSp>
      </p:gr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Marcador de pie de página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PE" altLang="es-PE">
                <a:solidFill>
                  <a:schemeClr val="tx2"/>
                </a:solidFill>
              </a:rPr>
              <a:t>DOCUMENTO DE TRABAJO</a:t>
            </a:r>
          </a:p>
        </p:txBody>
      </p:sp>
      <p:sp>
        <p:nvSpPr>
          <p:cNvPr id="39939" name="Rectángulo 2"/>
          <p:cNvSpPr>
            <a:spLocks noChangeArrowheads="1"/>
          </p:cNvSpPr>
          <p:nvPr/>
        </p:nvSpPr>
        <p:spPr bwMode="auto">
          <a:xfrm>
            <a:off x="0" y="0"/>
            <a:ext cx="12003088" cy="36988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PE" altLang="es-PE" b="1">
                <a:solidFill>
                  <a:srgbClr val="231F20"/>
                </a:solidFill>
                <a:latin typeface="ArialMT"/>
              </a:rPr>
              <a:t>Principios de actuación institucional con enfoque ambiental, de gestión de riesgos, convivencia</a:t>
            </a:r>
            <a:endParaRPr lang="es-PE" altLang="es-PE" b="1"/>
          </a:p>
        </p:txBody>
      </p:sp>
      <p:sp>
        <p:nvSpPr>
          <p:cNvPr id="39940" name="Rectángulo 3"/>
          <p:cNvSpPr>
            <a:spLocks noChangeArrowheads="1"/>
          </p:cNvSpPr>
          <p:nvPr/>
        </p:nvSpPr>
        <p:spPr bwMode="auto">
          <a:xfrm>
            <a:off x="533400" y="708025"/>
            <a:ext cx="116586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buFont typeface="Arial" panose="020B0604020202020204" pitchFamily="34" charset="0"/>
              <a:buChar char="•"/>
            </a:pPr>
            <a:r>
              <a:rPr lang="es-PE" altLang="es-PE" sz="2000">
                <a:solidFill>
                  <a:srgbClr val="231F20"/>
                </a:solidFill>
                <a:latin typeface="ArialMT"/>
              </a:rPr>
              <a:t>Reconocer, valorar y respetar la diversidad natural, social y cultural.</a:t>
            </a:r>
          </a:p>
          <a:p>
            <a:pPr>
              <a:buFont typeface="Arial" panose="020B0604020202020204" pitchFamily="34" charset="0"/>
              <a:buChar char="•"/>
            </a:pPr>
            <a:r>
              <a:rPr lang="es-PE" altLang="es-PE" sz="2000">
                <a:solidFill>
                  <a:srgbClr val="231F20"/>
                </a:solidFill>
                <a:latin typeface="ArialMT"/>
              </a:rPr>
              <a:t>Promover el desarrollo del pensamiento crítico y complejo (holístico, resolutivo, creativo,</a:t>
            </a:r>
          </a:p>
          <a:p>
            <a:pPr>
              <a:buFont typeface="Arial" panose="020B0604020202020204" pitchFamily="34" charset="0"/>
              <a:buChar char="•"/>
            </a:pPr>
            <a:r>
              <a:rPr lang="es-PE" altLang="es-PE" sz="2000">
                <a:solidFill>
                  <a:srgbClr val="231F20"/>
                </a:solidFill>
                <a:latin typeface="ArialMT"/>
              </a:rPr>
              <a:t>innovador y prospectivo) sobre la relación sociedad, cultura y entorno.</a:t>
            </a:r>
          </a:p>
          <a:p>
            <a:pPr>
              <a:buFont typeface="Arial" panose="020B0604020202020204" pitchFamily="34" charset="0"/>
              <a:buChar char="•"/>
            </a:pPr>
            <a:r>
              <a:rPr lang="es-PE" altLang="es-PE" sz="2000">
                <a:solidFill>
                  <a:srgbClr val="231F20"/>
                </a:solidFill>
                <a:latin typeface="ArialMT"/>
              </a:rPr>
              <a:t>La transversalidad curricular e institucional desde la perspectiva de un encuentro entre</a:t>
            </a:r>
          </a:p>
          <a:p>
            <a:pPr>
              <a:buFont typeface="Arial" panose="020B0604020202020204" pitchFamily="34" charset="0"/>
              <a:buChar char="•"/>
            </a:pPr>
            <a:r>
              <a:rPr lang="es-PE" altLang="es-PE" sz="2000">
                <a:solidFill>
                  <a:srgbClr val="231F20"/>
                </a:solidFill>
                <a:latin typeface="ArialMT"/>
              </a:rPr>
              <a:t>escuela y comunidad.</a:t>
            </a:r>
          </a:p>
          <a:p>
            <a:pPr>
              <a:buFont typeface="Arial" panose="020B0604020202020204" pitchFamily="34" charset="0"/>
              <a:buChar char="•"/>
            </a:pPr>
            <a:r>
              <a:rPr lang="es-PE" altLang="es-PE" sz="2000">
                <a:solidFill>
                  <a:srgbClr val="231F20"/>
                </a:solidFill>
                <a:latin typeface="ArialMT"/>
              </a:rPr>
              <a:t>Promover el desarrollo de una ciudadanía ambiental participativa, organizada,</a:t>
            </a:r>
          </a:p>
          <a:p>
            <a:pPr>
              <a:buFont typeface="Arial" panose="020B0604020202020204" pitchFamily="34" charset="0"/>
              <a:buChar char="•"/>
            </a:pPr>
            <a:r>
              <a:rPr lang="es-PE" altLang="es-PE" sz="2000">
                <a:solidFill>
                  <a:srgbClr val="231F20"/>
                </a:solidFill>
                <a:latin typeface="ArialMT"/>
              </a:rPr>
              <a:t>responsable y con enfoque de equidad intergeneracional y de género.</a:t>
            </a:r>
          </a:p>
          <a:p>
            <a:pPr>
              <a:buFont typeface="Arial" panose="020B0604020202020204" pitchFamily="34" charset="0"/>
              <a:buChar char="•"/>
            </a:pPr>
            <a:r>
              <a:rPr lang="es-PE" altLang="es-PE" sz="2000">
                <a:solidFill>
                  <a:srgbClr val="231F20"/>
                </a:solidFill>
                <a:latin typeface="ArialMT"/>
              </a:rPr>
              <a:t>Promover el desarrollo de acciones educativas intersectoriales e interinstitucionales.</a:t>
            </a:r>
          </a:p>
          <a:p>
            <a:pPr>
              <a:buFont typeface="Arial" panose="020B0604020202020204" pitchFamily="34" charset="0"/>
              <a:buChar char="•"/>
            </a:pPr>
            <a:r>
              <a:rPr lang="es-PE" altLang="es-PE" sz="2000">
                <a:solidFill>
                  <a:srgbClr val="231F20"/>
                </a:solidFill>
                <a:latin typeface="ArialMT"/>
              </a:rPr>
              <a:t>Reconocer y fomentar aquellos saberes ancestrales que permitan establecer una mejor</a:t>
            </a:r>
          </a:p>
          <a:p>
            <a:pPr>
              <a:buFont typeface="Arial" panose="020B0604020202020204" pitchFamily="34" charset="0"/>
              <a:buChar char="•"/>
            </a:pPr>
            <a:r>
              <a:rPr lang="es-PE" altLang="es-PE" sz="2000">
                <a:solidFill>
                  <a:srgbClr val="231F20"/>
                </a:solidFill>
                <a:latin typeface="ArialMT"/>
              </a:rPr>
              <a:t>relación entre la sociedad y su entorno.</a:t>
            </a:r>
          </a:p>
          <a:p>
            <a:pPr>
              <a:buFont typeface="Arial" panose="020B0604020202020204" pitchFamily="34" charset="0"/>
              <a:buChar char="•"/>
            </a:pPr>
            <a:r>
              <a:rPr lang="es-PE" altLang="es-PE" sz="2000">
                <a:solidFill>
                  <a:srgbClr val="231F20"/>
                </a:solidFill>
                <a:latin typeface="ArialMT"/>
              </a:rPr>
              <a:t>Promover el uso y consumo eficiente y responsable de los recursos.</a:t>
            </a:r>
          </a:p>
          <a:p>
            <a:pPr>
              <a:buFont typeface="Arial" panose="020B0604020202020204" pitchFamily="34" charset="0"/>
              <a:buChar char="•"/>
            </a:pPr>
            <a:r>
              <a:rPr lang="es-PE" altLang="es-PE" sz="2000">
                <a:solidFill>
                  <a:srgbClr val="231F20"/>
                </a:solidFill>
                <a:latin typeface="ArialMT"/>
              </a:rPr>
              <a:t>Promover estilos de vida saludables, especialmente en los sectores más empobrecidos</a:t>
            </a:r>
          </a:p>
          <a:p>
            <a:pPr>
              <a:buFont typeface="Arial" panose="020B0604020202020204" pitchFamily="34" charset="0"/>
              <a:buChar char="•"/>
            </a:pPr>
            <a:r>
              <a:rPr lang="es-PE" altLang="es-PE" sz="2000">
                <a:solidFill>
                  <a:srgbClr val="231F20"/>
                </a:solidFill>
                <a:latin typeface="ArialMT"/>
              </a:rPr>
              <a:t>de la sociedad.</a:t>
            </a:r>
          </a:p>
          <a:p>
            <a:pPr>
              <a:buFont typeface="Arial" panose="020B0604020202020204" pitchFamily="34" charset="0"/>
              <a:buChar char="•"/>
            </a:pPr>
            <a:r>
              <a:rPr lang="es-PE" altLang="es-PE" sz="2000">
                <a:solidFill>
                  <a:srgbClr val="231F20"/>
                </a:solidFill>
                <a:latin typeface="ArialMT"/>
              </a:rPr>
              <a:t>Promover la formación de una cultura de seguridad y prevención.</a:t>
            </a:r>
          </a:p>
          <a:p>
            <a:pPr>
              <a:buFont typeface="Arial" panose="020B0604020202020204" pitchFamily="34" charset="0"/>
              <a:buChar char="•"/>
            </a:pPr>
            <a:r>
              <a:rPr lang="es-PE" altLang="es-PE" sz="2000">
                <a:solidFill>
                  <a:srgbClr val="231F20"/>
                </a:solidFill>
                <a:latin typeface="ArialMT"/>
              </a:rPr>
              <a:t>Promover el desarrollo de una ética ambiental.</a:t>
            </a:r>
          </a:p>
          <a:p>
            <a:pPr>
              <a:buFont typeface="Arial" panose="020B0604020202020204" pitchFamily="34" charset="0"/>
              <a:buChar char="•"/>
            </a:pPr>
            <a:r>
              <a:rPr lang="es-PE" altLang="es-PE" sz="2000">
                <a:solidFill>
                  <a:srgbClr val="231F20"/>
                </a:solidFill>
                <a:latin typeface="ArialMT"/>
              </a:rPr>
              <a:t>Respeto a las personas y tolerancia frente a la diversidad.</a:t>
            </a:r>
          </a:p>
          <a:p>
            <a:pPr>
              <a:buFont typeface="Arial" panose="020B0604020202020204" pitchFamily="34" charset="0"/>
              <a:buChar char="•"/>
            </a:pPr>
            <a:r>
              <a:rPr lang="es-PE" altLang="es-PE" sz="2000">
                <a:solidFill>
                  <a:srgbClr val="231F20"/>
                </a:solidFill>
                <a:latin typeface="ArialMT"/>
              </a:rPr>
              <a:t>Responsabilidad ciudadana y sensibilidad a la realidad social.</a:t>
            </a:r>
          </a:p>
          <a:p>
            <a:pPr>
              <a:buFont typeface="Arial" panose="020B0604020202020204" pitchFamily="34" charset="0"/>
              <a:buChar char="•"/>
            </a:pPr>
            <a:r>
              <a:rPr lang="es-PE" altLang="es-PE" sz="2000">
                <a:solidFill>
                  <a:srgbClr val="231F20"/>
                </a:solidFill>
                <a:latin typeface="ArialMT"/>
              </a:rPr>
              <a:t>Solidaridad y espíritu de servicio.</a:t>
            </a:r>
          </a:p>
          <a:p>
            <a:pPr>
              <a:buFont typeface="Arial" panose="020B0604020202020204" pitchFamily="34" charset="0"/>
              <a:buChar char="•"/>
            </a:pPr>
            <a:r>
              <a:rPr lang="es-PE" altLang="es-PE" sz="2000">
                <a:solidFill>
                  <a:srgbClr val="231F20"/>
                </a:solidFill>
                <a:latin typeface="ArialMT"/>
              </a:rPr>
              <a:t>Espíritu de superación.</a:t>
            </a:r>
          </a:p>
          <a:p>
            <a:pPr>
              <a:buFont typeface="Arial" panose="020B0604020202020204" pitchFamily="34" charset="0"/>
              <a:buChar char="•"/>
            </a:pPr>
            <a:r>
              <a:rPr lang="es-PE" altLang="es-PE" sz="2000">
                <a:solidFill>
                  <a:srgbClr val="231F20"/>
                </a:solidFill>
                <a:latin typeface="ArialMT"/>
              </a:rPr>
              <a:t>Aprecio y cuidado de su salud y otros.</a:t>
            </a:r>
            <a:endParaRPr lang="es-PE" altLang="es-PE" sz="20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4175" y="436563"/>
            <a:ext cx="11356975" cy="1779587"/>
          </a:xfrm>
        </p:spPr>
        <p:txBody>
          <a:bodyPr rtlCol="0">
            <a:noAutofit/>
          </a:bodyPr>
          <a:lstStyle/>
          <a:p>
            <a:pPr eaLnBrk="1" fontAlgn="auto" hangingPunct="1">
              <a:spcAft>
                <a:spcPts val="0"/>
              </a:spcAft>
              <a:defRPr/>
            </a:pPr>
            <a:r>
              <a:rPr lang="es-ES" altLang="es-PE" sz="5000" b="1" dirty="0">
                <a:solidFill>
                  <a:srgbClr val="FF0000"/>
                </a:solidFill>
              </a:rPr>
              <a:t>4 ETAPA: PROPUESTA DE GESTIÓN BASADA EN LOS APRENDIZAJES</a:t>
            </a:r>
          </a:p>
        </p:txBody>
      </p:sp>
      <p:sp>
        <p:nvSpPr>
          <p:cNvPr id="25603" name="Rectangle 3"/>
          <p:cNvSpPr>
            <a:spLocks noGrp="1" noChangeArrowheads="1"/>
          </p:cNvSpPr>
          <p:nvPr>
            <p:ph idx="1"/>
          </p:nvPr>
        </p:nvSpPr>
        <p:spPr>
          <a:xfrm>
            <a:off x="609600" y="2517775"/>
            <a:ext cx="10433050" cy="4114800"/>
          </a:xfrm>
        </p:spPr>
        <p:txBody>
          <a:bodyPr rtlCol="0">
            <a:normAutofit/>
          </a:bodyPr>
          <a:lstStyle/>
          <a:p>
            <a:pPr marL="0" indent="0" eaLnBrk="1" fontAlgn="auto" hangingPunct="1">
              <a:spcAft>
                <a:spcPts val="0"/>
              </a:spcAft>
              <a:buFont typeface="Arial" pitchFamily="34" charset="0"/>
              <a:buNone/>
              <a:defRPr/>
            </a:pPr>
            <a:r>
              <a:rPr lang="es-PE" sz="3000" dirty="0"/>
              <a:t>Establecer los objetivos estratégicos y formular la Matriz de Planificación que  guiará el quehacer de la IE durante los próximos 3 años.  La CPEI ya cuenta con el Diagnóstico Situacional validado por la comunidad educativa, así también, con la visión  compartida redactada, es momento de plantear la propuesta de gestión escolar centrada en los aprendizajes, que  concreta y orienta el funcionamiento de la IE</a:t>
            </a:r>
            <a:endParaRPr lang="es-ES" sz="3000" b="1" dirty="0"/>
          </a:p>
        </p:txBody>
      </p:sp>
    </p:spTree>
    <p:extLst>
      <p:ext uri="{BB962C8B-B14F-4D97-AF65-F5344CB8AC3E}">
        <p14:creationId xmlns:p14="http://schemas.microsoft.com/office/powerpoint/2010/main" val="2093663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01638" y="1287463"/>
            <a:ext cx="10893425" cy="5632311"/>
          </a:xfrm>
          <a:prstGeom prst="rect">
            <a:avLst/>
          </a:prstGeom>
        </p:spPr>
        <p:txBody>
          <a:bodyPr>
            <a:spAutoFit/>
          </a:bodyPr>
          <a:lstStyle/>
          <a:p>
            <a:pPr marL="514350" indent="-514350" algn="just" eaLnBrk="1" fontAlgn="auto" hangingPunct="1">
              <a:spcBef>
                <a:spcPts val="0"/>
              </a:spcBef>
              <a:spcAft>
                <a:spcPts val="0"/>
              </a:spcAft>
              <a:buFontTx/>
              <a:buAutoNum type="arabicPeriod"/>
              <a:defRPr/>
            </a:pPr>
            <a:r>
              <a:rPr lang="es-PE" sz="2000" b="1" dirty="0">
                <a:latin typeface="Arial Narrow" panose="020B0606020202030204" pitchFamily="34" charset="0"/>
              </a:rPr>
              <a:t>DE ACUERDO CON LA LEY N.° 28044, LEY GENERAL DE EDUCACIÓN Y SU REGLAMENTO1, EL PEI ES UN INSTRUMENTO QUE  ORIENTA LA GESTIÓN DE LA INSTITUCIÓN EDUCATIVA.</a:t>
            </a:r>
          </a:p>
          <a:p>
            <a:pPr marL="514350" indent="-514350" algn="just" eaLnBrk="1" fontAlgn="auto" hangingPunct="1">
              <a:spcBef>
                <a:spcPts val="0"/>
              </a:spcBef>
              <a:spcAft>
                <a:spcPts val="0"/>
              </a:spcAft>
              <a:buFontTx/>
              <a:buAutoNum type="arabicPeriod"/>
              <a:defRPr/>
            </a:pPr>
            <a:endParaRPr lang="es-PE" sz="2000" b="1" dirty="0">
              <a:latin typeface="Arial Narrow" panose="020B0606020202030204" pitchFamily="34" charset="0"/>
            </a:endParaRPr>
          </a:p>
          <a:p>
            <a:pPr marL="514350" indent="-514350" algn="just" eaLnBrk="1" fontAlgn="auto" hangingPunct="1">
              <a:spcBef>
                <a:spcPts val="0"/>
              </a:spcBef>
              <a:spcAft>
                <a:spcPts val="0"/>
              </a:spcAft>
              <a:buFontTx/>
              <a:buAutoNum type="arabicPeriod"/>
              <a:defRPr/>
            </a:pPr>
            <a:r>
              <a:rPr lang="es-PE" sz="2000" b="1" dirty="0">
                <a:latin typeface="Arial Narrow" panose="020B0606020202030204" pitchFamily="34" charset="0"/>
              </a:rPr>
              <a:t>EL PEI ES EL INSTRUMENTO DE PLANIFICACIÓN DE MEDIANO PLAZO DE LA I.E., AYUDA A LA COMUNIDAD EDUCATIVA A INNOVAR LOS PROCESOS PEDAGÓGICOS, INSTITUCIONALES Y ADMINISTRATIVOS. ASIMISMO PERMITE CONDUCIR Y ORIENTAR LA VIDA INSTITUCIONAL.</a:t>
            </a:r>
          </a:p>
          <a:p>
            <a:pPr marL="514350" indent="-514350" algn="just" eaLnBrk="1" fontAlgn="auto" hangingPunct="1">
              <a:spcBef>
                <a:spcPts val="0"/>
              </a:spcBef>
              <a:spcAft>
                <a:spcPts val="0"/>
              </a:spcAft>
              <a:buFontTx/>
              <a:buAutoNum type="arabicPeriod"/>
              <a:defRPr/>
            </a:pPr>
            <a:endParaRPr lang="es-PE" sz="2000" b="1" dirty="0">
              <a:latin typeface="Arial Narrow" panose="020B0606020202030204" pitchFamily="34" charset="0"/>
            </a:endParaRPr>
          </a:p>
          <a:p>
            <a:pPr marL="514350" indent="-514350" algn="just" eaLnBrk="1" fontAlgn="auto" hangingPunct="1">
              <a:spcBef>
                <a:spcPts val="0"/>
              </a:spcBef>
              <a:spcAft>
                <a:spcPts val="0"/>
              </a:spcAft>
              <a:buFontTx/>
              <a:buAutoNum type="arabicPeriod"/>
              <a:defRPr/>
            </a:pPr>
            <a:r>
              <a:rPr lang="es-PE" sz="2000" b="1" dirty="0">
                <a:latin typeface="Arial Narrow" panose="020B0606020202030204" pitchFamily="34" charset="0"/>
              </a:rPr>
              <a:t>EL PEI, ES EL REFERENTE  PARA LA FORMULACIÓN DE LOS OTROS  INSTRUMENTOS DE GESTIÓN DE LA I.E. (PAT, PCI, RI, IGA).</a:t>
            </a:r>
          </a:p>
          <a:p>
            <a:pPr marL="514350" indent="-514350" algn="just" eaLnBrk="1" fontAlgn="auto" hangingPunct="1">
              <a:spcBef>
                <a:spcPts val="0"/>
              </a:spcBef>
              <a:spcAft>
                <a:spcPts val="0"/>
              </a:spcAft>
              <a:buFontTx/>
              <a:buAutoNum type="arabicPeriod"/>
              <a:defRPr/>
            </a:pPr>
            <a:endParaRPr lang="es-PE" sz="2000" b="1" cap="all" dirty="0">
              <a:latin typeface="Arial Narrow" panose="020B0606020202030204" pitchFamily="34" charset="0"/>
            </a:endParaRPr>
          </a:p>
          <a:p>
            <a:pPr marL="514350" indent="-514350" algn="just" eaLnBrk="1" fontAlgn="auto" hangingPunct="1">
              <a:spcBef>
                <a:spcPts val="0"/>
              </a:spcBef>
              <a:spcAft>
                <a:spcPts val="0"/>
              </a:spcAft>
              <a:buFontTx/>
              <a:buAutoNum type="arabicPeriod"/>
              <a:defRPr/>
            </a:pPr>
            <a:r>
              <a:rPr lang="es-PE" sz="2000" b="1" cap="all" dirty="0">
                <a:latin typeface="Arial Narrow" panose="020B0606020202030204" pitchFamily="34" charset="0"/>
              </a:rPr>
              <a:t>Es finalidad de la i.e. el logro de los aprendizajes y la formación integral de sus estudiantes. El pei orienta su gestión.</a:t>
            </a:r>
          </a:p>
          <a:p>
            <a:pPr marL="514350" indent="-514350" algn="just" eaLnBrk="1" fontAlgn="auto" hangingPunct="1">
              <a:spcBef>
                <a:spcPts val="0"/>
              </a:spcBef>
              <a:spcAft>
                <a:spcPts val="0"/>
              </a:spcAft>
              <a:buFontTx/>
              <a:buAutoNum type="arabicPeriod"/>
              <a:defRPr/>
            </a:pPr>
            <a:endParaRPr lang="es-PE" sz="2000" b="1" cap="all" dirty="0">
              <a:latin typeface="Arial Narrow" panose="020B0606020202030204" pitchFamily="34" charset="0"/>
            </a:endParaRPr>
          </a:p>
          <a:p>
            <a:pPr marL="514350" indent="-514350" algn="just" eaLnBrk="1" fontAlgn="auto" hangingPunct="1">
              <a:spcBef>
                <a:spcPts val="0"/>
              </a:spcBef>
              <a:spcAft>
                <a:spcPts val="0"/>
              </a:spcAft>
              <a:buFontTx/>
              <a:buAutoNum type="arabicPeriod"/>
              <a:defRPr/>
            </a:pPr>
            <a:r>
              <a:rPr lang="es-PE" sz="2000" b="1" cap="all" dirty="0">
                <a:latin typeface="Arial Narrow" panose="020B0606020202030204" pitchFamily="34" charset="0"/>
              </a:rPr>
              <a:t> La comunidad educativa JUNTO CON EL </a:t>
            </a:r>
            <a:r>
              <a:rPr lang="es-PE" sz="2000" b="1" cap="all" dirty="0" err="1">
                <a:latin typeface="Arial Narrow" panose="020B0606020202030204" pitchFamily="34" charset="0"/>
              </a:rPr>
              <a:t>conei</a:t>
            </a:r>
            <a:r>
              <a:rPr lang="es-PE" sz="2000" b="1" cap="all" dirty="0">
                <a:latin typeface="Arial Narrow" panose="020B0606020202030204" pitchFamily="34" charset="0"/>
              </a:rPr>
              <a:t> participa en la formulación y evaluación del </a:t>
            </a:r>
            <a:r>
              <a:rPr lang="es-PE" sz="2000" b="1" cap="all" dirty="0" err="1">
                <a:latin typeface="Arial Narrow" panose="020B0606020202030204" pitchFamily="34" charset="0"/>
              </a:rPr>
              <a:t>pei</a:t>
            </a:r>
            <a:r>
              <a:rPr lang="es-PE" sz="2000" b="1" cap="all" dirty="0">
                <a:latin typeface="Arial Narrow" panose="020B0606020202030204" pitchFamily="34" charset="0"/>
              </a:rPr>
              <a:t>.</a:t>
            </a:r>
          </a:p>
          <a:p>
            <a:pPr marL="514350" indent="-514350" algn="just" eaLnBrk="1" fontAlgn="auto" hangingPunct="1">
              <a:spcBef>
                <a:spcPts val="0"/>
              </a:spcBef>
              <a:spcAft>
                <a:spcPts val="0"/>
              </a:spcAft>
              <a:buFontTx/>
              <a:buAutoNum type="arabicPeriod"/>
              <a:defRPr/>
            </a:pPr>
            <a:endParaRPr lang="es-PE" sz="2000" b="1" cap="all" dirty="0">
              <a:latin typeface="Arial Narrow" panose="020B0606020202030204" pitchFamily="34" charset="0"/>
            </a:endParaRPr>
          </a:p>
          <a:p>
            <a:pPr marL="514350" indent="-514350" algn="just" eaLnBrk="1" fontAlgn="auto" hangingPunct="1">
              <a:spcBef>
                <a:spcPts val="0"/>
              </a:spcBef>
              <a:spcAft>
                <a:spcPts val="0"/>
              </a:spcAft>
              <a:buFontTx/>
              <a:buAutoNum type="arabicPeriod"/>
              <a:defRPr/>
            </a:pPr>
            <a:r>
              <a:rPr lang="es-PE" sz="2000" b="1" cap="all" dirty="0">
                <a:latin typeface="Arial Narrow" panose="020B0606020202030204" pitchFamily="34" charset="0"/>
              </a:rPr>
              <a:t>El </a:t>
            </a:r>
            <a:r>
              <a:rPr lang="es-PE" sz="2000" b="1" cap="all" dirty="0" err="1">
                <a:latin typeface="Arial Narrow" panose="020B0606020202030204" pitchFamily="34" charset="0"/>
              </a:rPr>
              <a:t>pei</a:t>
            </a:r>
            <a:r>
              <a:rPr lang="es-PE" sz="2000" b="1" cap="all" dirty="0">
                <a:latin typeface="Arial Narrow" panose="020B0606020202030204" pitchFamily="34" charset="0"/>
              </a:rPr>
              <a:t> es aprobado con </a:t>
            </a:r>
            <a:r>
              <a:rPr lang="es-PE" sz="2000" b="1" cap="all" dirty="0" err="1">
                <a:latin typeface="Arial Narrow" panose="020B0606020202030204" pitchFamily="34" charset="0"/>
              </a:rPr>
              <a:t>r.d.</a:t>
            </a:r>
            <a:r>
              <a:rPr lang="es-PE" sz="2000" b="1" cap="all" dirty="0">
                <a:latin typeface="Arial Narrow" panose="020B0606020202030204" pitchFamily="34" charset="0"/>
              </a:rPr>
              <a:t> por el director de  la institución educativa.</a:t>
            </a:r>
          </a:p>
          <a:p>
            <a:pPr marL="514350" indent="-514350" algn="just" eaLnBrk="1" fontAlgn="auto" hangingPunct="1">
              <a:spcBef>
                <a:spcPts val="0"/>
              </a:spcBef>
              <a:spcAft>
                <a:spcPts val="0"/>
              </a:spcAft>
              <a:buFontTx/>
              <a:buAutoNum type="arabicPeriod"/>
              <a:defRPr/>
            </a:pPr>
            <a:endParaRPr lang="es-PE" sz="2000" b="1" cap="all" dirty="0">
              <a:latin typeface="Arial Narrow" panose="020B0606020202030204" pitchFamily="34" charset="0"/>
            </a:endParaRPr>
          </a:p>
        </p:txBody>
      </p:sp>
      <p:sp>
        <p:nvSpPr>
          <p:cNvPr id="4" name="Rectángulo 3"/>
          <p:cNvSpPr/>
          <p:nvPr/>
        </p:nvSpPr>
        <p:spPr>
          <a:xfrm>
            <a:off x="1787446" y="522288"/>
            <a:ext cx="7914493" cy="523220"/>
          </a:xfrm>
          <a:prstGeom prst="rect">
            <a:avLst/>
          </a:prstGeom>
        </p:spPr>
        <p:txBody>
          <a:bodyPr wrap="square">
            <a:spAutoFit/>
          </a:bodyPr>
          <a:lstStyle/>
          <a:p>
            <a:pPr eaLnBrk="1" fontAlgn="auto" hangingPunct="1">
              <a:spcBef>
                <a:spcPts val="0"/>
              </a:spcBef>
              <a:spcAft>
                <a:spcPts val="0"/>
              </a:spcAft>
              <a:defRPr/>
            </a:pPr>
            <a:r>
              <a:rPr lang="es-PE" sz="2800" b="1" cap="all" dirty="0">
                <a:solidFill>
                  <a:srgbClr val="FF0000"/>
                </a:solidFill>
                <a:latin typeface="Arial Narrow" panose="020B0606020202030204" pitchFamily="34" charset="0"/>
              </a:rPr>
              <a:t>  EL PROYECTO EDUCATIVO INSTITUCIONAL (PEI)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wipe(down)">
                                      <p:cBhvr>
                                        <p:cTn id="12" dur="580">
                                          <p:stCondLst>
                                            <p:cond delay="0"/>
                                          </p:stCondLst>
                                        </p:cTn>
                                        <p:tgtEl>
                                          <p:spTgt spid="3">
                                            <p:txEl>
                                              <p:pRg st="6" end="6"/>
                                            </p:txEl>
                                          </p:spTgt>
                                        </p:tgtEl>
                                      </p:cBhvr>
                                    </p:animEffect>
                                    <p:anim calcmode="lin" valueType="num">
                                      <p:cBhvr>
                                        <p:cTn id="13"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6" end="6"/>
                                            </p:txEl>
                                          </p:spTgt>
                                        </p:tgtEl>
                                      </p:cBhvr>
                                      <p:to x="100000" y="60000"/>
                                    </p:animScale>
                                    <p:animScale>
                                      <p:cBhvr>
                                        <p:cTn id="19" dur="166" decel="50000">
                                          <p:stCondLst>
                                            <p:cond delay="676"/>
                                          </p:stCondLst>
                                        </p:cTn>
                                        <p:tgtEl>
                                          <p:spTgt spid="3">
                                            <p:txEl>
                                              <p:pRg st="6" end="6"/>
                                            </p:txEl>
                                          </p:spTgt>
                                        </p:tgtEl>
                                      </p:cBhvr>
                                      <p:to x="100000" y="100000"/>
                                    </p:animScale>
                                    <p:animScale>
                                      <p:cBhvr>
                                        <p:cTn id="20" dur="26">
                                          <p:stCondLst>
                                            <p:cond delay="1312"/>
                                          </p:stCondLst>
                                        </p:cTn>
                                        <p:tgtEl>
                                          <p:spTgt spid="3">
                                            <p:txEl>
                                              <p:pRg st="6" end="6"/>
                                            </p:txEl>
                                          </p:spTgt>
                                        </p:tgtEl>
                                      </p:cBhvr>
                                      <p:to x="100000" y="80000"/>
                                    </p:animScale>
                                    <p:animScale>
                                      <p:cBhvr>
                                        <p:cTn id="21" dur="166" decel="50000">
                                          <p:stCondLst>
                                            <p:cond delay="1338"/>
                                          </p:stCondLst>
                                        </p:cTn>
                                        <p:tgtEl>
                                          <p:spTgt spid="3">
                                            <p:txEl>
                                              <p:pRg st="6" end="6"/>
                                            </p:txEl>
                                          </p:spTgt>
                                        </p:tgtEl>
                                      </p:cBhvr>
                                      <p:to x="100000" y="100000"/>
                                    </p:animScale>
                                    <p:animScale>
                                      <p:cBhvr>
                                        <p:cTn id="22" dur="26">
                                          <p:stCondLst>
                                            <p:cond delay="1642"/>
                                          </p:stCondLst>
                                        </p:cTn>
                                        <p:tgtEl>
                                          <p:spTgt spid="3">
                                            <p:txEl>
                                              <p:pRg st="6" end="6"/>
                                            </p:txEl>
                                          </p:spTgt>
                                        </p:tgtEl>
                                      </p:cBhvr>
                                      <p:to x="100000" y="90000"/>
                                    </p:animScale>
                                    <p:animScale>
                                      <p:cBhvr>
                                        <p:cTn id="23" dur="166" decel="50000">
                                          <p:stCondLst>
                                            <p:cond delay="1668"/>
                                          </p:stCondLst>
                                        </p:cTn>
                                        <p:tgtEl>
                                          <p:spTgt spid="3">
                                            <p:txEl>
                                              <p:pRg st="6" end="6"/>
                                            </p:txEl>
                                          </p:spTgt>
                                        </p:tgtEl>
                                      </p:cBhvr>
                                      <p:to x="100000" y="100000"/>
                                    </p:animScale>
                                    <p:animScale>
                                      <p:cBhvr>
                                        <p:cTn id="24" dur="26">
                                          <p:stCondLst>
                                            <p:cond delay="1808"/>
                                          </p:stCondLst>
                                        </p:cTn>
                                        <p:tgtEl>
                                          <p:spTgt spid="3">
                                            <p:txEl>
                                              <p:pRg st="6" end="6"/>
                                            </p:txEl>
                                          </p:spTgt>
                                        </p:tgtEl>
                                      </p:cBhvr>
                                      <p:to x="100000" y="95000"/>
                                    </p:animScale>
                                    <p:animScale>
                                      <p:cBhvr>
                                        <p:cTn id="25" dur="166" decel="50000">
                                          <p:stCondLst>
                                            <p:cond delay="1834"/>
                                          </p:stCondLst>
                                        </p:cTn>
                                        <p:tgtEl>
                                          <p:spTgt spid="3">
                                            <p:txEl>
                                              <p:pRg st="6" end="6"/>
                                            </p:txEl>
                                          </p:spTgt>
                                        </p:tgtEl>
                                      </p:cBhvr>
                                      <p:to x="100000" y="100000"/>
                                    </p:animScale>
                                  </p:childTnLst>
                                </p:cTn>
                              </p:par>
                            </p:childTnLst>
                          </p:cTn>
                        </p:par>
                      </p:childTnLst>
                    </p:cTn>
                  </p:par>
                  <p:par>
                    <p:cTn id="26" fill="hold" nodeType="clickPar">
                      <p:stCondLst>
                        <p:cond delay="indefinite"/>
                      </p:stCondLst>
                      <p:childTnLst>
                        <p:par>
                          <p:cTn id="27" fill="hold" nodeType="withGroup">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wipe(down)">
                                      <p:cBhvr>
                                        <p:cTn id="30" dur="580">
                                          <p:stCondLst>
                                            <p:cond delay="0"/>
                                          </p:stCondLst>
                                        </p:cTn>
                                        <p:tgtEl>
                                          <p:spTgt spid="3">
                                            <p:txEl>
                                              <p:pRg st="8" end="8"/>
                                            </p:txEl>
                                          </p:spTgt>
                                        </p:tgtEl>
                                      </p:cBhvr>
                                    </p:animEffect>
                                    <p:anim calcmode="lin" valueType="num">
                                      <p:cBhvr>
                                        <p:cTn id="31"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8" end="8"/>
                                            </p:txEl>
                                          </p:spTgt>
                                        </p:tgtEl>
                                      </p:cBhvr>
                                      <p:to x="100000" y="60000"/>
                                    </p:animScale>
                                    <p:animScale>
                                      <p:cBhvr>
                                        <p:cTn id="37" dur="166" decel="50000">
                                          <p:stCondLst>
                                            <p:cond delay="676"/>
                                          </p:stCondLst>
                                        </p:cTn>
                                        <p:tgtEl>
                                          <p:spTgt spid="3">
                                            <p:txEl>
                                              <p:pRg st="8" end="8"/>
                                            </p:txEl>
                                          </p:spTgt>
                                        </p:tgtEl>
                                      </p:cBhvr>
                                      <p:to x="100000" y="100000"/>
                                    </p:animScale>
                                    <p:animScale>
                                      <p:cBhvr>
                                        <p:cTn id="38" dur="26">
                                          <p:stCondLst>
                                            <p:cond delay="1312"/>
                                          </p:stCondLst>
                                        </p:cTn>
                                        <p:tgtEl>
                                          <p:spTgt spid="3">
                                            <p:txEl>
                                              <p:pRg st="8" end="8"/>
                                            </p:txEl>
                                          </p:spTgt>
                                        </p:tgtEl>
                                      </p:cBhvr>
                                      <p:to x="100000" y="80000"/>
                                    </p:animScale>
                                    <p:animScale>
                                      <p:cBhvr>
                                        <p:cTn id="39" dur="166" decel="50000">
                                          <p:stCondLst>
                                            <p:cond delay="1338"/>
                                          </p:stCondLst>
                                        </p:cTn>
                                        <p:tgtEl>
                                          <p:spTgt spid="3">
                                            <p:txEl>
                                              <p:pRg st="8" end="8"/>
                                            </p:txEl>
                                          </p:spTgt>
                                        </p:tgtEl>
                                      </p:cBhvr>
                                      <p:to x="100000" y="100000"/>
                                    </p:animScale>
                                    <p:animScale>
                                      <p:cBhvr>
                                        <p:cTn id="40" dur="26">
                                          <p:stCondLst>
                                            <p:cond delay="1642"/>
                                          </p:stCondLst>
                                        </p:cTn>
                                        <p:tgtEl>
                                          <p:spTgt spid="3">
                                            <p:txEl>
                                              <p:pRg st="8" end="8"/>
                                            </p:txEl>
                                          </p:spTgt>
                                        </p:tgtEl>
                                      </p:cBhvr>
                                      <p:to x="100000" y="90000"/>
                                    </p:animScale>
                                    <p:animScale>
                                      <p:cBhvr>
                                        <p:cTn id="41" dur="166" decel="50000">
                                          <p:stCondLst>
                                            <p:cond delay="1668"/>
                                          </p:stCondLst>
                                        </p:cTn>
                                        <p:tgtEl>
                                          <p:spTgt spid="3">
                                            <p:txEl>
                                              <p:pRg st="8" end="8"/>
                                            </p:txEl>
                                          </p:spTgt>
                                        </p:tgtEl>
                                      </p:cBhvr>
                                      <p:to x="100000" y="100000"/>
                                    </p:animScale>
                                    <p:animScale>
                                      <p:cBhvr>
                                        <p:cTn id="42" dur="26">
                                          <p:stCondLst>
                                            <p:cond delay="1808"/>
                                          </p:stCondLst>
                                        </p:cTn>
                                        <p:tgtEl>
                                          <p:spTgt spid="3">
                                            <p:txEl>
                                              <p:pRg st="8" end="8"/>
                                            </p:txEl>
                                          </p:spTgt>
                                        </p:tgtEl>
                                      </p:cBhvr>
                                      <p:to x="100000" y="95000"/>
                                    </p:animScale>
                                    <p:animScale>
                                      <p:cBhvr>
                                        <p:cTn id="43" dur="166" decel="50000">
                                          <p:stCondLst>
                                            <p:cond delay="1834"/>
                                          </p:stCondLst>
                                        </p:cTn>
                                        <p:tgtEl>
                                          <p:spTgt spid="3">
                                            <p:txEl>
                                              <p:pRg st="8" end="8"/>
                                            </p:txEl>
                                          </p:spTgt>
                                        </p:tgtEl>
                                      </p:cBhvr>
                                      <p:to x="100000" y="100000"/>
                                    </p:animScale>
                                  </p:childTnLst>
                                </p:cTn>
                              </p:par>
                            </p:childTnLst>
                          </p:cTn>
                        </p:par>
                      </p:childTnLst>
                    </p:cTn>
                  </p:par>
                  <p:par>
                    <p:cTn id="44" fill="hold" nodeType="clickPar">
                      <p:stCondLst>
                        <p:cond delay="indefinite"/>
                      </p:stCondLst>
                      <p:childTnLst>
                        <p:par>
                          <p:cTn id="45" fill="hold" nodeType="withGroup">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wipe(down)">
                                      <p:cBhvr>
                                        <p:cTn id="48" dur="580">
                                          <p:stCondLst>
                                            <p:cond delay="0"/>
                                          </p:stCondLst>
                                        </p:cTn>
                                        <p:tgtEl>
                                          <p:spTgt spid="3">
                                            <p:txEl>
                                              <p:pRg st="10" end="10"/>
                                            </p:txEl>
                                          </p:spTgt>
                                        </p:tgtEl>
                                      </p:cBhvr>
                                    </p:animEffect>
                                    <p:anim calcmode="lin" valueType="num">
                                      <p:cBhvr>
                                        <p:cTn id="49" dur="1822" tmFilter="0,0; 0.14,0.36; 0.43,0.73; 0.71,0.91; 1.0,1.0">
                                          <p:stCondLst>
                                            <p:cond delay="0"/>
                                          </p:stCondLst>
                                        </p:cTn>
                                        <p:tgtEl>
                                          <p:spTgt spid="3">
                                            <p:txEl>
                                              <p:pRg st="10" end="10"/>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10" end="10"/>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10" end="10"/>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10" end="10"/>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10" end="10"/>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10" end="10"/>
                                            </p:txEl>
                                          </p:spTgt>
                                        </p:tgtEl>
                                      </p:cBhvr>
                                      <p:to x="100000" y="60000"/>
                                    </p:animScale>
                                    <p:animScale>
                                      <p:cBhvr>
                                        <p:cTn id="55" dur="166" decel="50000">
                                          <p:stCondLst>
                                            <p:cond delay="676"/>
                                          </p:stCondLst>
                                        </p:cTn>
                                        <p:tgtEl>
                                          <p:spTgt spid="3">
                                            <p:txEl>
                                              <p:pRg st="10" end="10"/>
                                            </p:txEl>
                                          </p:spTgt>
                                        </p:tgtEl>
                                      </p:cBhvr>
                                      <p:to x="100000" y="100000"/>
                                    </p:animScale>
                                    <p:animScale>
                                      <p:cBhvr>
                                        <p:cTn id="56" dur="26">
                                          <p:stCondLst>
                                            <p:cond delay="1312"/>
                                          </p:stCondLst>
                                        </p:cTn>
                                        <p:tgtEl>
                                          <p:spTgt spid="3">
                                            <p:txEl>
                                              <p:pRg st="10" end="10"/>
                                            </p:txEl>
                                          </p:spTgt>
                                        </p:tgtEl>
                                      </p:cBhvr>
                                      <p:to x="100000" y="80000"/>
                                    </p:animScale>
                                    <p:animScale>
                                      <p:cBhvr>
                                        <p:cTn id="57" dur="166" decel="50000">
                                          <p:stCondLst>
                                            <p:cond delay="1338"/>
                                          </p:stCondLst>
                                        </p:cTn>
                                        <p:tgtEl>
                                          <p:spTgt spid="3">
                                            <p:txEl>
                                              <p:pRg st="10" end="10"/>
                                            </p:txEl>
                                          </p:spTgt>
                                        </p:tgtEl>
                                      </p:cBhvr>
                                      <p:to x="100000" y="100000"/>
                                    </p:animScale>
                                    <p:animScale>
                                      <p:cBhvr>
                                        <p:cTn id="58" dur="26">
                                          <p:stCondLst>
                                            <p:cond delay="1642"/>
                                          </p:stCondLst>
                                        </p:cTn>
                                        <p:tgtEl>
                                          <p:spTgt spid="3">
                                            <p:txEl>
                                              <p:pRg st="10" end="10"/>
                                            </p:txEl>
                                          </p:spTgt>
                                        </p:tgtEl>
                                      </p:cBhvr>
                                      <p:to x="100000" y="90000"/>
                                    </p:animScale>
                                    <p:animScale>
                                      <p:cBhvr>
                                        <p:cTn id="59" dur="166" decel="50000">
                                          <p:stCondLst>
                                            <p:cond delay="1668"/>
                                          </p:stCondLst>
                                        </p:cTn>
                                        <p:tgtEl>
                                          <p:spTgt spid="3">
                                            <p:txEl>
                                              <p:pRg st="10" end="10"/>
                                            </p:txEl>
                                          </p:spTgt>
                                        </p:tgtEl>
                                      </p:cBhvr>
                                      <p:to x="100000" y="100000"/>
                                    </p:animScale>
                                    <p:animScale>
                                      <p:cBhvr>
                                        <p:cTn id="60" dur="26">
                                          <p:stCondLst>
                                            <p:cond delay="1808"/>
                                          </p:stCondLst>
                                        </p:cTn>
                                        <p:tgtEl>
                                          <p:spTgt spid="3">
                                            <p:txEl>
                                              <p:pRg st="10" end="10"/>
                                            </p:txEl>
                                          </p:spTgt>
                                        </p:tgtEl>
                                      </p:cBhvr>
                                      <p:to x="100000" y="95000"/>
                                    </p:animScale>
                                    <p:animScale>
                                      <p:cBhvr>
                                        <p:cTn id="61" dur="166" decel="50000">
                                          <p:stCondLst>
                                            <p:cond delay="1834"/>
                                          </p:stCondLst>
                                        </p:cTn>
                                        <p:tgtEl>
                                          <p:spTgt spid="3">
                                            <p:txEl>
                                              <p:pRg st="10" end="1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1816100" y="2517775"/>
            <a:ext cx="9226550" cy="4114800"/>
          </a:xfrm>
        </p:spPr>
        <p:txBody>
          <a:bodyPr rtlCol="0">
            <a:normAutofit fontScale="70000" lnSpcReduction="20000"/>
          </a:bodyPr>
          <a:lstStyle/>
          <a:p>
            <a:pPr marL="742950" indent="-742950" eaLnBrk="1" fontAlgn="auto" hangingPunct="1">
              <a:spcAft>
                <a:spcPts val="0"/>
              </a:spcAft>
              <a:buFont typeface="+mj-lt"/>
              <a:buAutoNum type="arabicPeriod"/>
              <a:defRPr/>
            </a:pPr>
            <a:r>
              <a:rPr lang="es-ES" sz="4000" b="1" dirty="0"/>
              <a:t>OBJETIVOS DE GESTIÓN ESCOLAR CENTRADA EN LOS APRENDIZAJES</a:t>
            </a:r>
          </a:p>
          <a:p>
            <a:pPr marL="742950" indent="-742950" eaLnBrk="1" fontAlgn="auto" hangingPunct="1">
              <a:spcAft>
                <a:spcPts val="0"/>
              </a:spcAft>
              <a:buFont typeface="+mj-lt"/>
              <a:buAutoNum type="arabicPeriod"/>
              <a:defRPr/>
            </a:pPr>
            <a:r>
              <a:rPr lang="es-ES" sz="4000" b="1" dirty="0"/>
              <a:t>FORMULACIÓN DE OBJETIVOS DE GESTIÓN ESCOLAR CENTRADA EN LOS APRENDIZAJES</a:t>
            </a:r>
          </a:p>
          <a:p>
            <a:pPr marL="742950" indent="-742950" eaLnBrk="1" fontAlgn="auto" hangingPunct="1">
              <a:spcAft>
                <a:spcPts val="0"/>
              </a:spcAft>
              <a:buFont typeface="+mj-lt"/>
              <a:buAutoNum type="arabicPeriod"/>
              <a:defRPr/>
            </a:pPr>
            <a:r>
              <a:rPr lang="es-ES" sz="4000" b="1" dirty="0"/>
              <a:t>MATRIZ DE PLANIFICACIÓN DE GESTIÓN ESCOLAR CENTRADA EN LOS APRENDIZAJES</a:t>
            </a:r>
          </a:p>
          <a:p>
            <a:pPr marL="742950" indent="-742950" eaLnBrk="1" fontAlgn="auto" hangingPunct="1">
              <a:spcAft>
                <a:spcPts val="0"/>
              </a:spcAft>
              <a:buFont typeface="+mj-lt"/>
              <a:buAutoNum type="arabicPeriod"/>
              <a:defRPr/>
            </a:pPr>
            <a:r>
              <a:rPr lang="es-ES" sz="4000" b="1" dirty="0"/>
              <a:t>TALLER DE PRESENTACIÓN Y VALIDACIÓN DE LA PROPUESTA DE GESTIÓN ESCOLAR CENTRADA EN LOS APRENDIZAJES</a:t>
            </a:r>
          </a:p>
          <a:p>
            <a:pPr marL="742950" indent="-742950" eaLnBrk="1" fontAlgn="auto" hangingPunct="1">
              <a:spcAft>
                <a:spcPts val="0"/>
              </a:spcAft>
              <a:buFont typeface="+mj-lt"/>
              <a:buAutoNum type="arabicPeriod"/>
              <a:defRPr/>
            </a:pPr>
            <a:r>
              <a:rPr lang="es-ES" sz="4000" b="1" dirty="0"/>
              <a:t>REDACCIÓN Y SOCIALIZACIÓN DEL PEI</a:t>
            </a:r>
          </a:p>
        </p:txBody>
      </p:sp>
      <p:sp>
        <p:nvSpPr>
          <p:cNvPr id="6" name="Rectangle 2"/>
          <p:cNvSpPr txBox="1">
            <a:spLocks noChangeArrowheads="1"/>
          </p:cNvSpPr>
          <p:nvPr/>
        </p:nvSpPr>
        <p:spPr bwMode="auto">
          <a:xfrm>
            <a:off x="384175" y="436563"/>
            <a:ext cx="11356975" cy="177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anose="020E0502030303020204" pitchFamily="34" charset="0"/>
              </a:defRPr>
            </a:lvl2pPr>
            <a:lvl3pPr algn="ctr" rtl="0" eaLnBrk="0" fontAlgn="base" hangingPunct="0">
              <a:spcBef>
                <a:spcPct val="0"/>
              </a:spcBef>
              <a:spcAft>
                <a:spcPct val="0"/>
              </a:spcAft>
              <a:defRPr sz="4400">
                <a:solidFill>
                  <a:srgbClr val="FFFFFF"/>
                </a:solidFill>
                <a:latin typeface="Candara" panose="020E0502030303020204" pitchFamily="34" charset="0"/>
              </a:defRPr>
            </a:lvl3pPr>
            <a:lvl4pPr algn="ctr" rtl="0" eaLnBrk="0" fontAlgn="base" hangingPunct="0">
              <a:spcBef>
                <a:spcPct val="0"/>
              </a:spcBef>
              <a:spcAft>
                <a:spcPct val="0"/>
              </a:spcAft>
              <a:defRPr sz="4400">
                <a:solidFill>
                  <a:srgbClr val="FFFFFF"/>
                </a:solidFill>
                <a:latin typeface="Candara" panose="020E0502030303020204" pitchFamily="34" charset="0"/>
              </a:defRPr>
            </a:lvl4pPr>
            <a:lvl5pPr algn="ctr" rtl="0" eaLnBrk="0" fontAlgn="base" hangingPunct="0">
              <a:spcBef>
                <a:spcPct val="0"/>
              </a:spcBef>
              <a:spcAft>
                <a:spcPct val="0"/>
              </a:spcAft>
              <a:defRPr sz="4400">
                <a:solidFill>
                  <a:srgbClr val="FFFFFF"/>
                </a:solidFill>
                <a:latin typeface="Candara" panose="020E0502030303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eaLnBrk="1" fontAlgn="auto" hangingPunct="1">
              <a:spcAft>
                <a:spcPts val="0"/>
              </a:spcAft>
              <a:defRPr/>
            </a:pPr>
            <a:r>
              <a:rPr lang="es-ES" altLang="es-PE" sz="5000" b="1" dirty="0">
                <a:solidFill>
                  <a:srgbClr val="FF0000"/>
                </a:solidFill>
              </a:rPr>
              <a:t>4 ETAPA: PROPUESTA DE GESTIÓN BASADA EN LOS APRENDIZAJES</a:t>
            </a:r>
          </a:p>
        </p:txBody>
      </p:sp>
    </p:spTree>
    <p:extLst>
      <p:ext uri="{BB962C8B-B14F-4D97-AF65-F5344CB8AC3E}">
        <p14:creationId xmlns:p14="http://schemas.microsoft.com/office/powerpoint/2010/main" val="22057108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725613" y="838200"/>
            <a:ext cx="9234487" cy="720725"/>
          </a:xfrm>
          <a:prstGeom prst="rect">
            <a:avLst/>
          </a:prstGeom>
          <a:solidFill>
            <a:srgbClr val="FFFF00"/>
          </a:solidFill>
        </p:spPr>
        <p:style>
          <a:lnRef idx="2">
            <a:schemeClr val="accent6"/>
          </a:lnRef>
          <a:fillRef idx="1">
            <a:schemeClr val="lt1"/>
          </a:fillRef>
          <a:effectRef idx="0">
            <a:schemeClr val="accent6"/>
          </a:effectRef>
          <a:fontRef idx="minor">
            <a:schemeClr val="dk1"/>
          </a:fontRef>
        </p:style>
        <p:txBody>
          <a:bodyPr anchor="ctr"/>
          <a:lstStyle/>
          <a:p>
            <a:pPr algn="ctr">
              <a:defRPr/>
            </a:pPr>
            <a:endParaRPr lang="es-PE" sz="2800" dirty="0"/>
          </a:p>
          <a:p>
            <a:pPr algn="ctr">
              <a:defRPr/>
            </a:pPr>
            <a:endParaRPr lang="es-PE" sz="2800" dirty="0"/>
          </a:p>
          <a:p>
            <a:pPr algn="ctr">
              <a:defRPr/>
            </a:pPr>
            <a:endParaRPr lang="es-PE" sz="2800" dirty="0"/>
          </a:p>
          <a:p>
            <a:pPr algn="ctr">
              <a:defRPr/>
            </a:pPr>
            <a:endParaRPr lang="es-PE" sz="2800" dirty="0"/>
          </a:p>
          <a:p>
            <a:pPr algn="ctr">
              <a:defRPr/>
            </a:pPr>
            <a:endParaRPr lang="es-PE" sz="2800" dirty="0"/>
          </a:p>
          <a:p>
            <a:pPr algn="ctr">
              <a:defRPr/>
            </a:pPr>
            <a:endParaRPr lang="es-PE" sz="2800" dirty="0"/>
          </a:p>
          <a:p>
            <a:pPr algn="ctr">
              <a:defRPr/>
            </a:pPr>
            <a:endParaRPr lang="es-PE" sz="2800" dirty="0"/>
          </a:p>
          <a:p>
            <a:pPr algn="ctr">
              <a:defRPr/>
            </a:pPr>
            <a:r>
              <a:rPr lang="es-PE" sz="2800" dirty="0"/>
              <a:t>PRODUCTOS  DE LA SEMANA DE PLANIFICACIÓN CON RESPECTO AL PEI</a:t>
            </a:r>
          </a:p>
          <a:p>
            <a:pPr marL="514350" indent="-514350">
              <a:buFontTx/>
              <a:buAutoNum type="arabicPeriod"/>
              <a:defRPr/>
            </a:pPr>
            <a:r>
              <a:rPr lang="es-PE" sz="2800" dirty="0"/>
              <a:t>R.D. DE LA COMISIÓN DEL CONEI Y PEI</a:t>
            </a:r>
          </a:p>
          <a:p>
            <a:pPr marL="514350" indent="-514350">
              <a:buFontTx/>
              <a:buAutoNum type="arabicPeriod"/>
              <a:defRPr/>
            </a:pPr>
            <a:r>
              <a:rPr lang="es-PE" sz="2800" dirty="0"/>
              <a:t>R..D. DE LA COMISIÓN DEL ENFOQUE AMBIENTAL</a:t>
            </a:r>
          </a:p>
          <a:p>
            <a:pPr marL="514350" indent="-514350">
              <a:buFontTx/>
              <a:buAutoNum type="arabicPeriod"/>
              <a:defRPr/>
            </a:pPr>
            <a:r>
              <a:rPr lang="es-PE" sz="2800" dirty="0"/>
              <a:t>R.D. COMISIÓN DE TUTORÍA </a:t>
            </a:r>
          </a:p>
          <a:p>
            <a:pPr marL="514350" indent="-514350">
              <a:buFontTx/>
              <a:buAutoNum type="arabicPeriod"/>
              <a:defRPr/>
            </a:pPr>
            <a:r>
              <a:rPr lang="es-PE" sz="2800" dirty="0"/>
              <a:t>ACTAS DE REUNIÓN: SENSIBILIZACIÓN</a:t>
            </a:r>
          </a:p>
          <a:p>
            <a:pPr marL="514350" indent="-514350">
              <a:buFontTx/>
              <a:buAutoNum type="arabicPeriod"/>
              <a:defRPr/>
            </a:pPr>
            <a:r>
              <a:rPr lang="es-PE" sz="2800" dirty="0"/>
              <a:t>PROPUESTA DE VISIÓN</a:t>
            </a:r>
          </a:p>
          <a:p>
            <a:pPr>
              <a:defRPr/>
            </a:pPr>
            <a:endParaRPr lang="es-PE" sz="2800" dirty="0"/>
          </a:p>
          <a:p>
            <a:pPr algn="ctr">
              <a:defRPr/>
            </a:pPr>
            <a:endParaRPr lang="es-PE"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pPr marL="0" indent="0" algn="ctr">
              <a:buNone/>
            </a:pPr>
            <a:r>
              <a:rPr lang="es-PE" sz="6000" b="1" dirty="0">
                <a:solidFill>
                  <a:srgbClr val="FF0000"/>
                </a:solidFill>
              </a:rPr>
              <a:t>ACCIONES PARA LA IMPLEMENTACIÓN DEL PEI</a:t>
            </a:r>
          </a:p>
        </p:txBody>
      </p:sp>
    </p:spTree>
    <p:extLst>
      <p:ext uri="{BB962C8B-B14F-4D97-AF65-F5344CB8AC3E}">
        <p14:creationId xmlns:p14="http://schemas.microsoft.com/office/powerpoint/2010/main" val="30772870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uadroTexto 4"/>
          <p:cNvSpPr txBox="1">
            <a:spLocks noChangeArrowheads="1"/>
          </p:cNvSpPr>
          <p:nvPr/>
        </p:nvSpPr>
        <p:spPr bwMode="auto">
          <a:xfrm>
            <a:off x="3894138" y="2944813"/>
            <a:ext cx="361791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PE" altLang="es-PE" sz="7200" b="1">
                <a:solidFill>
                  <a:srgbClr val="C00000"/>
                </a:solidFill>
                <a:latin typeface="Berlin Sans FB" panose="020E0602020502020306" pitchFamily="34" charset="0"/>
              </a:rPr>
              <a:t>Gracias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Rectángulo"/>
          <p:cNvSpPr>
            <a:spLocks noChangeArrowheads="1"/>
          </p:cNvSpPr>
          <p:nvPr/>
        </p:nvSpPr>
        <p:spPr bwMode="auto">
          <a:xfrm>
            <a:off x="882650" y="1000125"/>
            <a:ext cx="98202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PE" sz="2000" b="1">
                <a:cs typeface="Arial" panose="020B0604020202020204" pitchFamily="34" charset="0"/>
              </a:rPr>
              <a:t>  </a:t>
            </a:r>
            <a:r>
              <a:rPr lang="es-ES" altLang="es-PE" sz="2000" b="1">
                <a:solidFill>
                  <a:srgbClr val="FF0000"/>
                </a:solidFill>
                <a:cs typeface="Arial" panose="020B0604020202020204" pitchFamily="34" charset="0"/>
              </a:rPr>
              <a:t>REFLEXIONES ACERCA DEL PROYECTO EDUCATIVO INSTITUCIONAL (PEI)</a:t>
            </a:r>
            <a:endParaRPr lang="es-ES_tradnl" altLang="es-PE">
              <a:solidFill>
                <a:srgbClr val="FF0000"/>
              </a:solidFill>
              <a:latin typeface="Calibri" panose="020F0502020204030204" pitchFamily="34" charset="0"/>
            </a:endParaRPr>
          </a:p>
        </p:txBody>
      </p:sp>
      <p:sp>
        <p:nvSpPr>
          <p:cNvPr id="17411" name="2 Rectángulo"/>
          <p:cNvSpPr>
            <a:spLocks noChangeArrowheads="1"/>
          </p:cNvSpPr>
          <p:nvPr/>
        </p:nvSpPr>
        <p:spPr bwMode="auto">
          <a:xfrm>
            <a:off x="2095500" y="1428750"/>
            <a:ext cx="8286750" cy="425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80000"/>
              </a:lnSpc>
            </a:pPr>
            <a:endParaRPr lang="es-ES" altLang="es-PE" sz="2000" b="1">
              <a:cs typeface="Arial" panose="020B0604020202020204" pitchFamily="34" charset="0"/>
            </a:endParaRPr>
          </a:p>
          <a:p>
            <a:pPr algn="just" eaLnBrk="1" hangingPunct="1">
              <a:lnSpc>
                <a:spcPct val="80000"/>
              </a:lnSpc>
            </a:pPr>
            <a:endParaRPr lang="es-ES" altLang="es-PE" sz="2000" b="1">
              <a:cs typeface="Arial" panose="020B0604020202020204" pitchFamily="34" charset="0"/>
            </a:endParaRPr>
          </a:p>
          <a:p>
            <a:pPr algn="just" eaLnBrk="1" hangingPunct="1">
              <a:lnSpc>
                <a:spcPct val="80000"/>
              </a:lnSpc>
            </a:pPr>
            <a:endParaRPr lang="es-ES" altLang="es-PE" sz="2000" b="1">
              <a:cs typeface="Arial" panose="020B0604020202020204" pitchFamily="34" charset="0"/>
            </a:endParaRPr>
          </a:p>
          <a:p>
            <a:pPr algn="just" eaLnBrk="1" hangingPunct="1">
              <a:lnSpc>
                <a:spcPct val="80000"/>
              </a:lnSpc>
            </a:pPr>
            <a:r>
              <a:rPr lang="es-ES" altLang="es-PE" sz="2000" b="1">
                <a:cs typeface="Arial" panose="020B0604020202020204" pitchFamily="34" charset="0"/>
              </a:rPr>
              <a:t>El </a:t>
            </a:r>
            <a:r>
              <a:rPr lang="es-ES" altLang="es-PE" sz="2000" b="1">
                <a:solidFill>
                  <a:srgbClr val="FF0000"/>
                </a:solidFill>
                <a:cs typeface="Arial" panose="020B0604020202020204" pitchFamily="34" charset="0"/>
              </a:rPr>
              <a:t>PEI</a:t>
            </a:r>
            <a:r>
              <a:rPr lang="es-ES" altLang="es-PE" sz="2000" b="1">
                <a:cs typeface="Arial" panose="020B0604020202020204" pitchFamily="34" charset="0"/>
              </a:rPr>
              <a:t> es un instrumento de gestión que compromete e integra a los diferentes actores de la I.E. ,  a las autoridades locales para mejorar los aprendizajes de los estudiantes, el desarrollo de la escuela y la comunidad donde se encuentra.</a:t>
            </a:r>
          </a:p>
          <a:p>
            <a:pPr algn="just" eaLnBrk="1" hangingPunct="1">
              <a:lnSpc>
                <a:spcPct val="80000"/>
              </a:lnSpc>
            </a:pPr>
            <a:endParaRPr lang="es-ES" altLang="es-PE" sz="2000" b="1">
              <a:cs typeface="Arial" panose="020B0604020202020204" pitchFamily="34" charset="0"/>
            </a:endParaRPr>
          </a:p>
          <a:p>
            <a:pPr algn="just" eaLnBrk="1" hangingPunct="1">
              <a:lnSpc>
                <a:spcPct val="80000"/>
              </a:lnSpc>
            </a:pPr>
            <a:endParaRPr lang="es-ES" altLang="es-PE" sz="2000" b="1">
              <a:cs typeface="Arial" panose="020B0604020202020204" pitchFamily="34" charset="0"/>
            </a:endParaRPr>
          </a:p>
          <a:p>
            <a:pPr algn="just" eaLnBrk="1" hangingPunct="1">
              <a:lnSpc>
                <a:spcPct val="80000"/>
              </a:lnSpc>
            </a:pPr>
            <a:r>
              <a:rPr lang="es-ES" altLang="es-PE" sz="2000" b="1">
                <a:cs typeface="Arial" panose="020B0604020202020204" pitchFamily="34" charset="0"/>
              </a:rPr>
              <a:t>El </a:t>
            </a:r>
            <a:r>
              <a:rPr lang="es-ES" altLang="es-PE" sz="2000" b="1">
                <a:solidFill>
                  <a:srgbClr val="FF0000"/>
                </a:solidFill>
                <a:cs typeface="Arial" panose="020B0604020202020204" pitchFamily="34" charset="0"/>
              </a:rPr>
              <a:t>PEI</a:t>
            </a:r>
            <a:r>
              <a:rPr lang="es-ES" altLang="es-PE" sz="2000" b="1">
                <a:cs typeface="Arial" panose="020B0604020202020204" pitchFamily="34" charset="0"/>
              </a:rPr>
              <a:t> no es cualquier instrumento burocrático de gestión. Este se convierte en una de las estrategias fundamentales para lograr el mejoramiento de la calidad pedagógica, administrativa e institucional.</a:t>
            </a:r>
          </a:p>
          <a:p>
            <a:pPr algn="just" eaLnBrk="1" hangingPunct="1">
              <a:lnSpc>
                <a:spcPct val="80000"/>
              </a:lnSpc>
            </a:pPr>
            <a:endParaRPr lang="es-ES" altLang="es-PE" sz="2000" b="1">
              <a:cs typeface="Arial" panose="020B0604020202020204" pitchFamily="34" charset="0"/>
            </a:endParaRPr>
          </a:p>
          <a:p>
            <a:pPr algn="just" eaLnBrk="1" hangingPunct="1">
              <a:lnSpc>
                <a:spcPct val="80000"/>
              </a:lnSpc>
            </a:pPr>
            <a:endParaRPr lang="es-ES" altLang="es-PE" sz="2000" b="1">
              <a:cs typeface="Arial" panose="020B0604020202020204" pitchFamily="34" charset="0"/>
            </a:endParaRPr>
          </a:p>
          <a:p>
            <a:pPr algn="just" eaLnBrk="1" hangingPunct="1">
              <a:lnSpc>
                <a:spcPct val="80000"/>
              </a:lnSpc>
            </a:pPr>
            <a:r>
              <a:rPr lang="es-ES" altLang="es-PE" sz="2000" b="1">
                <a:cs typeface="Arial" panose="020B0604020202020204" pitchFamily="34" charset="0"/>
              </a:rPr>
              <a:t>El </a:t>
            </a:r>
            <a:r>
              <a:rPr lang="es-ES" altLang="es-PE" sz="2000" b="1">
                <a:solidFill>
                  <a:srgbClr val="FF0000"/>
                </a:solidFill>
                <a:cs typeface="Arial" panose="020B0604020202020204" pitchFamily="34" charset="0"/>
              </a:rPr>
              <a:t>PEI </a:t>
            </a:r>
            <a:r>
              <a:rPr lang="es-ES" altLang="es-PE" sz="2000" b="1">
                <a:cs typeface="Arial" panose="020B0604020202020204" pitchFamily="34" charset="0"/>
              </a:rPr>
              <a:t>no se hace de la noche a la mañana.</a:t>
            </a:r>
          </a:p>
          <a:p>
            <a:pPr eaLnBrk="1" hangingPunct="1">
              <a:lnSpc>
                <a:spcPct val="80000"/>
              </a:lnSpc>
            </a:pPr>
            <a:endParaRPr lang="es-ES" altLang="es-PE" b="1">
              <a:latin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1669" y="327322"/>
            <a:ext cx="10674350" cy="1208871"/>
          </a:xfrm>
        </p:spPr>
        <p:txBody>
          <a:bodyPr rtlCol="0">
            <a:noAutofit/>
          </a:bodyPr>
          <a:lstStyle/>
          <a:p>
            <a:pPr eaLnBrk="1" fontAlgn="auto" hangingPunct="1">
              <a:spcAft>
                <a:spcPts val="0"/>
              </a:spcAft>
              <a:defRPr/>
            </a:pPr>
            <a:r>
              <a:rPr lang="es-PE" sz="4000" b="1" dirty="0">
                <a:solidFill>
                  <a:srgbClr val="C00000"/>
                </a:solidFill>
                <a:latin typeface="Arial Narrow" panose="020B0606020202030204" pitchFamily="34" charset="0"/>
              </a:rPr>
              <a:t>PROYECTO EDUCATIVO INSTITUCIONAL</a:t>
            </a:r>
            <a:endParaRPr lang="es-PE" sz="4000" dirty="0">
              <a:latin typeface="Arial Narrow" panose="020B0606020202030204" pitchFamily="34" charset="0"/>
            </a:endParaRPr>
          </a:p>
        </p:txBody>
      </p:sp>
      <p:grpSp>
        <p:nvGrpSpPr>
          <p:cNvPr id="18493" name="Grupo 18492"/>
          <p:cNvGrpSpPr/>
          <p:nvPr/>
        </p:nvGrpSpPr>
        <p:grpSpPr>
          <a:xfrm>
            <a:off x="308086" y="2297903"/>
            <a:ext cx="11117949" cy="3649920"/>
            <a:chOff x="308086" y="2297903"/>
            <a:chExt cx="11117949" cy="3649920"/>
          </a:xfrm>
        </p:grpSpPr>
        <p:sp>
          <p:nvSpPr>
            <p:cNvPr id="5" name="Forma libre: forma 4"/>
            <p:cNvSpPr/>
            <p:nvPr/>
          </p:nvSpPr>
          <p:spPr>
            <a:xfrm>
              <a:off x="308086" y="3280541"/>
              <a:ext cx="2632112" cy="2632112"/>
            </a:xfrm>
            <a:custGeom>
              <a:avLst/>
              <a:gdLst>
                <a:gd name="connsiteX0" fmla="*/ 0 w 2632112"/>
                <a:gd name="connsiteY0" fmla="*/ 1316056 h 2632112"/>
                <a:gd name="connsiteX1" fmla="*/ 1316056 w 2632112"/>
                <a:gd name="connsiteY1" fmla="*/ 0 h 2632112"/>
                <a:gd name="connsiteX2" fmla="*/ 2632112 w 2632112"/>
                <a:gd name="connsiteY2" fmla="*/ 1316056 h 2632112"/>
                <a:gd name="connsiteX3" fmla="*/ 1316056 w 2632112"/>
                <a:gd name="connsiteY3" fmla="*/ 2632112 h 2632112"/>
                <a:gd name="connsiteX4" fmla="*/ 0 w 2632112"/>
                <a:gd name="connsiteY4" fmla="*/ 1316056 h 2632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2112" h="2632112">
                  <a:moveTo>
                    <a:pt x="0" y="1316056"/>
                  </a:moveTo>
                  <a:cubicBezTo>
                    <a:pt x="0" y="589218"/>
                    <a:pt x="589218" y="0"/>
                    <a:pt x="1316056" y="0"/>
                  </a:cubicBezTo>
                  <a:cubicBezTo>
                    <a:pt x="2042894" y="0"/>
                    <a:pt x="2632112" y="589218"/>
                    <a:pt x="2632112" y="1316056"/>
                  </a:cubicBezTo>
                  <a:cubicBezTo>
                    <a:pt x="2632112" y="2042894"/>
                    <a:pt x="2042894" y="2632112"/>
                    <a:pt x="1316056" y="2632112"/>
                  </a:cubicBezTo>
                  <a:cubicBezTo>
                    <a:pt x="589218" y="2632112"/>
                    <a:pt x="0" y="2042894"/>
                    <a:pt x="0" y="1316056"/>
                  </a:cubicBezTo>
                  <a:close/>
                </a:path>
              </a:pathLst>
            </a:custGeom>
            <a:solidFill>
              <a:sysClr val="window" lastClr="FFFFFF">
                <a:lumMod val="85000"/>
                <a:alpha val="50000"/>
              </a:sysClr>
            </a:solidFill>
            <a:ln w="12700" cap="flat" cmpd="sng" algn="ctr">
              <a:solidFill>
                <a:sysClr val="window" lastClr="FFFFFF">
                  <a:lumMod val="50000"/>
                </a:sysClr>
              </a:solidFill>
              <a:prstDash val="solid"/>
              <a:miter lim="800000"/>
            </a:ln>
            <a:effectLst/>
          </p:spPr>
          <p:style>
            <a:lnRef idx="2">
              <a:scrgbClr r="0" g="0" b="0"/>
            </a:lnRef>
            <a:fillRef idx="1">
              <a:scrgbClr r="0" g="0" b="0"/>
            </a:fillRef>
            <a:effectRef idx="0">
              <a:scrgbClr r="0" g="0" b="0"/>
            </a:effectRef>
            <a:fontRef idx="minor">
              <a:schemeClr val="tx1"/>
            </a:fontRef>
          </p:style>
          <p:txBody>
            <a:bodyPr spcFirstLastPara="0" vert="horz" wrap="square" lIns="530318" tIns="410864" rIns="530318" bIns="410864" numCol="1" spcCol="1270" anchor="ctr" anchorCtr="0">
              <a:noAutofit/>
            </a:bodyPr>
            <a:lstStyle/>
            <a:p>
              <a:pPr marL="0" lvl="0" indent="0" algn="ctr" defTabSz="889000">
                <a:lnSpc>
                  <a:spcPct val="90000"/>
                </a:lnSpc>
                <a:spcBef>
                  <a:spcPct val="0"/>
                </a:spcBef>
                <a:spcAft>
                  <a:spcPct val="35000"/>
                </a:spcAft>
                <a:buNone/>
              </a:pPr>
              <a:r>
                <a:rPr lang="es-PE" sz="2000" b="1" kern="1200" dirty="0">
                  <a:solidFill>
                    <a:schemeClr val="tx1"/>
                  </a:solidFill>
                  <a:latin typeface="Arial Narrow" panose="020B0606020202030204" pitchFamily="34" charset="0"/>
                  <a:ea typeface="+mn-ea"/>
                  <a:cs typeface="+mn-cs"/>
                </a:rPr>
                <a:t>FUNCIONAL</a:t>
              </a:r>
              <a:r>
                <a:rPr lang="es-PE" sz="2000" kern="1200" dirty="0">
                  <a:solidFill>
                    <a:schemeClr val="tx1"/>
                  </a:solidFill>
                  <a:latin typeface="Arial Narrow" panose="020B0606020202030204" pitchFamily="34" charset="0"/>
                  <a:ea typeface="+mn-ea"/>
                  <a:cs typeface="+mn-cs"/>
                </a:rPr>
                <a:t>  </a:t>
              </a:r>
            </a:p>
            <a:p>
              <a:pPr marL="0" lvl="0" indent="0" algn="ctr" defTabSz="889000">
                <a:lnSpc>
                  <a:spcPct val="90000"/>
                </a:lnSpc>
                <a:spcBef>
                  <a:spcPct val="0"/>
                </a:spcBef>
                <a:spcAft>
                  <a:spcPct val="35000"/>
                </a:spcAft>
                <a:buNone/>
              </a:pPr>
              <a:r>
                <a:rPr lang="es-PE" sz="2000" b="1" kern="1200" dirty="0">
                  <a:solidFill>
                    <a:srgbClr val="C00000"/>
                  </a:solidFill>
                  <a:latin typeface="Arial Narrow" panose="020B0606020202030204" pitchFamily="34" charset="0"/>
                  <a:ea typeface="+mn-ea"/>
                  <a:cs typeface="+mn-cs"/>
                </a:rPr>
                <a:t>PRÁCTICO Y ÚTIL PARA LA GESTIÓN ESCOLAR.</a:t>
              </a:r>
            </a:p>
          </p:txBody>
        </p:sp>
        <p:sp>
          <p:nvSpPr>
            <p:cNvPr id="6" name="Forma libre: forma 5"/>
            <p:cNvSpPr/>
            <p:nvPr/>
          </p:nvSpPr>
          <p:spPr>
            <a:xfrm>
              <a:off x="2413776" y="3280541"/>
              <a:ext cx="2632112" cy="2632112"/>
            </a:xfrm>
            <a:custGeom>
              <a:avLst/>
              <a:gdLst>
                <a:gd name="connsiteX0" fmla="*/ 0 w 2632112"/>
                <a:gd name="connsiteY0" fmla="*/ 1316056 h 2632112"/>
                <a:gd name="connsiteX1" fmla="*/ 1316056 w 2632112"/>
                <a:gd name="connsiteY1" fmla="*/ 0 h 2632112"/>
                <a:gd name="connsiteX2" fmla="*/ 2632112 w 2632112"/>
                <a:gd name="connsiteY2" fmla="*/ 1316056 h 2632112"/>
                <a:gd name="connsiteX3" fmla="*/ 1316056 w 2632112"/>
                <a:gd name="connsiteY3" fmla="*/ 2632112 h 2632112"/>
                <a:gd name="connsiteX4" fmla="*/ 0 w 2632112"/>
                <a:gd name="connsiteY4" fmla="*/ 1316056 h 2632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2112" h="2632112">
                  <a:moveTo>
                    <a:pt x="0" y="1316056"/>
                  </a:moveTo>
                  <a:cubicBezTo>
                    <a:pt x="0" y="589218"/>
                    <a:pt x="589218" y="0"/>
                    <a:pt x="1316056" y="0"/>
                  </a:cubicBezTo>
                  <a:cubicBezTo>
                    <a:pt x="2042894" y="0"/>
                    <a:pt x="2632112" y="589218"/>
                    <a:pt x="2632112" y="1316056"/>
                  </a:cubicBezTo>
                  <a:cubicBezTo>
                    <a:pt x="2632112" y="2042894"/>
                    <a:pt x="2042894" y="2632112"/>
                    <a:pt x="1316056" y="2632112"/>
                  </a:cubicBezTo>
                  <a:cubicBezTo>
                    <a:pt x="589218" y="2632112"/>
                    <a:pt x="0" y="2042894"/>
                    <a:pt x="0" y="1316056"/>
                  </a:cubicBezTo>
                  <a:close/>
                </a:path>
              </a:pathLst>
            </a:custGeom>
            <a:solidFill>
              <a:sysClr val="window" lastClr="FFFFFF">
                <a:lumMod val="85000"/>
                <a:alpha val="50000"/>
              </a:sysClr>
            </a:solidFill>
            <a:ln w="12700" cap="flat" cmpd="sng" algn="ctr">
              <a:solidFill>
                <a:sysClr val="window" lastClr="FFFFFF">
                  <a:lumMod val="50000"/>
                </a:sysClr>
              </a:solidFill>
              <a:prstDash val="solid"/>
              <a:miter lim="800000"/>
            </a:ln>
            <a:effectLst/>
          </p:spPr>
          <p:style>
            <a:lnRef idx="2">
              <a:scrgbClr r="0" g="0" b="0"/>
            </a:lnRef>
            <a:fillRef idx="1">
              <a:scrgbClr r="0" g="0" b="0"/>
            </a:fillRef>
            <a:effectRef idx="0">
              <a:scrgbClr r="0" g="0" b="0"/>
            </a:effectRef>
            <a:fontRef idx="minor">
              <a:schemeClr val="tx1"/>
            </a:fontRef>
          </p:style>
          <p:txBody>
            <a:bodyPr spcFirstLastPara="0" vert="horz" wrap="square" lIns="530318" tIns="410864" rIns="530318" bIns="410864" numCol="1" spcCol="1270" anchor="ctr" anchorCtr="0">
              <a:noAutofit/>
            </a:bodyPr>
            <a:lstStyle/>
            <a:p>
              <a:pPr marL="0" lvl="0" indent="0" algn="ctr" defTabSz="889000">
                <a:lnSpc>
                  <a:spcPct val="90000"/>
                </a:lnSpc>
                <a:spcBef>
                  <a:spcPct val="0"/>
                </a:spcBef>
                <a:spcAft>
                  <a:spcPct val="35000"/>
                </a:spcAft>
                <a:buNone/>
              </a:pPr>
              <a:r>
                <a:rPr lang="es-PE" sz="2000" b="1" kern="1200" dirty="0">
                  <a:solidFill>
                    <a:schemeClr val="tx1"/>
                  </a:solidFill>
                  <a:latin typeface="Arial Narrow" panose="020B0606020202030204" pitchFamily="34" charset="0"/>
                  <a:ea typeface="+mn-ea"/>
                  <a:cs typeface="+mn-cs"/>
                </a:rPr>
                <a:t>ACCESIBLE</a:t>
              </a:r>
              <a:r>
                <a:rPr lang="es-PE" sz="2000" b="1" kern="1200" dirty="0">
                  <a:solidFill>
                    <a:srgbClr val="C00000"/>
                  </a:solidFill>
                  <a:latin typeface="Arial Narrow" panose="020B0606020202030204" pitchFamily="34" charset="0"/>
                  <a:ea typeface="+mn-ea"/>
                  <a:cs typeface="+mn-cs"/>
                </a:rPr>
                <a:t>        </a:t>
              </a:r>
              <a:r>
                <a:rPr lang="es-PE" sz="2000" kern="1200" dirty="0">
                  <a:solidFill>
                    <a:srgbClr val="C00000"/>
                  </a:solidFill>
                  <a:latin typeface="Arial Narrow" panose="020B0606020202030204" pitchFamily="34" charset="0"/>
                  <a:ea typeface="+mn-ea"/>
                  <a:cs typeface="+mn-cs"/>
                </a:rPr>
                <a:t> </a:t>
              </a:r>
            </a:p>
            <a:p>
              <a:pPr marL="0" lvl="0" indent="0" algn="ctr" defTabSz="889000">
                <a:lnSpc>
                  <a:spcPct val="90000"/>
                </a:lnSpc>
                <a:spcBef>
                  <a:spcPct val="0"/>
                </a:spcBef>
                <a:spcAft>
                  <a:spcPct val="35000"/>
                </a:spcAft>
                <a:buNone/>
              </a:pPr>
              <a:r>
                <a:rPr lang="es-PE" sz="2000" b="1" kern="1200" dirty="0">
                  <a:solidFill>
                    <a:srgbClr val="C00000"/>
                  </a:solidFill>
                  <a:latin typeface="Arial Narrow" panose="020B0606020202030204" pitchFamily="34" charset="0"/>
                  <a:ea typeface="+mn-ea"/>
                  <a:cs typeface="+mn-cs"/>
                </a:rPr>
                <a:t>DE FÁCIL MANEJO, TODOS EN LA IE PUEDEN ENTENDERLO.</a:t>
              </a:r>
            </a:p>
          </p:txBody>
        </p:sp>
        <p:sp>
          <p:nvSpPr>
            <p:cNvPr id="8" name="Forma libre: forma 7"/>
            <p:cNvSpPr/>
            <p:nvPr/>
          </p:nvSpPr>
          <p:spPr>
            <a:xfrm>
              <a:off x="4519465" y="3280541"/>
              <a:ext cx="2632112" cy="2632112"/>
            </a:xfrm>
            <a:custGeom>
              <a:avLst/>
              <a:gdLst>
                <a:gd name="connsiteX0" fmla="*/ 0 w 2632112"/>
                <a:gd name="connsiteY0" fmla="*/ 1316056 h 2632112"/>
                <a:gd name="connsiteX1" fmla="*/ 1316056 w 2632112"/>
                <a:gd name="connsiteY1" fmla="*/ 0 h 2632112"/>
                <a:gd name="connsiteX2" fmla="*/ 2632112 w 2632112"/>
                <a:gd name="connsiteY2" fmla="*/ 1316056 h 2632112"/>
                <a:gd name="connsiteX3" fmla="*/ 1316056 w 2632112"/>
                <a:gd name="connsiteY3" fmla="*/ 2632112 h 2632112"/>
                <a:gd name="connsiteX4" fmla="*/ 0 w 2632112"/>
                <a:gd name="connsiteY4" fmla="*/ 1316056 h 2632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2112" h="2632112">
                  <a:moveTo>
                    <a:pt x="0" y="1316056"/>
                  </a:moveTo>
                  <a:cubicBezTo>
                    <a:pt x="0" y="589218"/>
                    <a:pt x="589218" y="0"/>
                    <a:pt x="1316056" y="0"/>
                  </a:cubicBezTo>
                  <a:cubicBezTo>
                    <a:pt x="2042894" y="0"/>
                    <a:pt x="2632112" y="589218"/>
                    <a:pt x="2632112" y="1316056"/>
                  </a:cubicBezTo>
                  <a:cubicBezTo>
                    <a:pt x="2632112" y="2042894"/>
                    <a:pt x="2042894" y="2632112"/>
                    <a:pt x="1316056" y="2632112"/>
                  </a:cubicBezTo>
                  <a:cubicBezTo>
                    <a:pt x="589218" y="2632112"/>
                    <a:pt x="0" y="2042894"/>
                    <a:pt x="0" y="1316056"/>
                  </a:cubicBezTo>
                  <a:close/>
                </a:path>
              </a:pathLst>
            </a:custGeom>
            <a:solidFill>
              <a:sysClr val="window" lastClr="FFFFFF">
                <a:lumMod val="85000"/>
                <a:alpha val="50000"/>
              </a:sysClr>
            </a:solidFill>
            <a:ln w="12700" cap="flat" cmpd="sng" algn="ctr">
              <a:solidFill>
                <a:sysClr val="window" lastClr="FFFFFF">
                  <a:lumMod val="50000"/>
                </a:sysClr>
              </a:solidFill>
              <a:prstDash val="solid"/>
              <a:miter lim="800000"/>
            </a:ln>
            <a:effectLst/>
          </p:spPr>
          <p:style>
            <a:lnRef idx="2">
              <a:scrgbClr r="0" g="0" b="0"/>
            </a:lnRef>
            <a:fillRef idx="1">
              <a:scrgbClr r="0" g="0" b="0"/>
            </a:fillRef>
            <a:effectRef idx="0">
              <a:scrgbClr r="0" g="0" b="0"/>
            </a:effectRef>
            <a:fontRef idx="minor">
              <a:schemeClr val="tx1"/>
            </a:fontRef>
          </p:style>
          <p:txBody>
            <a:bodyPr spcFirstLastPara="0" vert="horz" wrap="square" lIns="530318" tIns="410864" rIns="530318" bIns="410864" numCol="1" spcCol="1270" anchor="ctr" anchorCtr="0">
              <a:noAutofit/>
            </a:bodyPr>
            <a:lstStyle/>
            <a:p>
              <a:pPr marL="0" lvl="0" indent="0" algn="ctr" defTabSz="889000">
                <a:lnSpc>
                  <a:spcPct val="90000"/>
                </a:lnSpc>
                <a:spcBef>
                  <a:spcPct val="0"/>
                </a:spcBef>
                <a:spcAft>
                  <a:spcPct val="35000"/>
                </a:spcAft>
                <a:buNone/>
              </a:pPr>
              <a:r>
                <a:rPr lang="es-PE" sz="2000" b="1" kern="1200" dirty="0">
                  <a:solidFill>
                    <a:schemeClr val="tx1"/>
                  </a:solidFill>
                  <a:latin typeface="Arial Narrow" panose="020B0606020202030204" pitchFamily="34" charset="0"/>
                  <a:ea typeface="+mn-ea"/>
                  <a:cs typeface="+mn-cs"/>
                </a:rPr>
                <a:t>REPRESENTATIVO </a:t>
              </a:r>
              <a:r>
                <a:rPr lang="es-PE" sz="2000" b="1" kern="1200" dirty="0">
                  <a:solidFill>
                    <a:srgbClr val="C00000"/>
                  </a:solidFill>
                  <a:latin typeface="Arial Narrow" panose="020B0606020202030204" pitchFamily="34" charset="0"/>
                  <a:ea typeface="+mn-ea"/>
                  <a:cs typeface="+mn-cs"/>
                </a:rPr>
                <a:t> </a:t>
              </a:r>
              <a:r>
                <a:rPr lang="es-PE" sz="2000" kern="1200" dirty="0">
                  <a:solidFill>
                    <a:srgbClr val="C00000"/>
                  </a:solidFill>
                  <a:latin typeface="Arial Narrow" panose="020B0606020202030204" pitchFamily="34" charset="0"/>
                  <a:ea typeface="+mn-ea"/>
                  <a:cs typeface="+mn-cs"/>
                </a:rPr>
                <a:t> </a:t>
              </a:r>
            </a:p>
            <a:p>
              <a:pPr marL="0" lvl="0" indent="0" algn="ctr" defTabSz="889000">
                <a:lnSpc>
                  <a:spcPct val="90000"/>
                </a:lnSpc>
                <a:spcBef>
                  <a:spcPct val="0"/>
                </a:spcBef>
                <a:spcAft>
                  <a:spcPct val="35000"/>
                </a:spcAft>
                <a:buNone/>
              </a:pPr>
              <a:r>
                <a:rPr lang="es-PE" sz="2000" kern="1200" dirty="0">
                  <a:solidFill>
                    <a:srgbClr val="C00000"/>
                  </a:solidFill>
                  <a:latin typeface="Arial Narrow" panose="020B0606020202030204" pitchFamily="34" charset="0"/>
                  <a:ea typeface="+mn-ea"/>
                  <a:cs typeface="+mn-cs"/>
                </a:rPr>
                <a:t> </a:t>
              </a:r>
              <a:r>
                <a:rPr lang="es-PE" sz="2000" b="1" kern="1200" dirty="0">
                  <a:solidFill>
                    <a:srgbClr val="C00000"/>
                  </a:solidFill>
                  <a:latin typeface="Arial Narrow" panose="020B0606020202030204" pitchFamily="34" charset="0"/>
                  <a:ea typeface="+mn-ea"/>
                  <a:cs typeface="+mn-cs"/>
                </a:rPr>
                <a:t>REFLEJA A LA IE Y A LA COMUNIDAD EDUCATIVA.</a:t>
              </a:r>
            </a:p>
          </p:txBody>
        </p:sp>
        <p:sp>
          <p:nvSpPr>
            <p:cNvPr id="9" name="Forma libre: forma 8"/>
            <p:cNvSpPr/>
            <p:nvPr/>
          </p:nvSpPr>
          <p:spPr>
            <a:xfrm>
              <a:off x="6625155" y="3280541"/>
              <a:ext cx="2632112" cy="2632112"/>
            </a:xfrm>
            <a:custGeom>
              <a:avLst/>
              <a:gdLst>
                <a:gd name="connsiteX0" fmla="*/ 0 w 2632112"/>
                <a:gd name="connsiteY0" fmla="*/ 1316056 h 2632112"/>
                <a:gd name="connsiteX1" fmla="*/ 1316056 w 2632112"/>
                <a:gd name="connsiteY1" fmla="*/ 0 h 2632112"/>
                <a:gd name="connsiteX2" fmla="*/ 2632112 w 2632112"/>
                <a:gd name="connsiteY2" fmla="*/ 1316056 h 2632112"/>
                <a:gd name="connsiteX3" fmla="*/ 1316056 w 2632112"/>
                <a:gd name="connsiteY3" fmla="*/ 2632112 h 2632112"/>
                <a:gd name="connsiteX4" fmla="*/ 0 w 2632112"/>
                <a:gd name="connsiteY4" fmla="*/ 1316056 h 2632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2112" h="2632112">
                  <a:moveTo>
                    <a:pt x="0" y="1316056"/>
                  </a:moveTo>
                  <a:cubicBezTo>
                    <a:pt x="0" y="589218"/>
                    <a:pt x="589218" y="0"/>
                    <a:pt x="1316056" y="0"/>
                  </a:cubicBezTo>
                  <a:cubicBezTo>
                    <a:pt x="2042894" y="0"/>
                    <a:pt x="2632112" y="589218"/>
                    <a:pt x="2632112" y="1316056"/>
                  </a:cubicBezTo>
                  <a:cubicBezTo>
                    <a:pt x="2632112" y="2042894"/>
                    <a:pt x="2042894" y="2632112"/>
                    <a:pt x="1316056" y="2632112"/>
                  </a:cubicBezTo>
                  <a:cubicBezTo>
                    <a:pt x="589218" y="2632112"/>
                    <a:pt x="0" y="2042894"/>
                    <a:pt x="0" y="1316056"/>
                  </a:cubicBezTo>
                  <a:close/>
                </a:path>
              </a:pathLst>
            </a:custGeom>
            <a:solidFill>
              <a:sysClr val="window" lastClr="FFFFFF">
                <a:lumMod val="85000"/>
                <a:alpha val="50000"/>
              </a:sysClr>
            </a:solidFill>
            <a:ln w="12700" cap="flat" cmpd="sng" algn="ctr">
              <a:solidFill>
                <a:sysClr val="window" lastClr="FFFFFF">
                  <a:lumMod val="50000"/>
                </a:sysClr>
              </a:solidFill>
              <a:prstDash val="solid"/>
              <a:miter lim="800000"/>
            </a:ln>
            <a:effectLst/>
          </p:spPr>
          <p:style>
            <a:lnRef idx="2">
              <a:scrgbClr r="0" g="0" b="0"/>
            </a:lnRef>
            <a:fillRef idx="1">
              <a:scrgbClr r="0" g="0" b="0"/>
            </a:fillRef>
            <a:effectRef idx="0">
              <a:scrgbClr r="0" g="0" b="0"/>
            </a:effectRef>
            <a:fontRef idx="minor">
              <a:schemeClr val="tx1"/>
            </a:fontRef>
          </p:style>
          <p:txBody>
            <a:bodyPr spcFirstLastPara="0" vert="horz" wrap="square" lIns="530318" tIns="410864" rIns="530318" bIns="410864" numCol="1" spcCol="1270" anchor="ctr" anchorCtr="0">
              <a:noAutofit/>
            </a:bodyPr>
            <a:lstStyle/>
            <a:p>
              <a:pPr marL="0" lvl="0" indent="0" algn="ctr" defTabSz="889000">
                <a:lnSpc>
                  <a:spcPct val="90000"/>
                </a:lnSpc>
                <a:spcBef>
                  <a:spcPct val="0"/>
                </a:spcBef>
                <a:spcAft>
                  <a:spcPct val="35000"/>
                </a:spcAft>
                <a:buNone/>
              </a:pPr>
              <a:r>
                <a:rPr lang="es-PE" sz="2000" b="1" kern="1200" dirty="0">
                  <a:solidFill>
                    <a:schemeClr val="tx1"/>
                  </a:solidFill>
                  <a:latin typeface="Arial Narrow" panose="020B0606020202030204" pitchFamily="34" charset="0"/>
                  <a:ea typeface="+mn-ea"/>
                  <a:cs typeface="+mn-cs"/>
                </a:rPr>
                <a:t>ESTRATÉGICO</a:t>
              </a:r>
              <a:r>
                <a:rPr lang="es-PE" sz="2000" kern="1200" dirty="0">
                  <a:solidFill>
                    <a:schemeClr val="tx1"/>
                  </a:solidFill>
                  <a:latin typeface="Arial Narrow" panose="020B0606020202030204" pitchFamily="34" charset="0"/>
                  <a:ea typeface="+mn-ea"/>
                  <a:cs typeface="+mn-cs"/>
                </a:rPr>
                <a:t> </a:t>
              </a:r>
              <a:r>
                <a:rPr lang="es-PE" sz="2000" kern="1200" dirty="0">
                  <a:solidFill>
                    <a:srgbClr val="C00000"/>
                  </a:solidFill>
                  <a:latin typeface="Arial Narrow" panose="020B0606020202030204" pitchFamily="34" charset="0"/>
                  <a:ea typeface="+mn-ea"/>
                  <a:cs typeface="+mn-cs"/>
                </a:rPr>
                <a:t>   </a:t>
              </a:r>
            </a:p>
            <a:p>
              <a:pPr marL="0" lvl="0" indent="0" algn="ctr" defTabSz="889000">
                <a:lnSpc>
                  <a:spcPct val="90000"/>
                </a:lnSpc>
                <a:spcBef>
                  <a:spcPct val="0"/>
                </a:spcBef>
                <a:spcAft>
                  <a:spcPct val="35000"/>
                </a:spcAft>
                <a:buNone/>
              </a:pPr>
              <a:r>
                <a:rPr lang="es-PE" sz="2000" kern="1200" dirty="0">
                  <a:solidFill>
                    <a:srgbClr val="C00000"/>
                  </a:solidFill>
                  <a:latin typeface="Arial Narrow" panose="020B0606020202030204" pitchFamily="34" charset="0"/>
                  <a:ea typeface="+mn-ea"/>
                  <a:cs typeface="+mn-cs"/>
                </a:rPr>
                <a:t> </a:t>
              </a:r>
              <a:r>
                <a:rPr lang="es-PE" sz="2000" b="1" kern="1200" dirty="0">
                  <a:solidFill>
                    <a:srgbClr val="C00000"/>
                  </a:solidFill>
                  <a:latin typeface="Arial Narrow" panose="020B0606020202030204" pitchFamily="34" charset="0"/>
                  <a:ea typeface="+mn-ea"/>
                  <a:cs typeface="+mn-cs"/>
                </a:rPr>
                <a:t>PERMITE REFLEXIONAR ACERCA DE LA IE Y SUS POTENCIALIDADES</a:t>
              </a:r>
            </a:p>
          </p:txBody>
        </p:sp>
        <p:sp>
          <p:nvSpPr>
            <p:cNvPr id="13" name="Forma libre: forma 12"/>
            <p:cNvSpPr/>
            <p:nvPr/>
          </p:nvSpPr>
          <p:spPr>
            <a:xfrm>
              <a:off x="8793923" y="3315711"/>
              <a:ext cx="2632112" cy="2632112"/>
            </a:xfrm>
            <a:custGeom>
              <a:avLst/>
              <a:gdLst>
                <a:gd name="connsiteX0" fmla="*/ 0 w 2632112"/>
                <a:gd name="connsiteY0" fmla="*/ 1316056 h 2632112"/>
                <a:gd name="connsiteX1" fmla="*/ 1316056 w 2632112"/>
                <a:gd name="connsiteY1" fmla="*/ 0 h 2632112"/>
                <a:gd name="connsiteX2" fmla="*/ 2632112 w 2632112"/>
                <a:gd name="connsiteY2" fmla="*/ 1316056 h 2632112"/>
                <a:gd name="connsiteX3" fmla="*/ 1316056 w 2632112"/>
                <a:gd name="connsiteY3" fmla="*/ 2632112 h 2632112"/>
                <a:gd name="connsiteX4" fmla="*/ 0 w 2632112"/>
                <a:gd name="connsiteY4" fmla="*/ 1316056 h 2632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2112" h="2632112">
                  <a:moveTo>
                    <a:pt x="0" y="1316056"/>
                  </a:moveTo>
                  <a:cubicBezTo>
                    <a:pt x="0" y="589218"/>
                    <a:pt x="589218" y="0"/>
                    <a:pt x="1316056" y="0"/>
                  </a:cubicBezTo>
                  <a:cubicBezTo>
                    <a:pt x="2042894" y="0"/>
                    <a:pt x="2632112" y="589218"/>
                    <a:pt x="2632112" y="1316056"/>
                  </a:cubicBezTo>
                  <a:cubicBezTo>
                    <a:pt x="2632112" y="2042894"/>
                    <a:pt x="2042894" y="2632112"/>
                    <a:pt x="1316056" y="2632112"/>
                  </a:cubicBezTo>
                  <a:cubicBezTo>
                    <a:pt x="589218" y="2632112"/>
                    <a:pt x="0" y="2042894"/>
                    <a:pt x="0" y="1316056"/>
                  </a:cubicBezTo>
                  <a:close/>
                </a:path>
              </a:pathLst>
            </a:custGeom>
            <a:solidFill>
              <a:sysClr val="window" lastClr="FFFFFF">
                <a:lumMod val="85000"/>
                <a:alpha val="50000"/>
              </a:sysClr>
            </a:solidFill>
            <a:ln w="12700" cap="flat" cmpd="sng" algn="ctr">
              <a:solidFill>
                <a:sysClr val="window" lastClr="FFFFFF">
                  <a:lumMod val="50000"/>
                </a:sysClr>
              </a:solidFill>
              <a:prstDash val="solid"/>
              <a:miter lim="800000"/>
            </a:ln>
            <a:effectLst/>
          </p:spPr>
          <p:style>
            <a:lnRef idx="2">
              <a:scrgbClr r="0" g="0" b="0"/>
            </a:lnRef>
            <a:fillRef idx="1">
              <a:scrgbClr r="0" g="0" b="0"/>
            </a:fillRef>
            <a:effectRef idx="0">
              <a:scrgbClr r="0" g="0" b="0"/>
            </a:effectRef>
            <a:fontRef idx="minor">
              <a:schemeClr val="tx1"/>
            </a:fontRef>
          </p:style>
          <p:txBody>
            <a:bodyPr spcFirstLastPara="0" vert="horz" wrap="square" lIns="530318" tIns="410864" rIns="530318" bIns="410864" numCol="1" spcCol="1270" anchor="ctr" anchorCtr="0">
              <a:noAutofit/>
            </a:bodyPr>
            <a:lstStyle/>
            <a:p>
              <a:pPr marL="0" lvl="0" indent="0" algn="ctr" defTabSz="889000">
                <a:lnSpc>
                  <a:spcPct val="90000"/>
                </a:lnSpc>
                <a:spcBef>
                  <a:spcPct val="0"/>
                </a:spcBef>
                <a:spcAft>
                  <a:spcPct val="35000"/>
                </a:spcAft>
                <a:buNone/>
              </a:pPr>
              <a:r>
                <a:rPr lang="es-PE" sz="2000" b="1" kern="1200" dirty="0">
                  <a:solidFill>
                    <a:schemeClr val="tx1"/>
                  </a:solidFill>
                  <a:latin typeface="Arial Narrow" panose="020B0606020202030204" pitchFamily="34" charset="0"/>
                  <a:ea typeface="+mn-ea"/>
                  <a:cs typeface="+mn-cs"/>
                </a:rPr>
                <a:t>FLEXIBLE</a:t>
              </a:r>
              <a:r>
                <a:rPr lang="es-PE" sz="2000" kern="1200" dirty="0">
                  <a:solidFill>
                    <a:schemeClr val="tx1"/>
                  </a:solidFill>
                  <a:latin typeface="Arial Narrow" panose="020B0606020202030204" pitchFamily="34" charset="0"/>
                  <a:ea typeface="+mn-ea"/>
                  <a:cs typeface="+mn-cs"/>
                </a:rPr>
                <a:t> </a:t>
              </a:r>
              <a:r>
                <a:rPr lang="es-PE" sz="2000" kern="1200" dirty="0">
                  <a:solidFill>
                    <a:srgbClr val="C00000"/>
                  </a:solidFill>
                  <a:latin typeface="Arial Narrow" panose="020B0606020202030204" pitchFamily="34" charset="0"/>
                  <a:ea typeface="+mn-ea"/>
                  <a:cs typeface="+mn-cs"/>
                </a:rPr>
                <a:t>   </a:t>
              </a:r>
            </a:p>
            <a:p>
              <a:pPr marL="0" lvl="0" indent="0" algn="ctr" defTabSz="889000">
                <a:lnSpc>
                  <a:spcPct val="90000"/>
                </a:lnSpc>
                <a:spcBef>
                  <a:spcPct val="0"/>
                </a:spcBef>
                <a:spcAft>
                  <a:spcPct val="35000"/>
                </a:spcAft>
                <a:buNone/>
              </a:pPr>
              <a:r>
                <a:rPr lang="es-PE" sz="2000" kern="1200" dirty="0">
                  <a:solidFill>
                    <a:srgbClr val="C00000"/>
                  </a:solidFill>
                  <a:latin typeface="Arial Narrow" panose="020B0606020202030204" pitchFamily="34" charset="0"/>
                  <a:ea typeface="+mn-ea"/>
                  <a:cs typeface="+mn-cs"/>
                </a:rPr>
                <a:t> </a:t>
              </a:r>
              <a:r>
                <a:rPr lang="es-PE" sz="2000" b="1" kern="1200" dirty="0">
                  <a:solidFill>
                    <a:srgbClr val="C00000"/>
                  </a:solidFill>
                  <a:latin typeface="Arial Narrow" panose="020B0606020202030204" pitchFamily="34" charset="0"/>
                  <a:ea typeface="+mn-ea"/>
                  <a:cs typeface="+mn-cs"/>
                </a:rPr>
                <a:t>PERMITE ACTUALIZACIONES Y EVALUACIÓN PERMANENTE</a:t>
              </a:r>
            </a:p>
          </p:txBody>
        </p:sp>
        <p:grpSp>
          <p:nvGrpSpPr>
            <p:cNvPr id="12" name="Group 2"/>
            <p:cNvGrpSpPr>
              <a:grpSpLocks/>
            </p:cNvGrpSpPr>
            <p:nvPr/>
          </p:nvGrpSpPr>
          <p:grpSpPr bwMode="auto">
            <a:xfrm>
              <a:off x="1170910" y="2362696"/>
              <a:ext cx="906463" cy="906463"/>
              <a:chOff x="17995" y="-1635"/>
              <a:chExt cx="1427" cy="1427"/>
            </a:xfrm>
          </p:grpSpPr>
          <p:sp>
            <p:nvSpPr>
              <p:cNvPr id="14" name="Freeform 3"/>
              <p:cNvSpPr>
                <a:spLocks/>
              </p:cNvSpPr>
              <p:nvPr/>
            </p:nvSpPr>
            <p:spPr bwMode="auto">
              <a:xfrm>
                <a:off x="18009" y="-1621"/>
                <a:ext cx="1398" cy="1399"/>
              </a:xfrm>
              <a:custGeom>
                <a:avLst/>
                <a:gdLst>
                  <a:gd name="T0" fmla="*/ 756 w 1398"/>
                  <a:gd name="T1" fmla="*/ 1396 h 1399"/>
                  <a:gd name="T2" fmla="*/ 867 w 1398"/>
                  <a:gd name="T3" fmla="*/ 1378 h 1399"/>
                  <a:gd name="T4" fmla="*/ 971 w 1398"/>
                  <a:gd name="T5" fmla="*/ 1343 h 1399"/>
                  <a:gd name="T6" fmla="*/ 1067 w 1398"/>
                  <a:gd name="T7" fmla="*/ 1293 h 1399"/>
                  <a:gd name="T8" fmla="*/ 1154 w 1398"/>
                  <a:gd name="T9" fmla="*/ 1230 h 1399"/>
                  <a:gd name="T10" fmla="*/ 1230 w 1398"/>
                  <a:gd name="T11" fmla="*/ 1154 h 1399"/>
                  <a:gd name="T12" fmla="*/ 1293 w 1398"/>
                  <a:gd name="T13" fmla="*/ 1067 h 1399"/>
                  <a:gd name="T14" fmla="*/ 1343 w 1398"/>
                  <a:gd name="T15" fmla="*/ 971 h 1399"/>
                  <a:gd name="T16" fmla="*/ 1378 w 1398"/>
                  <a:gd name="T17" fmla="*/ 867 h 1399"/>
                  <a:gd name="T18" fmla="*/ 1396 w 1398"/>
                  <a:gd name="T19" fmla="*/ 756 h 1399"/>
                  <a:gd name="T20" fmla="*/ 1396 w 1398"/>
                  <a:gd name="T21" fmla="*/ 641 h 1399"/>
                  <a:gd name="T22" fmla="*/ 1378 w 1398"/>
                  <a:gd name="T23" fmla="*/ 531 h 1399"/>
                  <a:gd name="T24" fmla="*/ 1343 w 1398"/>
                  <a:gd name="T25" fmla="*/ 427 h 1399"/>
                  <a:gd name="T26" fmla="*/ 1293 w 1398"/>
                  <a:gd name="T27" fmla="*/ 330 h 1399"/>
                  <a:gd name="T28" fmla="*/ 1230 w 1398"/>
                  <a:gd name="T29" fmla="*/ 244 h 1399"/>
                  <a:gd name="T30" fmla="*/ 1154 w 1398"/>
                  <a:gd name="T31" fmla="*/ 168 h 1399"/>
                  <a:gd name="T32" fmla="*/ 1067 w 1398"/>
                  <a:gd name="T33" fmla="*/ 104 h 1399"/>
                  <a:gd name="T34" fmla="*/ 971 w 1398"/>
                  <a:gd name="T35" fmla="*/ 54 h 1399"/>
                  <a:gd name="T36" fmla="*/ 867 w 1398"/>
                  <a:gd name="T37" fmla="*/ 20 h 1399"/>
                  <a:gd name="T38" fmla="*/ 756 w 1398"/>
                  <a:gd name="T39" fmla="*/ 2 h 1399"/>
                  <a:gd name="T40" fmla="*/ 641 w 1398"/>
                  <a:gd name="T41" fmla="*/ 2 h 1399"/>
                  <a:gd name="T42" fmla="*/ 531 w 1398"/>
                  <a:gd name="T43" fmla="*/ 20 h 1399"/>
                  <a:gd name="T44" fmla="*/ 427 w 1398"/>
                  <a:gd name="T45" fmla="*/ 54 h 1399"/>
                  <a:gd name="T46" fmla="*/ 330 w 1398"/>
                  <a:gd name="T47" fmla="*/ 104 h 1399"/>
                  <a:gd name="T48" fmla="*/ 244 w 1398"/>
                  <a:gd name="T49" fmla="*/ 168 h 1399"/>
                  <a:gd name="T50" fmla="*/ 168 w 1398"/>
                  <a:gd name="T51" fmla="*/ 244 h 1399"/>
                  <a:gd name="T52" fmla="*/ 104 w 1398"/>
                  <a:gd name="T53" fmla="*/ 330 h 1399"/>
                  <a:gd name="T54" fmla="*/ 54 w 1398"/>
                  <a:gd name="T55" fmla="*/ 427 h 1399"/>
                  <a:gd name="T56" fmla="*/ 20 w 1398"/>
                  <a:gd name="T57" fmla="*/ 531 h 1399"/>
                  <a:gd name="T58" fmla="*/ 2 w 1398"/>
                  <a:gd name="T59" fmla="*/ 641 h 1399"/>
                  <a:gd name="T60" fmla="*/ 2 w 1398"/>
                  <a:gd name="T61" fmla="*/ 756 h 1399"/>
                  <a:gd name="T62" fmla="*/ 20 w 1398"/>
                  <a:gd name="T63" fmla="*/ 867 h 1399"/>
                  <a:gd name="T64" fmla="*/ 54 w 1398"/>
                  <a:gd name="T65" fmla="*/ 971 h 1399"/>
                  <a:gd name="T66" fmla="*/ 104 w 1398"/>
                  <a:gd name="T67" fmla="*/ 1067 h 1399"/>
                  <a:gd name="T68" fmla="*/ 168 w 1398"/>
                  <a:gd name="T69" fmla="*/ 1154 h 1399"/>
                  <a:gd name="T70" fmla="*/ 244 w 1398"/>
                  <a:gd name="T71" fmla="*/ 1230 h 1399"/>
                  <a:gd name="T72" fmla="*/ 330 w 1398"/>
                  <a:gd name="T73" fmla="*/ 1293 h 1399"/>
                  <a:gd name="T74" fmla="*/ 427 w 1398"/>
                  <a:gd name="T75" fmla="*/ 1343 h 1399"/>
                  <a:gd name="T76" fmla="*/ 531 w 1398"/>
                  <a:gd name="T77" fmla="*/ 1378 h 1399"/>
                  <a:gd name="T78" fmla="*/ 641 w 1398"/>
                  <a:gd name="T79" fmla="*/ 1396 h 1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98" h="1399">
                    <a:moveTo>
                      <a:pt x="699" y="1398"/>
                    </a:moveTo>
                    <a:lnTo>
                      <a:pt x="756" y="1396"/>
                    </a:lnTo>
                    <a:lnTo>
                      <a:pt x="812" y="1389"/>
                    </a:lnTo>
                    <a:lnTo>
                      <a:pt x="867" y="1378"/>
                    </a:lnTo>
                    <a:lnTo>
                      <a:pt x="920" y="1362"/>
                    </a:lnTo>
                    <a:lnTo>
                      <a:pt x="971" y="1343"/>
                    </a:lnTo>
                    <a:lnTo>
                      <a:pt x="1020" y="1320"/>
                    </a:lnTo>
                    <a:lnTo>
                      <a:pt x="1067" y="1293"/>
                    </a:lnTo>
                    <a:lnTo>
                      <a:pt x="1112" y="1263"/>
                    </a:lnTo>
                    <a:lnTo>
                      <a:pt x="1154" y="1230"/>
                    </a:lnTo>
                    <a:lnTo>
                      <a:pt x="1193" y="1193"/>
                    </a:lnTo>
                    <a:lnTo>
                      <a:pt x="1230" y="1154"/>
                    </a:lnTo>
                    <a:lnTo>
                      <a:pt x="1263" y="1112"/>
                    </a:lnTo>
                    <a:lnTo>
                      <a:pt x="1293" y="1067"/>
                    </a:lnTo>
                    <a:lnTo>
                      <a:pt x="1320" y="1020"/>
                    </a:lnTo>
                    <a:lnTo>
                      <a:pt x="1343" y="971"/>
                    </a:lnTo>
                    <a:lnTo>
                      <a:pt x="1362" y="920"/>
                    </a:lnTo>
                    <a:lnTo>
                      <a:pt x="1378" y="867"/>
                    </a:lnTo>
                    <a:lnTo>
                      <a:pt x="1389" y="812"/>
                    </a:lnTo>
                    <a:lnTo>
                      <a:pt x="1396" y="756"/>
                    </a:lnTo>
                    <a:lnTo>
                      <a:pt x="1398" y="699"/>
                    </a:lnTo>
                    <a:lnTo>
                      <a:pt x="1396" y="641"/>
                    </a:lnTo>
                    <a:lnTo>
                      <a:pt x="1389" y="585"/>
                    </a:lnTo>
                    <a:lnTo>
                      <a:pt x="1378" y="531"/>
                    </a:lnTo>
                    <a:lnTo>
                      <a:pt x="1362" y="478"/>
                    </a:lnTo>
                    <a:lnTo>
                      <a:pt x="1343" y="427"/>
                    </a:lnTo>
                    <a:lnTo>
                      <a:pt x="1320" y="377"/>
                    </a:lnTo>
                    <a:lnTo>
                      <a:pt x="1293" y="330"/>
                    </a:lnTo>
                    <a:lnTo>
                      <a:pt x="1263" y="286"/>
                    </a:lnTo>
                    <a:lnTo>
                      <a:pt x="1230" y="244"/>
                    </a:lnTo>
                    <a:lnTo>
                      <a:pt x="1193" y="204"/>
                    </a:lnTo>
                    <a:lnTo>
                      <a:pt x="1154" y="168"/>
                    </a:lnTo>
                    <a:lnTo>
                      <a:pt x="1112" y="134"/>
                    </a:lnTo>
                    <a:lnTo>
                      <a:pt x="1067" y="104"/>
                    </a:lnTo>
                    <a:lnTo>
                      <a:pt x="1020" y="78"/>
                    </a:lnTo>
                    <a:lnTo>
                      <a:pt x="971" y="54"/>
                    </a:lnTo>
                    <a:lnTo>
                      <a:pt x="920" y="35"/>
                    </a:lnTo>
                    <a:lnTo>
                      <a:pt x="867" y="20"/>
                    </a:lnTo>
                    <a:lnTo>
                      <a:pt x="812" y="9"/>
                    </a:lnTo>
                    <a:lnTo>
                      <a:pt x="756" y="2"/>
                    </a:lnTo>
                    <a:lnTo>
                      <a:pt x="699" y="0"/>
                    </a:lnTo>
                    <a:lnTo>
                      <a:pt x="641" y="2"/>
                    </a:lnTo>
                    <a:lnTo>
                      <a:pt x="585" y="9"/>
                    </a:lnTo>
                    <a:lnTo>
                      <a:pt x="531" y="20"/>
                    </a:lnTo>
                    <a:lnTo>
                      <a:pt x="478" y="35"/>
                    </a:lnTo>
                    <a:lnTo>
                      <a:pt x="427" y="54"/>
                    </a:lnTo>
                    <a:lnTo>
                      <a:pt x="377" y="78"/>
                    </a:lnTo>
                    <a:lnTo>
                      <a:pt x="330" y="104"/>
                    </a:lnTo>
                    <a:lnTo>
                      <a:pt x="286" y="134"/>
                    </a:lnTo>
                    <a:lnTo>
                      <a:pt x="244" y="168"/>
                    </a:lnTo>
                    <a:lnTo>
                      <a:pt x="204" y="204"/>
                    </a:lnTo>
                    <a:lnTo>
                      <a:pt x="168" y="244"/>
                    </a:lnTo>
                    <a:lnTo>
                      <a:pt x="134" y="286"/>
                    </a:lnTo>
                    <a:lnTo>
                      <a:pt x="104" y="330"/>
                    </a:lnTo>
                    <a:lnTo>
                      <a:pt x="78" y="377"/>
                    </a:lnTo>
                    <a:lnTo>
                      <a:pt x="54" y="427"/>
                    </a:lnTo>
                    <a:lnTo>
                      <a:pt x="35" y="478"/>
                    </a:lnTo>
                    <a:lnTo>
                      <a:pt x="20" y="531"/>
                    </a:lnTo>
                    <a:lnTo>
                      <a:pt x="9" y="585"/>
                    </a:lnTo>
                    <a:lnTo>
                      <a:pt x="2" y="641"/>
                    </a:lnTo>
                    <a:lnTo>
                      <a:pt x="0" y="699"/>
                    </a:lnTo>
                    <a:lnTo>
                      <a:pt x="2" y="756"/>
                    </a:lnTo>
                    <a:lnTo>
                      <a:pt x="9" y="812"/>
                    </a:lnTo>
                    <a:lnTo>
                      <a:pt x="20" y="867"/>
                    </a:lnTo>
                    <a:lnTo>
                      <a:pt x="35" y="920"/>
                    </a:lnTo>
                    <a:lnTo>
                      <a:pt x="54" y="971"/>
                    </a:lnTo>
                    <a:lnTo>
                      <a:pt x="78" y="1020"/>
                    </a:lnTo>
                    <a:lnTo>
                      <a:pt x="104" y="1067"/>
                    </a:lnTo>
                    <a:lnTo>
                      <a:pt x="134" y="1112"/>
                    </a:lnTo>
                    <a:lnTo>
                      <a:pt x="168" y="1154"/>
                    </a:lnTo>
                    <a:lnTo>
                      <a:pt x="204" y="1193"/>
                    </a:lnTo>
                    <a:lnTo>
                      <a:pt x="244" y="1230"/>
                    </a:lnTo>
                    <a:lnTo>
                      <a:pt x="286" y="1263"/>
                    </a:lnTo>
                    <a:lnTo>
                      <a:pt x="330" y="1293"/>
                    </a:lnTo>
                    <a:lnTo>
                      <a:pt x="377" y="1320"/>
                    </a:lnTo>
                    <a:lnTo>
                      <a:pt x="427" y="1343"/>
                    </a:lnTo>
                    <a:lnTo>
                      <a:pt x="478" y="1362"/>
                    </a:lnTo>
                    <a:lnTo>
                      <a:pt x="531" y="1378"/>
                    </a:lnTo>
                    <a:lnTo>
                      <a:pt x="585" y="1389"/>
                    </a:lnTo>
                    <a:lnTo>
                      <a:pt x="641" y="1396"/>
                    </a:lnTo>
                    <a:lnTo>
                      <a:pt x="699" y="1398"/>
                    </a:lnTo>
                    <a:close/>
                  </a:path>
                </a:pathLst>
              </a:custGeom>
              <a:solidFill>
                <a:srgbClr val="EAEA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15" name="Freeform 4"/>
              <p:cNvSpPr>
                <a:spLocks/>
              </p:cNvSpPr>
              <p:nvPr/>
            </p:nvSpPr>
            <p:spPr bwMode="auto">
              <a:xfrm>
                <a:off x="18416" y="-1169"/>
                <a:ext cx="585" cy="448"/>
              </a:xfrm>
              <a:custGeom>
                <a:avLst/>
                <a:gdLst>
                  <a:gd name="T0" fmla="*/ 320 w 585"/>
                  <a:gd name="T1" fmla="*/ 351 h 448"/>
                  <a:gd name="T2" fmla="*/ 585 w 585"/>
                  <a:gd name="T3" fmla="*/ 101 h 448"/>
                  <a:gd name="T4" fmla="*/ 489 w 585"/>
                  <a:gd name="T5" fmla="*/ 0 h 448"/>
                  <a:gd name="T6" fmla="*/ 224 w 585"/>
                  <a:gd name="T7" fmla="*/ 250 h 448"/>
                  <a:gd name="T8" fmla="*/ 101 w 585"/>
                  <a:gd name="T9" fmla="*/ 120 h 448"/>
                  <a:gd name="T10" fmla="*/ 0 w 585"/>
                  <a:gd name="T11" fmla="*/ 216 h 448"/>
                  <a:gd name="T12" fmla="*/ 219 w 585"/>
                  <a:gd name="T13" fmla="*/ 447 h 448"/>
                  <a:gd name="T14" fmla="*/ 320 w 585"/>
                  <a:gd name="T15" fmla="*/ 351 h 4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5" h="448">
                    <a:moveTo>
                      <a:pt x="320" y="351"/>
                    </a:moveTo>
                    <a:lnTo>
                      <a:pt x="585" y="101"/>
                    </a:lnTo>
                    <a:lnTo>
                      <a:pt x="489" y="0"/>
                    </a:lnTo>
                    <a:lnTo>
                      <a:pt x="224" y="250"/>
                    </a:lnTo>
                    <a:lnTo>
                      <a:pt x="101" y="120"/>
                    </a:lnTo>
                    <a:lnTo>
                      <a:pt x="0" y="216"/>
                    </a:lnTo>
                    <a:lnTo>
                      <a:pt x="219" y="447"/>
                    </a:lnTo>
                    <a:lnTo>
                      <a:pt x="320" y="351"/>
                    </a:lnTo>
                    <a:close/>
                  </a:path>
                </a:pathLst>
              </a:custGeom>
              <a:solidFill>
                <a:srgbClr val="A9B1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16" name="Freeform 5"/>
              <p:cNvSpPr>
                <a:spLocks/>
              </p:cNvSpPr>
              <p:nvPr/>
            </p:nvSpPr>
            <p:spPr bwMode="auto">
              <a:xfrm>
                <a:off x="18289" y="-1363"/>
                <a:ext cx="838" cy="837"/>
              </a:xfrm>
              <a:custGeom>
                <a:avLst/>
                <a:gdLst>
                  <a:gd name="T0" fmla="*/ 486 w 838"/>
                  <a:gd name="T1" fmla="*/ 832 h 837"/>
                  <a:gd name="T2" fmla="*/ 551 w 838"/>
                  <a:gd name="T3" fmla="*/ 816 h 837"/>
                  <a:gd name="T4" fmla="*/ 611 w 838"/>
                  <a:gd name="T5" fmla="*/ 791 h 837"/>
                  <a:gd name="T6" fmla="*/ 666 w 838"/>
                  <a:gd name="T7" fmla="*/ 756 h 837"/>
                  <a:gd name="T8" fmla="*/ 715 w 838"/>
                  <a:gd name="T9" fmla="*/ 715 h 837"/>
                  <a:gd name="T10" fmla="*/ 756 w 838"/>
                  <a:gd name="T11" fmla="*/ 666 h 837"/>
                  <a:gd name="T12" fmla="*/ 791 w 838"/>
                  <a:gd name="T13" fmla="*/ 611 h 837"/>
                  <a:gd name="T14" fmla="*/ 816 w 838"/>
                  <a:gd name="T15" fmla="*/ 551 h 837"/>
                  <a:gd name="T16" fmla="*/ 832 w 838"/>
                  <a:gd name="T17" fmla="*/ 486 h 837"/>
                  <a:gd name="T18" fmla="*/ 837 w 838"/>
                  <a:gd name="T19" fmla="*/ 418 h 837"/>
                  <a:gd name="T20" fmla="*/ 832 w 838"/>
                  <a:gd name="T21" fmla="*/ 350 h 837"/>
                  <a:gd name="T22" fmla="*/ 816 w 838"/>
                  <a:gd name="T23" fmla="*/ 286 h 837"/>
                  <a:gd name="T24" fmla="*/ 791 w 838"/>
                  <a:gd name="T25" fmla="*/ 226 h 837"/>
                  <a:gd name="T26" fmla="*/ 756 w 838"/>
                  <a:gd name="T27" fmla="*/ 171 h 837"/>
                  <a:gd name="T28" fmla="*/ 715 w 838"/>
                  <a:gd name="T29" fmla="*/ 122 h 837"/>
                  <a:gd name="T30" fmla="*/ 666 w 838"/>
                  <a:gd name="T31" fmla="*/ 80 h 837"/>
                  <a:gd name="T32" fmla="*/ 611 w 838"/>
                  <a:gd name="T33" fmla="*/ 46 h 837"/>
                  <a:gd name="T34" fmla="*/ 551 w 838"/>
                  <a:gd name="T35" fmla="*/ 21 h 837"/>
                  <a:gd name="T36" fmla="*/ 486 w 838"/>
                  <a:gd name="T37" fmla="*/ 5 h 837"/>
                  <a:gd name="T38" fmla="*/ 418 w 838"/>
                  <a:gd name="T39" fmla="*/ 0 h 837"/>
                  <a:gd name="T40" fmla="*/ 350 w 838"/>
                  <a:gd name="T41" fmla="*/ 5 h 837"/>
                  <a:gd name="T42" fmla="*/ 286 w 838"/>
                  <a:gd name="T43" fmla="*/ 21 h 837"/>
                  <a:gd name="T44" fmla="*/ 226 w 838"/>
                  <a:gd name="T45" fmla="*/ 46 h 837"/>
                  <a:gd name="T46" fmla="*/ 171 w 838"/>
                  <a:gd name="T47" fmla="*/ 80 h 837"/>
                  <a:gd name="T48" fmla="*/ 122 w 838"/>
                  <a:gd name="T49" fmla="*/ 122 h 837"/>
                  <a:gd name="T50" fmla="*/ 80 w 838"/>
                  <a:gd name="T51" fmla="*/ 171 h 837"/>
                  <a:gd name="T52" fmla="*/ 46 w 838"/>
                  <a:gd name="T53" fmla="*/ 226 h 837"/>
                  <a:gd name="T54" fmla="*/ 21 w 838"/>
                  <a:gd name="T55" fmla="*/ 286 h 837"/>
                  <a:gd name="T56" fmla="*/ 5 w 838"/>
                  <a:gd name="T57" fmla="*/ 350 h 837"/>
                  <a:gd name="T58" fmla="*/ 0 w 838"/>
                  <a:gd name="T59" fmla="*/ 418 h 837"/>
                  <a:gd name="T60" fmla="*/ 5 w 838"/>
                  <a:gd name="T61" fmla="*/ 486 h 837"/>
                  <a:gd name="T62" fmla="*/ 21 w 838"/>
                  <a:gd name="T63" fmla="*/ 551 h 837"/>
                  <a:gd name="T64" fmla="*/ 46 w 838"/>
                  <a:gd name="T65" fmla="*/ 611 h 837"/>
                  <a:gd name="T66" fmla="*/ 80 w 838"/>
                  <a:gd name="T67" fmla="*/ 666 h 837"/>
                  <a:gd name="T68" fmla="*/ 122 w 838"/>
                  <a:gd name="T69" fmla="*/ 715 h 837"/>
                  <a:gd name="T70" fmla="*/ 171 w 838"/>
                  <a:gd name="T71" fmla="*/ 756 h 837"/>
                  <a:gd name="T72" fmla="*/ 226 w 838"/>
                  <a:gd name="T73" fmla="*/ 791 h 837"/>
                  <a:gd name="T74" fmla="*/ 286 w 838"/>
                  <a:gd name="T75" fmla="*/ 816 h 837"/>
                  <a:gd name="T76" fmla="*/ 350 w 838"/>
                  <a:gd name="T77" fmla="*/ 832 h 837"/>
                  <a:gd name="T78" fmla="*/ 418 w 838"/>
                  <a:gd name="T79" fmla="*/ 837 h 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38" h="837">
                    <a:moveTo>
                      <a:pt x="453" y="836"/>
                    </a:moveTo>
                    <a:lnTo>
                      <a:pt x="486" y="832"/>
                    </a:lnTo>
                    <a:lnTo>
                      <a:pt x="519" y="825"/>
                    </a:lnTo>
                    <a:lnTo>
                      <a:pt x="551" y="816"/>
                    </a:lnTo>
                    <a:lnTo>
                      <a:pt x="581" y="804"/>
                    </a:lnTo>
                    <a:lnTo>
                      <a:pt x="611" y="791"/>
                    </a:lnTo>
                    <a:lnTo>
                      <a:pt x="639" y="775"/>
                    </a:lnTo>
                    <a:lnTo>
                      <a:pt x="666" y="756"/>
                    </a:lnTo>
                    <a:lnTo>
                      <a:pt x="691" y="736"/>
                    </a:lnTo>
                    <a:lnTo>
                      <a:pt x="715" y="715"/>
                    </a:lnTo>
                    <a:lnTo>
                      <a:pt x="736" y="691"/>
                    </a:lnTo>
                    <a:lnTo>
                      <a:pt x="756" y="666"/>
                    </a:lnTo>
                    <a:lnTo>
                      <a:pt x="775" y="639"/>
                    </a:lnTo>
                    <a:lnTo>
                      <a:pt x="791" y="611"/>
                    </a:lnTo>
                    <a:lnTo>
                      <a:pt x="804" y="581"/>
                    </a:lnTo>
                    <a:lnTo>
                      <a:pt x="816" y="551"/>
                    </a:lnTo>
                    <a:lnTo>
                      <a:pt x="825" y="519"/>
                    </a:lnTo>
                    <a:lnTo>
                      <a:pt x="832" y="486"/>
                    </a:lnTo>
                    <a:lnTo>
                      <a:pt x="836" y="453"/>
                    </a:lnTo>
                    <a:lnTo>
                      <a:pt x="837" y="418"/>
                    </a:lnTo>
                    <a:lnTo>
                      <a:pt x="836" y="384"/>
                    </a:lnTo>
                    <a:lnTo>
                      <a:pt x="832" y="350"/>
                    </a:lnTo>
                    <a:lnTo>
                      <a:pt x="825" y="318"/>
                    </a:lnTo>
                    <a:lnTo>
                      <a:pt x="816" y="286"/>
                    </a:lnTo>
                    <a:lnTo>
                      <a:pt x="804" y="255"/>
                    </a:lnTo>
                    <a:lnTo>
                      <a:pt x="791" y="226"/>
                    </a:lnTo>
                    <a:lnTo>
                      <a:pt x="775" y="198"/>
                    </a:lnTo>
                    <a:lnTo>
                      <a:pt x="756" y="171"/>
                    </a:lnTo>
                    <a:lnTo>
                      <a:pt x="736" y="146"/>
                    </a:lnTo>
                    <a:lnTo>
                      <a:pt x="715" y="122"/>
                    </a:lnTo>
                    <a:lnTo>
                      <a:pt x="691" y="100"/>
                    </a:lnTo>
                    <a:lnTo>
                      <a:pt x="666" y="80"/>
                    </a:lnTo>
                    <a:lnTo>
                      <a:pt x="639" y="62"/>
                    </a:lnTo>
                    <a:lnTo>
                      <a:pt x="611" y="46"/>
                    </a:lnTo>
                    <a:lnTo>
                      <a:pt x="581" y="32"/>
                    </a:lnTo>
                    <a:lnTo>
                      <a:pt x="551" y="21"/>
                    </a:lnTo>
                    <a:lnTo>
                      <a:pt x="519" y="12"/>
                    </a:lnTo>
                    <a:lnTo>
                      <a:pt x="486" y="5"/>
                    </a:lnTo>
                    <a:lnTo>
                      <a:pt x="453" y="1"/>
                    </a:lnTo>
                    <a:lnTo>
                      <a:pt x="418" y="0"/>
                    </a:lnTo>
                    <a:lnTo>
                      <a:pt x="384" y="1"/>
                    </a:lnTo>
                    <a:lnTo>
                      <a:pt x="350" y="5"/>
                    </a:lnTo>
                    <a:lnTo>
                      <a:pt x="318" y="12"/>
                    </a:lnTo>
                    <a:lnTo>
                      <a:pt x="286" y="21"/>
                    </a:lnTo>
                    <a:lnTo>
                      <a:pt x="255" y="32"/>
                    </a:lnTo>
                    <a:lnTo>
                      <a:pt x="226" y="46"/>
                    </a:lnTo>
                    <a:lnTo>
                      <a:pt x="198" y="62"/>
                    </a:lnTo>
                    <a:lnTo>
                      <a:pt x="171" y="80"/>
                    </a:lnTo>
                    <a:lnTo>
                      <a:pt x="146" y="100"/>
                    </a:lnTo>
                    <a:lnTo>
                      <a:pt x="122" y="122"/>
                    </a:lnTo>
                    <a:lnTo>
                      <a:pt x="100" y="146"/>
                    </a:lnTo>
                    <a:lnTo>
                      <a:pt x="80" y="171"/>
                    </a:lnTo>
                    <a:lnTo>
                      <a:pt x="62" y="198"/>
                    </a:lnTo>
                    <a:lnTo>
                      <a:pt x="46" y="226"/>
                    </a:lnTo>
                    <a:lnTo>
                      <a:pt x="32" y="255"/>
                    </a:lnTo>
                    <a:lnTo>
                      <a:pt x="21" y="286"/>
                    </a:lnTo>
                    <a:lnTo>
                      <a:pt x="12" y="318"/>
                    </a:lnTo>
                    <a:lnTo>
                      <a:pt x="5" y="350"/>
                    </a:lnTo>
                    <a:lnTo>
                      <a:pt x="1" y="384"/>
                    </a:lnTo>
                    <a:lnTo>
                      <a:pt x="0" y="418"/>
                    </a:lnTo>
                    <a:lnTo>
                      <a:pt x="1" y="453"/>
                    </a:lnTo>
                    <a:lnTo>
                      <a:pt x="5" y="486"/>
                    </a:lnTo>
                    <a:lnTo>
                      <a:pt x="12" y="519"/>
                    </a:lnTo>
                    <a:lnTo>
                      <a:pt x="21" y="551"/>
                    </a:lnTo>
                    <a:lnTo>
                      <a:pt x="32" y="581"/>
                    </a:lnTo>
                    <a:lnTo>
                      <a:pt x="46" y="611"/>
                    </a:lnTo>
                    <a:lnTo>
                      <a:pt x="62" y="639"/>
                    </a:lnTo>
                    <a:lnTo>
                      <a:pt x="80" y="666"/>
                    </a:lnTo>
                    <a:lnTo>
                      <a:pt x="100" y="691"/>
                    </a:lnTo>
                    <a:lnTo>
                      <a:pt x="122" y="715"/>
                    </a:lnTo>
                    <a:lnTo>
                      <a:pt x="146" y="736"/>
                    </a:lnTo>
                    <a:lnTo>
                      <a:pt x="171" y="756"/>
                    </a:lnTo>
                    <a:lnTo>
                      <a:pt x="198" y="775"/>
                    </a:lnTo>
                    <a:lnTo>
                      <a:pt x="226" y="791"/>
                    </a:lnTo>
                    <a:lnTo>
                      <a:pt x="255" y="804"/>
                    </a:lnTo>
                    <a:lnTo>
                      <a:pt x="286" y="816"/>
                    </a:lnTo>
                    <a:lnTo>
                      <a:pt x="318" y="825"/>
                    </a:lnTo>
                    <a:lnTo>
                      <a:pt x="350" y="832"/>
                    </a:lnTo>
                    <a:lnTo>
                      <a:pt x="384" y="836"/>
                    </a:lnTo>
                    <a:lnTo>
                      <a:pt x="418" y="837"/>
                    </a:lnTo>
                    <a:lnTo>
                      <a:pt x="453" y="836"/>
                    </a:lnTo>
                  </a:path>
                </a:pathLst>
              </a:custGeom>
              <a:noFill/>
              <a:ln w="36004">
                <a:solidFill>
                  <a:srgbClr val="E86F4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grpSp>
        <p:grpSp>
          <p:nvGrpSpPr>
            <p:cNvPr id="17" name="Group 6"/>
            <p:cNvGrpSpPr>
              <a:grpSpLocks/>
            </p:cNvGrpSpPr>
            <p:nvPr/>
          </p:nvGrpSpPr>
          <p:grpSpPr bwMode="auto">
            <a:xfrm>
              <a:off x="3276600" y="2347768"/>
              <a:ext cx="906463" cy="906463"/>
              <a:chOff x="14168" y="-1346"/>
              <a:chExt cx="1427" cy="1427"/>
            </a:xfrm>
          </p:grpSpPr>
          <p:sp>
            <p:nvSpPr>
              <p:cNvPr id="18" name="Freeform 7"/>
              <p:cNvSpPr>
                <a:spLocks/>
              </p:cNvSpPr>
              <p:nvPr/>
            </p:nvSpPr>
            <p:spPr bwMode="auto">
              <a:xfrm>
                <a:off x="14182" y="-1331"/>
                <a:ext cx="1399" cy="1397"/>
              </a:xfrm>
              <a:custGeom>
                <a:avLst/>
                <a:gdLst>
                  <a:gd name="T0" fmla="*/ 756 w 1399"/>
                  <a:gd name="T1" fmla="*/ 1396 h 1397"/>
                  <a:gd name="T2" fmla="*/ 867 w 1399"/>
                  <a:gd name="T3" fmla="*/ 1378 h 1397"/>
                  <a:gd name="T4" fmla="*/ 971 w 1399"/>
                  <a:gd name="T5" fmla="*/ 1343 h 1397"/>
                  <a:gd name="T6" fmla="*/ 1067 w 1399"/>
                  <a:gd name="T7" fmla="*/ 1293 h 1397"/>
                  <a:gd name="T8" fmla="*/ 1154 w 1399"/>
                  <a:gd name="T9" fmla="*/ 1230 h 1397"/>
                  <a:gd name="T10" fmla="*/ 1230 w 1399"/>
                  <a:gd name="T11" fmla="*/ 1154 h 1397"/>
                  <a:gd name="T12" fmla="*/ 1293 w 1399"/>
                  <a:gd name="T13" fmla="*/ 1067 h 1397"/>
                  <a:gd name="T14" fmla="*/ 1343 w 1399"/>
                  <a:gd name="T15" fmla="*/ 971 h 1397"/>
                  <a:gd name="T16" fmla="*/ 1378 w 1399"/>
                  <a:gd name="T17" fmla="*/ 867 h 1397"/>
                  <a:gd name="T18" fmla="*/ 1396 w 1399"/>
                  <a:gd name="T19" fmla="*/ 756 h 1397"/>
                  <a:gd name="T20" fmla="*/ 1396 w 1399"/>
                  <a:gd name="T21" fmla="*/ 641 h 1397"/>
                  <a:gd name="T22" fmla="*/ 1378 w 1399"/>
                  <a:gd name="T23" fmla="*/ 531 h 1397"/>
                  <a:gd name="T24" fmla="*/ 1343 w 1399"/>
                  <a:gd name="T25" fmla="*/ 427 h 1397"/>
                  <a:gd name="T26" fmla="*/ 1293 w 1399"/>
                  <a:gd name="T27" fmla="*/ 330 h 1397"/>
                  <a:gd name="T28" fmla="*/ 1230 w 1399"/>
                  <a:gd name="T29" fmla="*/ 244 h 1397"/>
                  <a:gd name="T30" fmla="*/ 1154 w 1399"/>
                  <a:gd name="T31" fmla="*/ 168 h 1397"/>
                  <a:gd name="T32" fmla="*/ 1067 w 1399"/>
                  <a:gd name="T33" fmla="*/ 104 h 1397"/>
                  <a:gd name="T34" fmla="*/ 971 w 1399"/>
                  <a:gd name="T35" fmla="*/ 54 h 1397"/>
                  <a:gd name="T36" fmla="*/ 867 w 1399"/>
                  <a:gd name="T37" fmla="*/ 20 h 1397"/>
                  <a:gd name="T38" fmla="*/ 756 w 1399"/>
                  <a:gd name="T39" fmla="*/ 2 h 1397"/>
                  <a:gd name="T40" fmla="*/ 641 w 1399"/>
                  <a:gd name="T41" fmla="*/ 2 h 1397"/>
                  <a:gd name="T42" fmla="*/ 531 w 1399"/>
                  <a:gd name="T43" fmla="*/ 20 h 1397"/>
                  <a:gd name="T44" fmla="*/ 427 w 1399"/>
                  <a:gd name="T45" fmla="*/ 54 h 1397"/>
                  <a:gd name="T46" fmla="*/ 330 w 1399"/>
                  <a:gd name="T47" fmla="*/ 104 h 1397"/>
                  <a:gd name="T48" fmla="*/ 244 w 1399"/>
                  <a:gd name="T49" fmla="*/ 168 h 1397"/>
                  <a:gd name="T50" fmla="*/ 168 w 1399"/>
                  <a:gd name="T51" fmla="*/ 244 h 1397"/>
                  <a:gd name="T52" fmla="*/ 104 w 1399"/>
                  <a:gd name="T53" fmla="*/ 330 h 1397"/>
                  <a:gd name="T54" fmla="*/ 54 w 1399"/>
                  <a:gd name="T55" fmla="*/ 427 h 1397"/>
                  <a:gd name="T56" fmla="*/ 20 w 1399"/>
                  <a:gd name="T57" fmla="*/ 531 h 1397"/>
                  <a:gd name="T58" fmla="*/ 2 w 1399"/>
                  <a:gd name="T59" fmla="*/ 641 h 1397"/>
                  <a:gd name="T60" fmla="*/ 2 w 1399"/>
                  <a:gd name="T61" fmla="*/ 756 h 1397"/>
                  <a:gd name="T62" fmla="*/ 20 w 1399"/>
                  <a:gd name="T63" fmla="*/ 867 h 1397"/>
                  <a:gd name="T64" fmla="*/ 54 w 1399"/>
                  <a:gd name="T65" fmla="*/ 971 h 1397"/>
                  <a:gd name="T66" fmla="*/ 104 w 1399"/>
                  <a:gd name="T67" fmla="*/ 1067 h 1397"/>
                  <a:gd name="T68" fmla="*/ 168 w 1399"/>
                  <a:gd name="T69" fmla="*/ 1154 h 1397"/>
                  <a:gd name="T70" fmla="*/ 244 w 1399"/>
                  <a:gd name="T71" fmla="*/ 1230 h 1397"/>
                  <a:gd name="T72" fmla="*/ 330 w 1399"/>
                  <a:gd name="T73" fmla="*/ 1293 h 1397"/>
                  <a:gd name="T74" fmla="*/ 427 w 1399"/>
                  <a:gd name="T75" fmla="*/ 1343 h 1397"/>
                  <a:gd name="T76" fmla="*/ 531 w 1399"/>
                  <a:gd name="T77" fmla="*/ 1378 h 1397"/>
                  <a:gd name="T78" fmla="*/ 641 w 1399"/>
                  <a:gd name="T79" fmla="*/ 1396 h 1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99" h="1397">
                    <a:moveTo>
                      <a:pt x="699" y="1398"/>
                    </a:moveTo>
                    <a:lnTo>
                      <a:pt x="756" y="1396"/>
                    </a:lnTo>
                    <a:lnTo>
                      <a:pt x="812" y="1389"/>
                    </a:lnTo>
                    <a:lnTo>
                      <a:pt x="867" y="1378"/>
                    </a:lnTo>
                    <a:lnTo>
                      <a:pt x="920" y="1362"/>
                    </a:lnTo>
                    <a:lnTo>
                      <a:pt x="971" y="1343"/>
                    </a:lnTo>
                    <a:lnTo>
                      <a:pt x="1020" y="1320"/>
                    </a:lnTo>
                    <a:lnTo>
                      <a:pt x="1067" y="1293"/>
                    </a:lnTo>
                    <a:lnTo>
                      <a:pt x="1112" y="1263"/>
                    </a:lnTo>
                    <a:lnTo>
                      <a:pt x="1154" y="1230"/>
                    </a:lnTo>
                    <a:lnTo>
                      <a:pt x="1193" y="1193"/>
                    </a:lnTo>
                    <a:lnTo>
                      <a:pt x="1230" y="1154"/>
                    </a:lnTo>
                    <a:lnTo>
                      <a:pt x="1263" y="1112"/>
                    </a:lnTo>
                    <a:lnTo>
                      <a:pt x="1293" y="1067"/>
                    </a:lnTo>
                    <a:lnTo>
                      <a:pt x="1320" y="1020"/>
                    </a:lnTo>
                    <a:lnTo>
                      <a:pt x="1343" y="971"/>
                    </a:lnTo>
                    <a:lnTo>
                      <a:pt x="1362" y="920"/>
                    </a:lnTo>
                    <a:lnTo>
                      <a:pt x="1378" y="867"/>
                    </a:lnTo>
                    <a:lnTo>
                      <a:pt x="1389" y="812"/>
                    </a:lnTo>
                    <a:lnTo>
                      <a:pt x="1396" y="756"/>
                    </a:lnTo>
                    <a:lnTo>
                      <a:pt x="1398" y="699"/>
                    </a:lnTo>
                    <a:lnTo>
                      <a:pt x="1396" y="641"/>
                    </a:lnTo>
                    <a:lnTo>
                      <a:pt x="1389" y="585"/>
                    </a:lnTo>
                    <a:lnTo>
                      <a:pt x="1378" y="531"/>
                    </a:lnTo>
                    <a:lnTo>
                      <a:pt x="1362" y="478"/>
                    </a:lnTo>
                    <a:lnTo>
                      <a:pt x="1343" y="427"/>
                    </a:lnTo>
                    <a:lnTo>
                      <a:pt x="1320" y="377"/>
                    </a:lnTo>
                    <a:lnTo>
                      <a:pt x="1293" y="330"/>
                    </a:lnTo>
                    <a:lnTo>
                      <a:pt x="1263" y="286"/>
                    </a:lnTo>
                    <a:lnTo>
                      <a:pt x="1230" y="244"/>
                    </a:lnTo>
                    <a:lnTo>
                      <a:pt x="1193" y="204"/>
                    </a:lnTo>
                    <a:lnTo>
                      <a:pt x="1154" y="168"/>
                    </a:lnTo>
                    <a:lnTo>
                      <a:pt x="1112" y="134"/>
                    </a:lnTo>
                    <a:lnTo>
                      <a:pt x="1067" y="104"/>
                    </a:lnTo>
                    <a:lnTo>
                      <a:pt x="1020" y="78"/>
                    </a:lnTo>
                    <a:lnTo>
                      <a:pt x="971" y="54"/>
                    </a:lnTo>
                    <a:lnTo>
                      <a:pt x="920" y="35"/>
                    </a:lnTo>
                    <a:lnTo>
                      <a:pt x="867" y="20"/>
                    </a:lnTo>
                    <a:lnTo>
                      <a:pt x="812" y="9"/>
                    </a:lnTo>
                    <a:lnTo>
                      <a:pt x="756" y="2"/>
                    </a:lnTo>
                    <a:lnTo>
                      <a:pt x="699" y="0"/>
                    </a:lnTo>
                    <a:lnTo>
                      <a:pt x="641" y="2"/>
                    </a:lnTo>
                    <a:lnTo>
                      <a:pt x="585" y="9"/>
                    </a:lnTo>
                    <a:lnTo>
                      <a:pt x="531" y="20"/>
                    </a:lnTo>
                    <a:lnTo>
                      <a:pt x="478" y="35"/>
                    </a:lnTo>
                    <a:lnTo>
                      <a:pt x="427" y="54"/>
                    </a:lnTo>
                    <a:lnTo>
                      <a:pt x="377" y="78"/>
                    </a:lnTo>
                    <a:lnTo>
                      <a:pt x="330" y="104"/>
                    </a:lnTo>
                    <a:lnTo>
                      <a:pt x="286" y="134"/>
                    </a:lnTo>
                    <a:lnTo>
                      <a:pt x="244" y="168"/>
                    </a:lnTo>
                    <a:lnTo>
                      <a:pt x="204" y="204"/>
                    </a:lnTo>
                    <a:lnTo>
                      <a:pt x="168" y="244"/>
                    </a:lnTo>
                    <a:lnTo>
                      <a:pt x="134" y="286"/>
                    </a:lnTo>
                    <a:lnTo>
                      <a:pt x="104" y="330"/>
                    </a:lnTo>
                    <a:lnTo>
                      <a:pt x="78" y="377"/>
                    </a:lnTo>
                    <a:lnTo>
                      <a:pt x="54" y="427"/>
                    </a:lnTo>
                    <a:lnTo>
                      <a:pt x="35" y="478"/>
                    </a:lnTo>
                    <a:lnTo>
                      <a:pt x="20" y="531"/>
                    </a:lnTo>
                    <a:lnTo>
                      <a:pt x="9" y="585"/>
                    </a:lnTo>
                    <a:lnTo>
                      <a:pt x="2" y="641"/>
                    </a:lnTo>
                    <a:lnTo>
                      <a:pt x="0" y="699"/>
                    </a:lnTo>
                    <a:lnTo>
                      <a:pt x="2" y="756"/>
                    </a:lnTo>
                    <a:lnTo>
                      <a:pt x="9" y="812"/>
                    </a:lnTo>
                    <a:lnTo>
                      <a:pt x="20" y="867"/>
                    </a:lnTo>
                    <a:lnTo>
                      <a:pt x="35" y="920"/>
                    </a:lnTo>
                    <a:lnTo>
                      <a:pt x="54" y="971"/>
                    </a:lnTo>
                    <a:lnTo>
                      <a:pt x="78" y="1020"/>
                    </a:lnTo>
                    <a:lnTo>
                      <a:pt x="104" y="1067"/>
                    </a:lnTo>
                    <a:lnTo>
                      <a:pt x="134" y="1112"/>
                    </a:lnTo>
                    <a:lnTo>
                      <a:pt x="168" y="1154"/>
                    </a:lnTo>
                    <a:lnTo>
                      <a:pt x="204" y="1193"/>
                    </a:lnTo>
                    <a:lnTo>
                      <a:pt x="244" y="1230"/>
                    </a:lnTo>
                    <a:lnTo>
                      <a:pt x="286" y="1263"/>
                    </a:lnTo>
                    <a:lnTo>
                      <a:pt x="330" y="1293"/>
                    </a:lnTo>
                    <a:lnTo>
                      <a:pt x="377" y="1320"/>
                    </a:lnTo>
                    <a:lnTo>
                      <a:pt x="427" y="1343"/>
                    </a:lnTo>
                    <a:lnTo>
                      <a:pt x="478" y="1362"/>
                    </a:lnTo>
                    <a:lnTo>
                      <a:pt x="531" y="1378"/>
                    </a:lnTo>
                    <a:lnTo>
                      <a:pt x="585" y="1389"/>
                    </a:lnTo>
                    <a:lnTo>
                      <a:pt x="641" y="1396"/>
                    </a:lnTo>
                    <a:lnTo>
                      <a:pt x="699" y="1398"/>
                    </a:lnTo>
                    <a:close/>
                  </a:path>
                </a:pathLst>
              </a:custGeom>
              <a:solidFill>
                <a:srgbClr val="EAEA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grpSp>
            <p:nvGrpSpPr>
              <p:cNvPr id="19" name="Group 8"/>
              <p:cNvGrpSpPr>
                <a:grpSpLocks/>
              </p:cNvGrpSpPr>
              <p:nvPr/>
            </p:nvGrpSpPr>
            <p:grpSpPr bwMode="auto">
              <a:xfrm>
                <a:off x="14407" y="-407"/>
                <a:ext cx="181" cy="819"/>
                <a:chOff x="14407" y="-407"/>
                <a:chExt cx="181" cy="819"/>
              </a:xfrm>
            </p:grpSpPr>
            <p:sp>
              <p:nvSpPr>
                <p:cNvPr id="24" name="Freeform 9"/>
                <p:cNvSpPr>
                  <a:spLocks/>
                </p:cNvSpPr>
                <p:nvPr/>
              </p:nvSpPr>
              <p:spPr bwMode="auto">
                <a:xfrm>
                  <a:off x="14407" y="-407"/>
                  <a:ext cx="181" cy="819"/>
                </a:xfrm>
                <a:custGeom>
                  <a:avLst/>
                  <a:gdLst>
                    <a:gd name="T0" fmla="*/ 171 w 181"/>
                    <a:gd name="T1" fmla="*/ 41 h 819"/>
                    <a:gd name="T2" fmla="*/ 164 w 181"/>
                    <a:gd name="T3" fmla="*/ 35 h 819"/>
                    <a:gd name="T4" fmla="*/ 153 w 181"/>
                    <a:gd name="T5" fmla="*/ 18 h 819"/>
                    <a:gd name="T6" fmla="*/ 152 w 181"/>
                    <a:gd name="T7" fmla="*/ 0 h 819"/>
                    <a:gd name="T8" fmla="*/ 143 w 181"/>
                    <a:gd name="T9" fmla="*/ 172 h 819"/>
                    <a:gd name="T10" fmla="*/ 162 w 181"/>
                    <a:gd name="T11" fmla="*/ 180 h 819"/>
                    <a:gd name="T12" fmla="*/ 181 w 181"/>
                    <a:gd name="T13" fmla="*/ 187 h 819"/>
                    <a:gd name="T14" fmla="*/ 171 w 181"/>
                    <a:gd name="T15" fmla="*/ 41 h 8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1" h="819">
                      <a:moveTo>
                        <a:pt x="171" y="41"/>
                      </a:moveTo>
                      <a:lnTo>
                        <a:pt x="164" y="35"/>
                      </a:lnTo>
                      <a:lnTo>
                        <a:pt x="153" y="18"/>
                      </a:lnTo>
                      <a:lnTo>
                        <a:pt x="152" y="0"/>
                      </a:lnTo>
                      <a:lnTo>
                        <a:pt x="143" y="172"/>
                      </a:lnTo>
                      <a:lnTo>
                        <a:pt x="162" y="180"/>
                      </a:lnTo>
                      <a:lnTo>
                        <a:pt x="181" y="187"/>
                      </a:lnTo>
                      <a:lnTo>
                        <a:pt x="171" y="41"/>
                      </a:lnTo>
                      <a:close/>
                    </a:path>
                  </a:pathLst>
                </a:custGeom>
                <a:solidFill>
                  <a:srgbClr val="FFE0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25" name="Freeform 10"/>
                <p:cNvSpPr>
                  <a:spLocks/>
                </p:cNvSpPr>
                <p:nvPr/>
              </p:nvSpPr>
              <p:spPr bwMode="auto">
                <a:xfrm>
                  <a:off x="14407" y="-407"/>
                  <a:ext cx="181" cy="819"/>
                </a:xfrm>
                <a:custGeom>
                  <a:avLst/>
                  <a:gdLst>
                    <a:gd name="T0" fmla="*/ 299 w 181"/>
                    <a:gd name="T1" fmla="*/ 196 h 819"/>
                    <a:gd name="T2" fmla="*/ 339 w 181"/>
                    <a:gd name="T3" fmla="*/ 187 h 819"/>
                    <a:gd name="T4" fmla="*/ 376 w 181"/>
                    <a:gd name="T5" fmla="*/ 172 h 819"/>
                    <a:gd name="T6" fmla="*/ 411 w 181"/>
                    <a:gd name="T7" fmla="*/ 150 h 819"/>
                    <a:gd name="T8" fmla="*/ 444 w 181"/>
                    <a:gd name="T9" fmla="*/ 123 h 819"/>
                    <a:gd name="T10" fmla="*/ 470 w 181"/>
                    <a:gd name="T11" fmla="*/ 92 h 819"/>
                    <a:gd name="T12" fmla="*/ 491 w 181"/>
                    <a:gd name="T13" fmla="*/ 58 h 819"/>
                    <a:gd name="T14" fmla="*/ 506 w 181"/>
                    <a:gd name="T15" fmla="*/ 23 h 819"/>
                    <a:gd name="T16" fmla="*/ 516 w 181"/>
                    <a:gd name="T17" fmla="*/ -14 h 819"/>
                    <a:gd name="T18" fmla="*/ 520 w 181"/>
                    <a:gd name="T19" fmla="*/ -52 h 819"/>
                    <a:gd name="T20" fmla="*/ 518 w 181"/>
                    <a:gd name="T21" fmla="*/ -90 h 819"/>
                    <a:gd name="T22" fmla="*/ 511 w 181"/>
                    <a:gd name="T23" fmla="*/ -128 h 819"/>
                    <a:gd name="T24" fmla="*/ 498 w 181"/>
                    <a:gd name="T25" fmla="*/ -164 h 819"/>
                    <a:gd name="T26" fmla="*/ 569 w 181"/>
                    <a:gd name="T27" fmla="*/ -250 h 819"/>
                    <a:gd name="T28" fmla="*/ 623 w 181"/>
                    <a:gd name="T29" fmla="*/ -314 h 819"/>
                    <a:gd name="T30" fmla="*/ 682 w 181"/>
                    <a:gd name="T31" fmla="*/ -369 h 819"/>
                    <a:gd name="T32" fmla="*/ 740 w 181"/>
                    <a:gd name="T33" fmla="*/ -421 h 819"/>
                    <a:gd name="T34" fmla="*/ 802 w 181"/>
                    <a:gd name="T35" fmla="*/ -570 h 819"/>
                    <a:gd name="T36" fmla="*/ 764 w 181"/>
                    <a:gd name="T37" fmla="*/ -594 h 819"/>
                    <a:gd name="T38" fmla="*/ 688 w 181"/>
                    <a:gd name="T39" fmla="*/ -630 h 819"/>
                    <a:gd name="T40" fmla="*/ 676 w 181"/>
                    <a:gd name="T41" fmla="*/ -632 h 819"/>
                    <a:gd name="T42" fmla="*/ 330 w 181"/>
                    <a:gd name="T43" fmla="*/ -310 h 819"/>
                    <a:gd name="T44" fmla="*/ 292 w 181"/>
                    <a:gd name="T45" fmla="*/ -318 h 819"/>
                    <a:gd name="T46" fmla="*/ 253 w 181"/>
                    <a:gd name="T47" fmla="*/ -320 h 819"/>
                    <a:gd name="T48" fmla="*/ 215 w 181"/>
                    <a:gd name="T49" fmla="*/ -316 h 819"/>
                    <a:gd name="T50" fmla="*/ 177 w 181"/>
                    <a:gd name="T51" fmla="*/ -307 h 819"/>
                    <a:gd name="T52" fmla="*/ 141 w 181"/>
                    <a:gd name="T53" fmla="*/ -292 h 819"/>
                    <a:gd name="T54" fmla="*/ 107 w 181"/>
                    <a:gd name="T55" fmla="*/ -271 h 819"/>
                    <a:gd name="T56" fmla="*/ 76 w 181"/>
                    <a:gd name="T57" fmla="*/ -245 h 819"/>
                    <a:gd name="T58" fmla="*/ 61 w 181"/>
                    <a:gd name="T59" fmla="*/ -228 h 819"/>
                    <a:gd name="T60" fmla="*/ 37 w 181"/>
                    <a:gd name="T61" fmla="*/ -194 h 819"/>
                    <a:gd name="T62" fmla="*/ 19 w 181"/>
                    <a:gd name="T63" fmla="*/ -158 h 819"/>
                    <a:gd name="T64" fmla="*/ 6 w 181"/>
                    <a:gd name="T65" fmla="*/ -119 h 819"/>
                    <a:gd name="T66" fmla="*/ 0 w 181"/>
                    <a:gd name="T67" fmla="*/ -80 h 819"/>
                    <a:gd name="T68" fmla="*/ 0 w 181"/>
                    <a:gd name="T69" fmla="*/ -40 h 819"/>
                    <a:gd name="T70" fmla="*/ 6 w 181"/>
                    <a:gd name="T71" fmla="*/ -1 h 819"/>
                    <a:gd name="T72" fmla="*/ 19 w 181"/>
                    <a:gd name="T73" fmla="*/ 37 h 819"/>
                    <a:gd name="T74" fmla="*/ 37 w 181"/>
                    <a:gd name="T75" fmla="*/ 73 h 819"/>
                    <a:gd name="T76" fmla="*/ 61 w 181"/>
                    <a:gd name="T77" fmla="*/ 107 h 819"/>
                    <a:gd name="T78" fmla="*/ 91 w 181"/>
                    <a:gd name="T79" fmla="*/ 137 h 819"/>
                    <a:gd name="T80" fmla="*/ 125 w 181"/>
                    <a:gd name="T81" fmla="*/ 162 h 819"/>
                    <a:gd name="T82" fmla="*/ 152 w 181"/>
                    <a:gd name="T83" fmla="*/ 0 h 819"/>
                    <a:gd name="T84" fmla="*/ 164 w 181"/>
                    <a:gd name="T85" fmla="*/ -25 h 819"/>
                    <a:gd name="T86" fmla="*/ 199 w 181"/>
                    <a:gd name="T87" fmla="*/ -37 h 819"/>
                    <a:gd name="T88" fmla="*/ 224 w 181"/>
                    <a:gd name="T89" fmla="*/ -25 h 819"/>
                    <a:gd name="T90" fmla="*/ 236 w 181"/>
                    <a:gd name="T91" fmla="*/ 10 h 819"/>
                    <a:gd name="T92" fmla="*/ 224 w 181"/>
                    <a:gd name="T93" fmla="*/ 35 h 819"/>
                    <a:gd name="T94" fmla="*/ 189 w 181"/>
                    <a:gd name="T95" fmla="*/ 47 h 819"/>
                    <a:gd name="T96" fmla="*/ 181 w 181"/>
                    <a:gd name="T97" fmla="*/ 187 h 819"/>
                    <a:gd name="T98" fmla="*/ 220 w 181"/>
                    <a:gd name="T99" fmla="*/ 196 h 819"/>
                    <a:gd name="T100" fmla="*/ 260 w 181"/>
                    <a:gd name="T101" fmla="*/ 199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1" h="819">
                      <a:moveTo>
                        <a:pt x="280" y="198"/>
                      </a:moveTo>
                      <a:lnTo>
                        <a:pt x="299" y="196"/>
                      </a:lnTo>
                      <a:lnTo>
                        <a:pt x="319" y="192"/>
                      </a:lnTo>
                      <a:lnTo>
                        <a:pt x="339" y="187"/>
                      </a:lnTo>
                      <a:lnTo>
                        <a:pt x="358" y="180"/>
                      </a:lnTo>
                      <a:lnTo>
                        <a:pt x="376" y="172"/>
                      </a:lnTo>
                      <a:lnTo>
                        <a:pt x="394" y="162"/>
                      </a:lnTo>
                      <a:lnTo>
                        <a:pt x="411" y="150"/>
                      </a:lnTo>
                      <a:lnTo>
                        <a:pt x="428" y="137"/>
                      </a:lnTo>
                      <a:lnTo>
                        <a:pt x="444" y="123"/>
                      </a:lnTo>
                      <a:lnTo>
                        <a:pt x="457" y="108"/>
                      </a:lnTo>
                      <a:lnTo>
                        <a:pt x="470" y="92"/>
                      </a:lnTo>
                      <a:lnTo>
                        <a:pt x="481" y="76"/>
                      </a:lnTo>
                      <a:lnTo>
                        <a:pt x="491" y="58"/>
                      </a:lnTo>
                      <a:lnTo>
                        <a:pt x="499" y="41"/>
                      </a:lnTo>
                      <a:lnTo>
                        <a:pt x="506" y="23"/>
                      </a:lnTo>
                      <a:lnTo>
                        <a:pt x="511" y="4"/>
                      </a:lnTo>
                      <a:lnTo>
                        <a:pt x="516" y="-14"/>
                      </a:lnTo>
                      <a:lnTo>
                        <a:pt x="518" y="-33"/>
                      </a:lnTo>
                      <a:lnTo>
                        <a:pt x="520" y="-52"/>
                      </a:lnTo>
                      <a:lnTo>
                        <a:pt x="519" y="-71"/>
                      </a:lnTo>
                      <a:lnTo>
                        <a:pt x="518" y="-90"/>
                      </a:lnTo>
                      <a:lnTo>
                        <a:pt x="515" y="-109"/>
                      </a:lnTo>
                      <a:lnTo>
                        <a:pt x="511" y="-128"/>
                      </a:lnTo>
                      <a:lnTo>
                        <a:pt x="505" y="-146"/>
                      </a:lnTo>
                      <a:lnTo>
                        <a:pt x="498" y="-164"/>
                      </a:lnTo>
                      <a:lnTo>
                        <a:pt x="493" y="-174"/>
                      </a:lnTo>
                      <a:lnTo>
                        <a:pt x="569" y="-250"/>
                      </a:lnTo>
                      <a:lnTo>
                        <a:pt x="546" y="-320"/>
                      </a:lnTo>
                      <a:lnTo>
                        <a:pt x="623" y="-314"/>
                      </a:lnTo>
                      <a:lnTo>
                        <a:pt x="628" y="-372"/>
                      </a:lnTo>
                      <a:lnTo>
                        <a:pt x="682" y="-369"/>
                      </a:lnTo>
                      <a:lnTo>
                        <a:pt x="686" y="-424"/>
                      </a:lnTo>
                      <a:lnTo>
                        <a:pt x="740" y="-421"/>
                      </a:lnTo>
                      <a:lnTo>
                        <a:pt x="796" y="-477"/>
                      </a:lnTo>
                      <a:lnTo>
                        <a:pt x="802" y="-570"/>
                      </a:lnTo>
                      <a:lnTo>
                        <a:pt x="799" y="-572"/>
                      </a:lnTo>
                      <a:lnTo>
                        <a:pt x="764" y="-594"/>
                      </a:lnTo>
                      <a:lnTo>
                        <a:pt x="727" y="-613"/>
                      </a:lnTo>
                      <a:lnTo>
                        <a:pt x="688" y="-630"/>
                      </a:lnTo>
                      <a:lnTo>
                        <a:pt x="686" y="-631"/>
                      </a:lnTo>
                      <a:lnTo>
                        <a:pt x="676" y="-632"/>
                      </a:lnTo>
                      <a:lnTo>
                        <a:pt x="348" y="-305"/>
                      </a:lnTo>
                      <a:lnTo>
                        <a:pt x="330" y="-310"/>
                      </a:lnTo>
                      <a:lnTo>
                        <a:pt x="311" y="-315"/>
                      </a:lnTo>
                      <a:lnTo>
                        <a:pt x="292" y="-318"/>
                      </a:lnTo>
                      <a:lnTo>
                        <a:pt x="273" y="-320"/>
                      </a:lnTo>
                      <a:lnTo>
                        <a:pt x="253" y="-320"/>
                      </a:lnTo>
                      <a:lnTo>
                        <a:pt x="234" y="-319"/>
                      </a:lnTo>
                      <a:lnTo>
                        <a:pt x="215" y="-316"/>
                      </a:lnTo>
                      <a:lnTo>
                        <a:pt x="196" y="-312"/>
                      </a:lnTo>
                      <a:lnTo>
                        <a:pt x="177" y="-307"/>
                      </a:lnTo>
                      <a:lnTo>
                        <a:pt x="159" y="-300"/>
                      </a:lnTo>
                      <a:lnTo>
                        <a:pt x="141" y="-292"/>
                      </a:lnTo>
                      <a:lnTo>
                        <a:pt x="124" y="-282"/>
                      </a:lnTo>
                      <a:lnTo>
                        <a:pt x="107" y="-271"/>
                      </a:lnTo>
                      <a:lnTo>
                        <a:pt x="91" y="-258"/>
                      </a:lnTo>
                      <a:lnTo>
                        <a:pt x="76" y="-245"/>
                      </a:lnTo>
                      <a:lnTo>
                        <a:pt x="76" y="-244"/>
                      </a:lnTo>
                      <a:lnTo>
                        <a:pt x="61" y="-228"/>
                      </a:lnTo>
                      <a:lnTo>
                        <a:pt x="48" y="-212"/>
                      </a:lnTo>
                      <a:lnTo>
                        <a:pt x="37" y="-194"/>
                      </a:lnTo>
                      <a:lnTo>
                        <a:pt x="27" y="-176"/>
                      </a:lnTo>
                      <a:lnTo>
                        <a:pt x="19" y="-158"/>
                      </a:lnTo>
                      <a:lnTo>
                        <a:pt x="12" y="-139"/>
                      </a:lnTo>
                      <a:lnTo>
                        <a:pt x="6" y="-119"/>
                      </a:lnTo>
                      <a:lnTo>
                        <a:pt x="3" y="-100"/>
                      </a:lnTo>
                      <a:lnTo>
                        <a:pt x="0" y="-80"/>
                      </a:lnTo>
                      <a:lnTo>
                        <a:pt x="0" y="-60"/>
                      </a:lnTo>
                      <a:lnTo>
                        <a:pt x="0" y="-40"/>
                      </a:lnTo>
                      <a:lnTo>
                        <a:pt x="3" y="-20"/>
                      </a:lnTo>
                      <a:lnTo>
                        <a:pt x="6" y="-1"/>
                      </a:lnTo>
                      <a:lnTo>
                        <a:pt x="12" y="18"/>
                      </a:lnTo>
                      <a:lnTo>
                        <a:pt x="19" y="37"/>
                      </a:lnTo>
                      <a:lnTo>
                        <a:pt x="27" y="55"/>
                      </a:lnTo>
                      <a:lnTo>
                        <a:pt x="37" y="73"/>
                      </a:lnTo>
                      <a:lnTo>
                        <a:pt x="48" y="91"/>
                      </a:lnTo>
                      <a:lnTo>
                        <a:pt x="61" y="107"/>
                      </a:lnTo>
                      <a:lnTo>
                        <a:pt x="76" y="123"/>
                      </a:lnTo>
                      <a:lnTo>
                        <a:pt x="91" y="137"/>
                      </a:lnTo>
                      <a:lnTo>
                        <a:pt x="108" y="150"/>
                      </a:lnTo>
                      <a:lnTo>
                        <a:pt x="125" y="162"/>
                      </a:lnTo>
                      <a:lnTo>
                        <a:pt x="143" y="172"/>
                      </a:lnTo>
                      <a:lnTo>
                        <a:pt x="152" y="0"/>
                      </a:lnTo>
                      <a:lnTo>
                        <a:pt x="158" y="-17"/>
                      </a:lnTo>
                      <a:lnTo>
                        <a:pt x="164" y="-25"/>
                      </a:lnTo>
                      <a:lnTo>
                        <a:pt x="180" y="-35"/>
                      </a:lnTo>
                      <a:lnTo>
                        <a:pt x="199" y="-37"/>
                      </a:lnTo>
                      <a:lnTo>
                        <a:pt x="217" y="-30"/>
                      </a:lnTo>
                      <a:lnTo>
                        <a:pt x="224" y="-25"/>
                      </a:lnTo>
                      <a:lnTo>
                        <a:pt x="234" y="-8"/>
                      </a:lnTo>
                      <a:lnTo>
                        <a:pt x="236" y="10"/>
                      </a:lnTo>
                      <a:lnTo>
                        <a:pt x="230" y="28"/>
                      </a:lnTo>
                      <a:lnTo>
                        <a:pt x="224" y="35"/>
                      </a:lnTo>
                      <a:lnTo>
                        <a:pt x="208" y="45"/>
                      </a:lnTo>
                      <a:lnTo>
                        <a:pt x="189" y="47"/>
                      </a:lnTo>
                      <a:lnTo>
                        <a:pt x="171" y="41"/>
                      </a:lnTo>
                      <a:lnTo>
                        <a:pt x="181" y="187"/>
                      </a:lnTo>
                      <a:lnTo>
                        <a:pt x="200" y="192"/>
                      </a:lnTo>
                      <a:lnTo>
                        <a:pt x="220" y="196"/>
                      </a:lnTo>
                      <a:lnTo>
                        <a:pt x="240" y="198"/>
                      </a:lnTo>
                      <a:lnTo>
                        <a:pt x="260" y="199"/>
                      </a:lnTo>
                      <a:lnTo>
                        <a:pt x="280" y="198"/>
                      </a:lnTo>
                      <a:close/>
                    </a:path>
                  </a:pathLst>
                </a:custGeom>
                <a:solidFill>
                  <a:srgbClr val="FFE0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grpSp>
          <p:grpSp>
            <p:nvGrpSpPr>
              <p:cNvPr id="20" name="Group 11"/>
              <p:cNvGrpSpPr>
                <a:grpSpLocks/>
              </p:cNvGrpSpPr>
              <p:nvPr/>
            </p:nvGrpSpPr>
            <p:grpSpPr bwMode="auto">
              <a:xfrm>
                <a:off x="14539" y="-464"/>
                <a:ext cx="125" cy="125"/>
                <a:chOff x="14539" y="-464"/>
                <a:chExt cx="125" cy="125"/>
              </a:xfrm>
            </p:grpSpPr>
            <p:sp>
              <p:nvSpPr>
                <p:cNvPr id="22" name="Freeform 12"/>
                <p:cNvSpPr>
                  <a:spLocks/>
                </p:cNvSpPr>
                <p:nvPr/>
              </p:nvSpPr>
              <p:spPr bwMode="auto">
                <a:xfrm>
                  <a:off x="14539" y="-464"/>
                  <a:ext cx="125" cy="125"/>
                </a:xfrm>
                <a:custGeom>
                  <a:avLst/>
                  <a:gdLst>
                    <a:gd name="T0" fmla="*/ 107 w 125"/>
                    <a:gd name="T1" fmla="*/ 107 h 125"/>
                    <a:gd name="T2" fmla="*/ 118 w 125"/>
                    <a:gd name="T3" fmla="*/ 91 h 125"/>
                    <a:gd name="T4" fmla="*/ 124 w 125"/>
                    <a:gd name="T5" fmla="*/ 73 h 125"/>
                    <a:gd name="T6" fmla="*/ 125 w 125"/>
                    <a:gd name="T7" fmla="*/ 54 h 125"/>
                    <a:gd name="T8" fmla="*/ 119 w 125"/>
                    <a:gd name="T9" fmla="*/ 35 h 125"/>
                    <a:gd name="T10" fmla="*/ 108 w 125"/>
                    <a:gd name="T11" fmla="*/ 19 h 125"/>
                    <a:gd name="T12" fmla="*/ 107 w 125"/>
                    <a:gd name="T13" fmla="*/ 17 h 125"/>
                    <a:gd name="T14" fmla="*/ 91 w 125"/>
                    <a:gd name="T15" fmla="*/ 6 h 125"/>
                    <a:gd name="T16" fmla="*/ 73 w 125"/>
                    <a:gd name="T17" fmla="*/ 0 h 125"/>
                    <a:gd name="T18" fmla="*/ 54 w 125"/>
                    <a:gd name="T19" fmla="*/ 0 h 125"/>
                    <a:gd name="T20" fmla="*/ 35 w 125"/>
                    <a:gd name="T21" fmla="*/ 5 h 125"/>
                    <a:gd name="T22" fmla="*/ 19 w 125"/>
                    <a:gd name="T23" fmla="*/ 16 h 125"/>
                    <a:gd name="T24" fmla="*/ 17 w 125"/>
                    <a:gd name="T25" fmla="*/ 17 h 125"/>
                    <a:gd name="T26" fmla="*/ 6 w 125"/>
                    <a:gd name="T27" fmla="*/ 33 h 125"/>
                    <a:gd name="T28" fmla="*/ 0 w 125"/>
                    <a:gd name="T29" fmla="*/ 52 h 125"/>
                    <a:gd name="T30" fmla="*/ 0 w 125"/>
                    <a:gd name="T31" fmla="*/ 71 h 125"/>
                    <a:gd name="T32" fmla="*/ 5 w 125"/>
                    <a:gd name="T33" fmla="*/ 89 h 125"/>
                    <a:gd name="T34" fmla="*/ 16 w 125"/>
                    <a:gd name="T35" fmla="*/ 105 h 125"/>
                    <a:gd name="T36" fmla="*/ 17 w 125"/>
                    <a:gd name="T37" fmla="*/ 107 h 125"/>
                    <a:gd name="T38" fmla="*/ 22 w 125"/>
                    <a:gd name="T39" fmla="*/ 75 h 125"/>
                    <a:gd name="T40" fmla="*/ 20 w 125"/>
                    <a:gd name="T41" fmla="*/ 57 h 125"/>
                    <a:gd name="T42" fmla="*/ 27 w 125"/>
                    <a:gd name="T43" fmla="*/ 39 h 125"/>
                    <a:gd name="T44" fmla="*/ 32 w 125"/>
                    <a:gd name="T45" fmla="*/ 32 h 125"/>
                    <a:gd name="T46" fmla="*/ 49 w 125"/>
                    <a:gd name="T47" fmla="*/ 22 h 125"/>
                    <a:gd name="T48" fmla="*/ 68 w 125"/>
                    <a:gd name="T49" fmla="*/ 20 h 125"/>
                    <a:gd name="T50" fmla="*/ 85 w 125"/>
                    <a:gd name="T51" fmla="*/ 27 h 125"/>
                    <a:gd name="T52" fmla="*/ 92 w 125"/>
                    <a:gd name="T53" fmla="*/ 32 h 125"/>
                    <a:gd name="T54" fmla="*/ 102 w 125"/>
                    <a:gd name="T55" fmla="*/ 49 h 125"/>
                    <a:gd name="T56" fmla="*/ 104 w 125"/>
                    <a:gd name="T57" fmla="*/ 68 h 125"/>
                    <a:gd name="T58" fmla="*/ 105 w 125"/>
                    <a:gd name="T59" fmla="*/ 108 h 125"/>
                    <a:gd name="T60" fmla="*/ 107 w 125"/>
                    <a:gd name="T61" fmla="*/ 107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25" h="125">
                      <a:moveTo>
                        <a:pt x="107" y="107"/>
                      </a:moveTo>
                      <a:lnTo>
                        <a:pt x="118" y="91"/>
                      </a:lnTo>
                      <a:lnTo>
                        <a:pt x="124" y="73"/>
                      </a:lnTo>
                      <a:lnTo>
                        <a:pt x="125" y="54"/>
                      </a:lnTo>
                      <a:lnTo>
                        <a:pt x="119" y="35"/>
                      </a:lnTo>
                      <a:lnTo>
                        <a:pt x="108" y="19"/>
                      </a:lnTo>
                      <a:lnTo>
                        <a:pt x="107" y="17"/>
                      </a:lnTo>
                      <a:lnTo>
                        <a:pt x="91" y="6"/>
                      </a:lnTo>
                      <a:lnTo>
                        <a:pt x="73" y="0"/>
                      </a:lnTo>
                      <a:lnTo>
                        <a:pt x="54" y="0"/>
                      </a:lnTo>
                      <a:lnTo>
                        <a:pt x="35" y="5"/>
                      </a:lnTo>
                      <a:lnTo>
                        <a:pt x="19" y="16"/>
                      </a:lnTo>
                      <a:lnTo>
                        <a:pt x="17" y="17"/>
                      </a:lnTo>
                      <a:lnTo>
                        <a:pt x="6" y="33"/>
                      </a:lnTo>
                      <a:lnTo>
                        <a:pt x="0" y="52"/>
                      </a:lnTo>
                      <a:lnTo>
                        <a:pt x="0" y="71"/>
                      </a:lnTo>
                      <a:lnTo>
                        <a:pt x="5" y="89"/>
                      </a:lnTo>
                      <a:lnTo>
                        <a:pt x="16" y="105"/>
                      </a:lnTo>
                      <a:lnTo>
                        <a:pt x="17" y="107"/>
                      </a:lnTo>
                      <a:lnTo>
                        <a:pt x="22" y="75"/>
                      </a:lnTo>
                      <a:lnTo>
                        <a:pt x="20" y="57"/>
                      </a:lnTo>
                      <a:lnTo>
                        <a:pt x="27" y="39"/>
                      </a:lnTo>
                      <a:lnTo>
                        <a:pt x="32" y="32"/>
                      </a:lnTo>
                      <a:lnTo>
                        <a:pt x="49" y="22"/>
                      </a:lnTo>
                      <a:lnTo>
                        <a:pt x="68" y="20"/>
                      </a:lnTo>
                      <a:lnTo>
                        <a:pt x="85" y="27"/>
                      </a:lnTo>
                      <a:lnTo>
                        <a:pt x="92" y="32"/>
                      </a:lnTo>
                      <a:lnTo>
                        <a:pt x="102" y="49"/>
                      </a:lnTo>
                      <a:lnTo>
                        <a:pt x="104" y="68"/>
                      </a:lnTo>
                      <a:lnTo>
                        <a:pt x="105" y="108"/>
                      </a:lnTo>
                      <a:lnTo>
                        <a:pt x="107" y="107"/>
                      </a:lnTo>
                      <a:close/>
                    </a:path>
                  </a:pathLst>
                </a:custGeom>
                <a:solidFill>
                  <a:srgbClr val="FECD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23" name="Freeform 13"/>
                <p:cNvSpPr>
                  <a:spLocks/>
                </p:cNvSpPr>
                <p:nvPr/>
              </p:nvSpPr>
              <p:spPr bwMode="auto">
                <a:xfrm>
                  <a:off x="14539" y="-464"/>
                  <a:ext cx="125" cy="125"/>
                </a:xfrm>
                <a:custGeom>
                  <a:avLst/>
                  <a:gdLst>
                    <a:gd name="T0" fmla="*/ 89 w 125"/>
                    <a:gd name="T1" fmla="*/ 119 h 125"/>
                    <a:gd name="T2" fmla="*/ 105 w 125"/>
                    <a:gd name="T3" fmla="*/ 108 h 125"/>
                    <a:gd name="T4" fmla="*/ 104 w 125"/>
                    <a:gd name="T5" fmla="*/ 68 h 125"/>
                    <a:gd name="T6" fmla="*/ 98 w 125"/>
                    <a:gd name="T7" fmla="*/ 85 h 125"/>
                    <a:gd name="T8" fmla="*/ 92 w 125"/>
                    <a:gd name="T9" fmla="*/ 92 h 125"/>
                    <a:gd name="T10" fmla="*/ 76 w 125"/>
                    <a:gd name="T11" fmla="*/ 102 h 125"/>
                    <a:gd name="T12" fmla="*/ 57 w 125"/>
                    <a:gd name="T13" fmla="*/ 104 h 125"/>
                    <a:gd name="T14" fmla="*/ 39 w 125"/>
                    <a:gd name="T15" fmla="*/ 98 h 125"/>
                    <a:gd name="T16" fmla="*/ 32 w 125"/>
                    <a:gd name="T17" fmla="*/ 92 h 125"/>
                    <a:gd name="T18" fmla="*/ 22 w 125"/>
                    <a:gd name="T19" fmla="*/ 75 h 125"/>
                    <a:gd name="T20" fmla="*/ 17 w 125"/>
                    <a:gd name="T21" fmla="*/ 107 h 125"/>
                    <a:gd name="T22" fmla="*/ 33 w 125"/>
                    <a:gd name="T23" fmla="*/ 118 h 125"/>
                    <a:gd name="T24" fmla="*/ 52 w 125"/>
                    <a:gd name="T25" fmla="*/ 124 h 125"/>
                    <a:gd name="T26" fmla="*/ 71 w 125"/>
                    <a:gd name="T27" fmla="*/ 125 h 125"/>
                    <a:gd name="T28" fmla="*/ 89 w 125"/>
                    <a:gd name="T29" fmla="*/ 11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5" h="125">
                      <a:moveTo>
                        <a:pt x="89" y="119"/>
                      </a:moveTo>
                      <a:lnTo>
                        <a:pt x="105" y="108"/>
                      </a:lnTo>
                      <a:lnTo>
                        <a:pt x="104" y="68"/>
                      </a:lnTo>
                      <a:lnTo>
                        <a:pt x="98" y="85"/>
                      </a:lnTo>
                      <a:lnTo>
                        <a:pt x="92" y="92"/>
                      </a:lnTo>
                      <a:lnTo>
                        <a:pt x="76" y="102"/>
                      </a:lnTo>
                      <a:lnTo>
                        <a:pt x="57" y="104"/>
                      </a:lnTo>
                      <a:lnTo>
                        <a:pt x="39" y="98"/>
                      </a:lnTo>
                      <a:lnTo>
                        <a:pt x="32" y="92"/>
                      </a:lnTo>
                      <a:lnTo>
                        <a:pt x="22" y="75"/>
                      </a:lnTo>
                      <a:lnTo>
                        <a:pt x="17" y="107"/>
                      </a:lnTo>
                      <a:lnTo>
                        <a:pt x="33" y="118"/>
                      </a:lnTo>
                      <a:lnTo>
                        <a:pt x="52" y="124"/>
                      </a:lnTo>
                      <a:lnTo>
                        <a:pt x="71" y="125"/>
                      </a:lnTo>
                      <a:lnTo>
                        <a:pt x="89" y="119"/>
                      </a:lnTo>
                      <a:close/>
                    </a:path>
                  </a:pathLst>
                </a:custGeom>
                <a:solidFill>
                  <a:srgbClr val="FECD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grpSp>
          <p:sp>
            <p:nvSpPr>
              <p:cNvPr id="21" name="Freeform 14"/>
              <p:cNvSpPr>
                <a:spLocks/>
              </p:cNvSpPr>
              <p:nvPr/>
            </p:nvSpPr>
            <p:spPr bwMode="auto">
              <a:xfrm>
                <a:off x="14803" y="-1035"/>
                <a:ext cx="409" cy="375"/>
              </a:xfrm>
              <a:custGeom>
                <a:avLst/>
                <a:gdLst>
                  <a:gd name="T0" fmla="*/ 375 w 409"/>
                  <a:gd name="T1" fmla="*/ 38 h 375"/>
                  <a:gd name="T2" fmla="*/ 368 w 409"/>
                  <a:gd name="T3" fmla="*/ 33 h 375"/>
                  <a:gd name="T4" fmla="*/ 331 w 409"/>
                  <a:gd name="T5" fmla="*/ 14 h 375"/>
                  <a:gd name="T6" fmla="*/ 0 w 409"/>
                  <a:gd name="T7" fmla="*/ 345 h 375"/>
                  <a:gd name="T8" fmla="*/ 16 w 409"/>
                  <a:gd name="T9" fmla="*/ 356 h 375"/>
                  <a:gd name="T10" fmla="*/ 32 w 409"/>
                  <a:gd name="T11" fmla="*/ 369 h 375"/>
                  <a:gd name="T12" fmla="*/ 38 w 409"/>
                  <a:gd name="T13" fmla="*/ 374 h 375"/>
                  <a:gd name="T14" fmla="*/ 375 w 409"/>
                  <a:gd name="T15" fmla="*/ 38 h 3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9" h="375">
                    <a:moveTo>
                      <a:pt x="375" y="38"/>
                    </a:moveTo>
                    <a:lnTo>
                      <a:pt x="368" y="33"/>
                    </a:lnTo>
                    <a:lnTo>
                      <a:pt x="331" y="14"/>
                    </a:lnTo>
                    <a:lnTo>
                      <a:pt x="0" y="345"/>
                    </a:lnTo>
                    <a:lnTo>
                      <a:pt x="16" y="356"/>
                    </a:lnTo>
                    <a:lnTo>
                      <a:pt x="32" y="369"/>
                    </a:lnTo>
                    <a:lnTo>
                      <a:pt x="38" y="374"/>
                    </a:lnTo>
                    <a:lnTo>
                      <a:pt x="375" y="38"/>
                    </a:lnTo>
                    <a:close/>
                  </a:path>
                </a:pathLst>
              </a:custGeom>
              <a:solidFill>
                <a:srgbClr val="FECD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grpSp>
        <p:grpSp>
          <p:nvGrpSpPr>
            <p:cNvPr id="26" name="Group 15"/>
            <p:cNvGrpSpPr>
              <a:grpSpLocks/>
            </p:cNvGrpSpPr>
            <p:nvPr/>
          </p:nvGrpSpPr>
          <p:grpSpPr bwMode="auto">
            <a:xfrm>
              <a:off x="5493591" y="2297903"/>
              <a:ext cx="906463" cy="906463"/>
              <a:chOff x="17995" y="1207"/>
              <a:chExt cx="1427" cy="1428"/>
            </a:xfrm>
          </p:grpSpPr>
          <p:sp>
            <p:nvSpPr>
              <p:cNvPr id="27" name="Freeform 16"/>
              <p:cNvSpPr>
                <a:spLocks/>
              </p:cNvSpPr>
              <p:nvPr/>
            </p:nvSpPr>
            <p:spPr bwMode="auto">
              <a:xfrm>
                <a:off x="18009" y="1222"/>
                <a:ext cx="1398" cy="1398"/>
              </a:xfrm>
              <a:custGeom>
                <a:avLst/>
                <a:gdLst>
                  <a:gd name="T0" fmla="*/ 756 w 1398"/>
                  <a:gd name="T1" fmla="*/ 1396 h 1398"/>
                  <a:gd name="T2" fmla="*/ 867 w 1398"/>
                  <a:gd name="T3" fmla="*/ 1378 h 1398"/>
                  <a:gd name="T4" fmla="*/ 971 w 1398"/>
                  <a:gd name="T5" fmla="*/ 1343 h 1398"/>
                  <a:gd name="T6" fmla="*/ 1067 w 1398"/>
                  <a:gd name="T7" fmla="*/ 1293 h 1398"/>
                  <a:gd name="T8" fmla="*/ 1154 w 1398"/>
                  <a:gd name="T9" fmla="*/ 1230 h 1398"/>
                  <a:gd name="T10" fmla="*/ 1230 w 1398"/>
                  <a:gd name="T11" fmla="*/ 1154 h 1398"/>
                  <a:gd name="T12" fmla="*/ 1293 w 1398"/>
                  <a:gd name="T13" fmla="*/ 1067 h 1398"/>
                  <a:gd name="T14" fmla="*/ 1343 w 1398"/>
                  <a:gd name="T15" fmla="*/ 971 h 1398"/>
                  <a:gd name="T16" fmla="*/ 1378 w 1398"/>
                  <a:gd name="T17" fmla="*/ 867 h 1398"/>
                  <a:gd name="T18" fmla="*/ 1396 w 1398"/>
                  <a:gd name="T19" fmla="*/ 756 h 1398"/>
                  <a:gd name="T20" fmla="*/ 1396 w 1398"/>
                  <a:gd name="T21" fmla="*/ 641 h 1398"/>
                  <a:gd name="T22" fmla="*/ 1378 w 1398"/>
                  <a:gd name="T23" fmla="*/ 531 h 1398"/>
                  <a:gd name="T24" fmla="*/ 1343 w 1398"/>
                  <a:gd name="T25" fmla="*/ 427 h 1398"/>
                  <a:gd name="T26" fmla="*/ 1293 w 1398"/>
                  <a:gd name="T27" fmla="*/ 330 h 1398"/>
                  <a:gd name="T28" fmla="*/ 1230 w 1398"/>
                  <a:gd name="T29" fmla="*/ 244 h 1398"/>
                  <a:gd name="T30" fmla="*/ 1154 w 1398"/>
                  <a:gd name="T31" fmla="*/ 168 h 1398"/>
                  <a:gd name="T32" fmla="*/ 1067 w 1398"/>
                  <a:gd name="T33" fmla="*/ 104 h 1398"/>
                  <a:gd name="T34" fmla="*/ 971 w 1398"/>
                  <a:gd name="T35" fmla="*/ 54 h 1398"/>
                  <a:gd name="T36" fmla="*/ 867 w 1398"/>
                  <a:gd name="T37" fmla="*/ 20 h 1398"/>
                  <a:gd name="T38" fmla="*/ 756 w 1398"/>
                  <a:gd name="T39" fmla="*/ 2 h 1398"/>
                  <a:gd name="T40" fmla="*/ 641 w 1398"/>
                  <a:gd name="T41" fmla="*/ 2 h 1398"/>
                  <a:gd name="T42" fmla="*/ 531 w 1398"/>
                  <a:gd name="T43" fmla="*/ 20 h 1398"/>
                  <a:gd name="T44" fmla="*/ 427 w 1398"/>
                  <a:gd name="T45" fmla="*/ 54 h 1398"/>
                  <a:gd name="T46" fmla="*/ 330 w 1398"/>
                  <a:gd name="T47" fmla="*/ 104 h 1398"/>
                  <a:gd name="T48" fmla="*/ 244 w 1398"/>
                  <a:gd name="T49" fmla="*/ 168 h 1398"/>
                  <a:gd name="T50" fmla="*/ 168 w 1398"/>
                  <a:gd name="T51" fmla="*/ 244 h 1398"/>
                  <a:gd name="T52" fmla="*/ 104 w 1398"/>
                  <a:gd name="T53" fmla="*/ 330 h 1398"/>
                  <a:gd name="T54" fmla="*/ 54 w 1398"/>
                  <a:gd name="T55" fmla="*/ 427 h 1398"/>
                  <a:gd name="T56" fmla="*/ 20 w 1398"/>
                  <a:gd name="T57" fmla="*/ 531 h 1398"/>
                  <a:gd name="T58" fmla="*/ 2 w 1398"/>
                  <a:gd name="T59" fmla="*/ 641 h 1398"/>
                  <a:gd name="T60" fmla="*/ 2 w 1398"/>
                  <a:gd name="T61" fmla="*/ 756 h 1398"/>
                  <a:gd name="T62" fmla="*/ 20 w 1398"/>
                  <a:gd name="T63" fmla="*/ 867 h 1398"/>
                  <a:gd name="T64" fmla="*/ 54 w 1398"/>
                  <a:gd name="T65" fmla="*/ 971 h 1398"/>
                  <a:gd name="T66" fmla="*/ 104 w 1398"/>
                  <a:gd name="T67" fmla="*/ 1067 h 1398"/>
                  <a:gd name="T68" fmla="*/ 168 w 1398"/>
                  <a:gd name="T69" fmla="*/ 1154 h 1398"/>
                  <a:gd name="T70" fmla="*/ 244 w 1398"/>
                  <a:gd name="T71" fmla="*/ 1230 h 1398"/>
                  <a:gd name="T72" fmla="*/ 330 w 1398"/>
                  <a:gd name="T73" fmla="*/ 1293 h 1398"/>
                  <a:gd name="T74" fmla="*/ 427 w 1398"/>
                  <a:gd name="T75" fmla="*/ 1343 h 1398"/>
                  <a:gd name="T76" fmla="*/ 531 w 1398"/>
                  <a:gd name="T77" fmla="*/ 1378 h 1398"/>
                  <a:gd name="T78" fmla="*/ 641 w 1398"/>
                  <a:gd name="T79" fmla="*/ 1396 h 1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98" h="1398">
                    <a:moveTo>
                      <a:pt x="699" y="1398"/>
                    </a:moveTo>
                    <a:lnTo>
                      <a:pt x="756" y="1396"/>
                    </a:lnTo>
                    <a:lnTo>
                      <a:pt x="812" y="1389"/>
                    </a:lnTo>
                    <a:lnTo>
                      <a:pt x="867" y="1378"/>
                    </a:lnTo>
                    <a:lnTo>
                      <a:pt x="920" y="1362"/>
                    </a:lnTo>
                    <a:lnTo>
                      <a:pt x="971" y="1343"/>
                    </a:lnTo>
                    <a:lnTo>
                      <a:pt x="1020" y="1320"/>
                    </a:lnTo>
                    <a:lnTo>
                      <a:pt x="1067" y="1293"/>
                    </a:lnTo>
                    <a:lnTo>
                      <a:pt x="1112" y="1263"/>
                    </a:lnTo>
                    <a:lnTo>
                      <a:pt x="1154" y="1230"/>
                    </a:lnTo>
                    <a:lnTo>
                      <a:pt x="1193" y="1193"/>
                    </a:lnTo>
                    <a:lnTo>
                      <a:pt x="1230" y="1154"/>
                    </a:lnTo>
                    <a:lnTo>
                      <a:pt x="1263" y="1112"/>
                    </a:lnTo>
                    <a:lnTo>
                      <a:pt x="1293" y="1067"/>
                    </a:lnTo>
                    <a:lnTo>
                      <a:pt x="1320" y="1020"/>
                    </a:lnTo>
                    <a:lnTo>
                      <a:pt x="1343" y="971"/>
                    </a:lnTo>
                    <a:lnTo>
                      <a:pt x="1362" y="920"/>
                    </a:lnTo>
                    <a:lnTo>
                      <a:pt x="1378" y="867"/>
                    </a:lnTo>
                    <a:lnTo>
                      <a:pt x="1389" y="812"/>
                    </a:lnTo>
                    <a:lnTo>
                      <a:pt x="1396" y="756"/>
                    </a:lnTo>
                    <a:lnTo>
                      <a:pt x="1398" y="699"/>
                    </a:lnTo>
                    <a:lnTo>
                      <a:pt x="1396" y="641"/>
                    </a:lnTo>
                    <a:lnTo>
                      <a:pt x="1389" y="585"/>
                    </a:lnTo>
                    <a:lnTo>
                      <a:pt x="1378" y="531"/>
                    </a:lnTo>
                    <a:lnTo>
                      <a:pt x="1362" y="478"/>
                    </a:lnTo>
                    <a:lnTo>
                      <a:pt x="1343" y="427"/>
                    </a:lnTo>
                    <a:lnTo>
                      <a:pt x="1320" y="377"/>
                    </a:lnTo>
                    <a:lnTo>
                      <a:pt x="1293" y="330"/>
                    </a:lnTo>
                    <a:lnTo>
                      <a:pt x="1263" y="286"/>
                    </a:lnTo>
                    <a:lnTo>
                      <a:pt x="1230" y="244"/>
                    </a:lnTo>
                    <a:lnTo>
                      <a:pt x="1193" y="204"/>
                    </a:lnTo>
                    <a:lnTo>
                      <a:pt x="1154" y="168"/>
                    </a:lnTo>
                    <a:lnTo>
                      <a:pt x="1112" y="134"/>
                    </a:lnTo>
                    <a:lnTo>
                      <a:pt x="1067" y="104"/>
                    </a:lnTo>
                    <a:lnTo>
                      <a:pt x="1020" y="78"/>
                    </a:lnTo>
                    <a:lnTo>
                      <a:pt x="971" y="54"/>
                    </a:lnTo>
                    <a:lnTo>
                      <a:pt x="920" y="35"/>
                    </a:lnTo>
                    <a:lnTo>
                      <a:pt x="867" y="20"/>
                    </a:lnTo>
                    <a:lnTo>
                      <a:pt x="812" y="9"/>
                    </a:lnTo>
                    <a:lnTo>
                      <a:pt x="756" y="2"/>
                    </a:lnTo>
                    <a:lnTo>
                      <a:pt x="699" y="0"/>
                    </a:lnTo>
                    <a:lnTo>
                      <a:pt x="641" y="2"/>
                    </a:lnTo>
                    <a:lnTo>
                      <a:pt x="585" y="9"/>
                    </a:lnTo>
                    <a:lnTo>
                      <a:pt x="531" y="20"/>
                    </a:lnTo>
                    <a:lnTo>
                      <a:pt x="478" y="35"/>
                    </a:lnTo>
                    <a:lnTo>
                      <a:pt x="427" y="54"/>
                    </a:lnTo>
                    <a:lnTo>
                      <a:pt x="377" y="78"/>
                    </a:lnTo>
                    <a:lnTo>
                      <a:pt x="330" y="104"/>
                    </a:lnTo>
                    <a:lnTo>
                      <a:pt x="286" y="134"/>
                    </a:lnTo>
                    <a:lnTo>
                      <a:pt x="244" y="168"/>
                    </a:lnTo>
                    <a:lnTo>
                      <a:pt x="204" y="204"/>
                    </a:lnTo>
                    <a:lnTo>
                      <a:pt x="168" y="244"/>
                    </a:lnTo>
                    <a:lnTo>
                      <a:pt x="134" y="286"/>
                    </a:lnTo>
                    <a:lnTo>
                      <a:pt x="104" y="330"/>
                    </a:lnTo>
                    <a:lnTo>
                      <a:pt x="78" y="377"/>
                    </a:lnTo>
                    <a:lnTo>
                      <a:pt x="54" y="427"/>
                    </a:lnTo>
                    <a:lnTo>
                      <a:pt x="35" y="478"/>
                    </a:lnTo>
                    <a:lnTo>
                      <a:pt x="20" y="531"/>
                    </a:lnTo>
                    <a:lnTo>
                      <a:pt x="9" y="585"/>
                    </a:lnTo>
                    <a:lnTo>
                      <a:pt x="2" y="641"/>
                    </a:lnTo>
                    <a:lnTo>
                      <a:pt x="0" y="699"/>
                    </a:lnTo>
                    <a:lnTo>
                      <a:pt x="2" y="756"/>
                    </a:lnTo>
                    <a:lnTo>
                      <a:pt x="9" y="812"/>
                    </a:lnTo>
                    <a:lnTo>
                      <a:pt x="20" y="867"/>
                    </a:lnTo>
                    <a:lnTo>
                      <a:pt x="35" y="920"/>
                    </a:lnTo>
                    <a:lnTo>
                      <a:pt x="54" y="971"/>
                    </a:lnTo>
                    <a:lnTo>
                      <a:pt x="78" y="1020"/>
                    </a:lnTo>
                    <a:lnTo>
                      <a:pt x="104" y="1067"/>
                    </a:lnTo>
                    <a:lnTo>
                      <a:pt x="134" y="1112"/>
                    </a:lnTo>
                    <a:lnTo>
                      <a:pt x="168" y="1154"/>
                    </a:lnTo>
                    <a:lnTo>
                      <a:pt x="204" y="1193"/>
                    </a:lnTo>
                    <a:lnTo>
                      <a:pt x="244" y="1230"/>
                    </a:lnTo>
                    <a:lnTo>
                      <a:pt x="286" y="1263"/>
                    </a:lnTo>
                    <a:lnTo>
                      <a:pt x="330" y="1293"/>
                    </a:lnTo>
                    <a:lnTo>
                      <a:pt x="377" y="1320"/>
                    </a:lnTo>
                    <a:lnTo>
                      <a:pt x="427" y="1343"/>
                    </a:lnTo>
                    <a:lnTo>
                      <a:pt x="478" y="1362"/>
                    </a:lnTo>
                    <a:lnTo>
                      <a:pt x="531" y="1378"/>
                    </a:lnTo>
                    <a:lnTo>
                      <a:pt x="585" y="1389"/>
                    </a:lnTo>
                    <a:lnTo>
                      <a:pt x="641" y="1396"/>
                    </a:lnTo>
                    <a:lnTo>
                      <a:pt x="699" y="1398"/>
                    </a:lnTo>
                    <a:close/>
                  </a:path>
                </a:pathLst>
              </a:custGeom>
              <a:solidFill>
                <a:srgbClr val="EAEA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28" name="Freeform 17"/>
              <p:cNvSpPr>
                <a:spLocks/>
              </p:cNvSpPr>
              <p:nvPr/>
            </p:nvSpPr>
            <p:spPr bwMode="auto">
              <a:xfrm>
                <a:off x="18708" y="1523"/>
                <a:ext cx="0" cy="154"/>
              </a:xfrm>
              <a:custGeom>
                <a:avLst/>
                <a:gdLst>
                  <a:gd name="T0" fmla="*/ 0 h 154"/>
                  <a:gd name="T1" fmla="*/ 153 h 154"/>
                </a:gdLst>
                <a:ahLst/>
                <a:cxnLst>
                  <a:cxn ang="0">
                    <a:pos x="0" y="T0"/>
                  </a:cxn>
                  <a:cxn ang="0">
                    <a:pos x="0" y="T1"/>
                  </a:cxn>
                </a:cxnLst>
                <a:rect l="0" t="0" r="r" b="b"/>
                <a:pathLst>
                  <a:path h="154">
                    <a:moveTo>
                      <a:pt x="0" y="0"/>
                    </a:moveTo>
                    <a:lnTo>
                      <a:pt x="0" y="153"/>
                    </a:lnTo>
                  </a:path>
                </a:pathLst>
              </a:custGeom>
              <a:noFill/>
              <a:ln w="9182">
                <a:solidFill>
                  <a:srgbClr val="C5C2C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grpSp>
            <p:nvGrpSpPr>
              <p:cNvPr id="29" name="Group 18"/>
              <p:cNvGrpSpPr>
                <a:grpSpLocks/>
              </p:cNvGrpSpPr>
              <p:nvPr/>
            </p:nvGrpSpPr>
            <p:grpSpPr bwMode="auto">
              <a:xfrm>
                <a:off x="18175" y="2361"/>
                <a:ext cx="1066" cy="0"/>
                <a:chOff x="18175" y="2361"/>
                <a:chExt cx="1066" cy="0"/>
              </a:xfrm>
            </p:grpSpPr>
            <p:sp>
              <p:nvSpPr>
                <p:cNvPr id="18475" name="Freeform 19"/>
                <p:cNvSpPr>
                  <a:spLocks/>
                </p:cNvSpPr>
                <p:nvPr/>
              </p:nvSpPr>
              <p:spPr bwMode="auto">
                <a:xfrm>
                  <a:off x="18175" y="2361"/>
                  <a:ext cx="1066" cy="0"/>
                </a:xfrm>
                <a:custGeom>
                  <a:avLst/>
                  <a:gdLst>
                    <a:gd name="T0" fmla="*/ 810 w 1066"/>
                    <a:gd name="T1" fmla="*/ 255 w 1066"/>
                  </a:gdLst>
                  <a:ahLst/>
                  <a:cxnLst>
                    <a:cxn ang="0">
                      <a:pos x="T0" y="0"/>
                    </a:cxn>
                    <a:cxn ang="0">
                      <a:pos x="T1" y="0"/>
                    </a:cxn>
                  </a:cxnLst>
                  <a:rect l="0" t="0" r="r" b="b"/>
                  <a:pathLst>
                    <a:path w="1066">
                      <a:moveTo>
                        <a:pt x="810" y="0"/>
                      </a:moveTo>
                      <a:lnTo>
                        <a:pt x="255" y="0"/>
                      </a:lnTo>
                    </a:path>
                  </a:pathLst>
                </a:custGeom>
                <a:noFill/>
                <a:ln w="31369">
                  <a:solidFill>
                    <a:srgbClr val="E2DDD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8476" name="Freeform 20"/>
                <p:cNvSpPr>
                  <a:spLocks/>
                </p:cNvSpPr>
                <p:nvPr/>
              </p:nvSpPr>
              <p:spPr bwMode="auto">
                <a:xfrm>
                  <a:off x="18175" y="2361"/>
                  <a:ext cx="1066" cy="0"/>
                </a:xfrm>
                <a:custGeom>
                  <a:avLst/>
                  <a:gdLst>
                    <a:gd name="T0" fmla="*/ 255 w 1066"/>
                    <a:gd name="T1" fmla="*/ 810 w 1066"/>
                  </a:gdLst>
                  <a:ahLst/>
                  <a:cxnLst>
                    <a:cxn ang="0">
                      <a:pos x="T0" y="0"/>
                    </a:cxn>
                    <a:cxn ang="0">
                      <a:pos x="T1" y="0"/>
                    </a:cxn>
                  </a:cxnLst>
                  <a:rect l="0" t="0" r="r" b="b"/>
                  <a:pathLst>
                    <a:path w="1066">
                      <a:moveTo>
                        <a:pt x="255" y="0"/>
                      </a:moveTo>
                      <a:lnTo>
                        <a:pt x="810" y="0"/>
                      </a:lnTo>
                    </a:path>
                  </a:pathLst>
                </a:custGeom>
                <a:noFill/>
                <a:ln w="31369">
                  <a:solidFill>
                    <a:srgbClr val="E2DDD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grpSp>
          <p:sp>
            <p:nvSpPr>
              <p:cNvPr id="30" name="Freeform 21"/>
              <p:cNvSpPr>
                <a:spLocks/>
              </p:cNvSpPr>
              <p:nvPr/>
            </p:nvSpPr>
            <p:spPr bwMode="auto">
              <a:xfrm>
                <a:off x="18211" y="1894"/>
                <a:ext cx="994" cy="444"/>
              </a:xfrm>
              <a:custGeom>
                <a:avLst/>
                <a:gdLst>
                  <a:gd name="T0" fmla="*/ 822 w 994"/>
                  <a:gd name="T1" fmla="*/ 438 h 444"/>
                  <a:gd name="T2" fmla="*/ 855 w 994"/>
                  <a:gd name="T3" fmla="*/ 414 h 444"/>
                  <a:gd name="T4" fmla="*/ 886 w 994"/>
                  <a:gd name="T5" fmla="*/ 387 h 444"/>
                  <a:gd name="T6" fmla="*/ 915 w 994"/>
                  <a:gd name="T7" fmla="*/ 359 h 444"/>
                  <a:gd name="T8" fmla="*/ 941 w 994"/>
                  <a:gd name="T9" fmla="*/ 328 h 444"/>
                  <a:gd name="T10" fmla="*/ 965 w 994"/>
                  <a:gd name="T11" fmla="*/ 295 h 444"/>
                  <a:gd name="T12" fmla="*/ 986 w 994"/>
                  <a:gd name="T13" fmla="*/ 261 h 444"/>
                  <a:gd name="T14" fmla="*/ 994 w 994"/>
                  <a:gd name="T15" fmla="*/ 245 h 444"/>
                  <a:gd name="T16" fmla="*/ 994 w 994"/>
                  <a:gd name="T17" fmla="*/ 0 h 444"/>
                  <a:gd name="T18" fmla="*/ 0 w 994"/>
                  <a:gd name="T19" fmla="*/ 0 h 444"/>
                  <a:gd name="T20" fmla="*/ 0 w 994"/>
                  <a:gd name="T21" fmla="*/ 245 h 444"/>
                  <a:gd name="T22" fmla="*/ 8 w 994"/>
                  <a:gd name="T23" fmla="*/ 261 h 444"/>
                  <a:gd name="T24" fmla="*/ 29 w 994"/>
                  <a:gd name="T25" fmla="*/ 295 h 444"/>
                  <a:gd name="T26" fmla="*/ 52 w 994"/>
                  <a:gd name="T27" fmla="*/ 328 h 444"/>
                  <a:gd name="T28" fmla="*/ 79 w 994"/>
                  <a:gd name="T29" fmla="*/ 359 h 444"/>
                  <a:gd name="T30" fmla="*/ 107 w 994"/>
                  <a:gd name="T31" fmla="*/ 387 h 444"/>
                  <a:gd name="T32" fmla="*/ 138 w 994"/>
                  <a:gd name="T33" fmla="*/ 414 h 444"/>
                  <a:gd name="T34" fmla="*/ 172 w 994"/>
                  <a:gd name="T35" fmla="*/ 438 h 444"/>
                  <a:gd name="T36" fmla="*/ 179 w 994"/>
                  <a:gd name="T37" fmla="*/ 443 h 444"/>
                  <a:gd name="T38" fmla="*/ 814 w 994"/>
                  <a:gd name="T39" fmla="*/ 443 h 444"/>
                  <a:gd name="T40" fmla="*/ 822 w 994"/>
                  <a:gd name="T41" fmla="*/ 438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94" h="444">
                    <a:moveTo>
                      <a:pt x="822" y="438"/>
                    </a:moveTo>
                    <a:lnTo>
                      <a:pt x="855" y="414"/>
                    </a:lnTo>
                    <a:lnTo>
                      <a:pt x="886" y="387"/>
                    </a:lnTo>
                    <a:lnTo>
                      <a:pt x="915" y="359"/>
                    </a:lnTo>
                    <a:lnTo>
                      <a:pt x="941" y="328"/>
                    </a:lnTo>
                    <a:lnTo>
                      <a:pt x="965" y="295"/>
                    </a:lnTo>
                    <a:lnTo>
                      <a:pt x="986" y="261"/>
                    </a:lnTo>
                    <a:lnTo>
                      <a:pt x="994" y="245"/>
                    </a:lnTo>
                    <a:lnTo>
                      <a:pt x="994" y="0"/>
                    </a:lnTo>
                    <a:lnTo>
                      <a:pt x="0" y="0"/>
                    </a:lnTo>
                    <a:lnTo>
                      <a:pt x="0" y="245"/>
                    </a:lnTo>
                    <a:lnTo>
                      <a:pt x="8" y="261"/>
                    </a:lnTo>
                    <a:lnTo>
                      <a:pt x="29" y="295"/>
                    </a:lnTo>
                    <a:lnTo>
                      <a:pt x="52" y="328"/>
                    </a:lnTo>
                    <a:lnTo>
                      <a:pt x="79" y="359"/>
                    </a:lnTo>
                    <a:lnTo>
                      <a:pt x="107" y="387"/>
                    </a:lnTo>
                    <a:lnTo>
                      <a:pt x="138" y="414"/>
                    </a:lnTo>
                    <a:lnTo>
                      <a:pt x="172" y="438"/>
                    </a:lnTo>
                    <a:lnTo>
                      <a:pt x="179" y="443"/>
                    </a:lnTo>
                    <a:lnTo>
                      <a:pt x="814" y="443"/>
                    </a:lnTo>
                    <a:lnTo>
                      <a:pt x="822" y="438"/>
                    </a:lnTo>
                    <a:close/>
                  </a:path>
                </a:pathLst>
              </a:custGeom>
              <a:solidFill>
                <a:srgbClr val="FFE0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31" name="Rectangle 22"/>
              <p:cNvSpPr>
                <a:spLocks/>
              </p:cNvSpPr>
              <p:nvPr/>
            </p:nvSpPr>
            <p:spPr bwMode="auto">
              <a:xfrm>
                <a:off x="18245" y="1987"/>
                <a:ext cx="217" cy="125"/>
              </a:xfrm>
              <a:prstGeom prst="rect">
                <a:avLst/>
              </a:prstGeom>
              <a:solidFill>
                <a:srgbClr val="E2DD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32" name="Rectangle 23"/>
              <p:cNvSpPr>
                <a:spLocks/>
              </p:cNvSpPr>
              <p:nvPr/>
            </p:nvSpPr>
            <p:spPr bwMode="auto">
              <a:xfrm>
                <a:off x="18251" y="1993"/>
                <a:ext cx="204" cy="113"/>
              </a:xfrm>
              <a:prstGeom prst="rect">
                <a:avLst/>
              </a:prstGeom>
              <a:solidFill>
                <a:srgbClr val="8BD3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p>
            </p:txBody>
          </p:sp>
          <p:grpSp>
            <p:nvGrpSpPr>
              <p:cNvPr id="33" name="Group 24"/>
              <p:cNvGrpSpPr>
                <a:grpSpLocks/>
              </p:cNvGrpSpPr>
              <p:nvPr/>
            </p:nvGrpSpPr>
            <p:grpSpPr bwMode="auto">
              <a:xfrm>
                <a:off x="18248" y="2026"/>
                <a:ext cx="211" cy="0"/>
                <a:chOff x="18248" y="2026"/>
                <a:chExt cx="211" cy="0"/>
              </a:xfrm>
            </p:grpSpPr>
            <p:sp>
              <p:nvSpPr>
                <p:cNvPr id="18473" name="Freeform 25"/>
                <p:cNvSpPr>
                  <a:spLocks/>
                </p:cNvSpPr>
                <p:nvPr/>
              </p:nvSpPr>
              <p:spPr bwMode="auto">
                <a:xfrm>
                  <a:off x="18248" y="2026"/>
                  <a:ext cx="211" cy="0"/>
                </a:xfrm>
                <a:custGeom>
                  <a:avLst/>
                  <a:gdLst>
                    <a:gd name="T0" fmla="*/ 210 w 211"/>
                    <a:gd name="T1" fmla="*/ 0 w 211"/>
                  </a:gdLst>
                  <a:ahLst/>
                  <a:cxnLst>
                    <a:cxn ang="0">
                      <a:pos x="T0" y="0"/>
                    </a:cxn>
                    <a:cxn ang="0">
                      <a:pos x="T1" y="0"/>
                    </a:cxn>
                  </a:cxnLst>
                  <a:rect l="0" t="0" r="r" b="b"/>
                  <a:pathLst>
                    <a:path w="211">
                      <a:moveTo>
                        <a:pt x="210" y="0"/>
                      </a:moveTo>
                      <a:lnTo>
                        <a:pt x="0" y="0"/>
                      </a:lnTo>
                    </a:path>
                  </a:pathLst>
                </a:custGeom>
                <a:noFill/>
                <a:ln w="5207">
                  <a:solidFill>
                    <a:srgbClr val="E2DDD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8474" name="Freeform 26"/>
                <p:cNvSpPr>
                  <a:spLocks/>
                </p:cNvSpPr>
                <p:nvPr/>
              </p:nvSpPr>
              <p:spPr bwMode="auto">
                <a:xfrm>
                  <a:off x="18248" y="2026"/>
                  <a:ext cx="211" cy="0"/>
                </a:xfrm>
                <a:custGeom>
                  <a:avLst/>
                  <a:gdLst>
                    <a:gd name="T0" fmla="*/ 0 w 211"/>
                    <a:gd name="T1" fmla="*/ 210 w 211"/>
                  </a:gdLst>
                  <a:ahLst/>
                  <a:cxnLst>
                    <a:cxn ang="0">
                      <a:pos x="T0" y="0"/>
                    </a:cxn>
                    <a:cxn ang="0">
                      <a:pos x="T1" y="0"/>
                    </a:cxn>
                  </a:cxnLst>
                  <a:rect l="0" t="0" r="r" b="b"/>
                  <a:pathLst>
                    <a:path w="211">
                      <a:moveTo>
                        <a:pt x="0" y="0"/>
                      </a:moveTo>
                      <a:lnTo>
                        <a:pt x="210" y="0"/>
                      </a:lnTo>
                    </a:path>
                  </a:pathLst>
                </a:custGeom>
                <a:noFill/>
                <a:ln w="5207">
                  <a:solidFill>
                    <a:srgbClr val="E2DDD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grpSp>
          <p:sp>
            <p:nvSpPr>
              <p:cNvPr id="34" name="Freeform 27"/>
              <p:cNvSpPr>
                <a:spLocks/>
              </p:cNvSpPr>
              <p:nvPr/>
            </p:nvSpPr>
            <p:spPr bwMode="auto">
              <a:xfrm>
                <a:off x="18313" y="1987"/>
                <a:ext cx="0" cy="126"/>
              </a:xfrm>
              <a:custGeom>
                <a:avLst/>
                <a:gdLst>
                  <a:gd name="T0" fmla="*/ 0 h 126"/>
                  <a:gd name="T1" fmla="*/ 125 h 126"/>
                </a:gdLst>
                <a:ahLst/>
                <a:cxnLst>
                  <a:cxn ang="0">
                    <a:pos x="0" y="T0"/>
                  </a:cxn>
                  <a:cxn ang="0">
                    <a:pos x="0" y="T1"/>
                  </a:cxn>
                </a:cxnLst>
                <a:rect l="0" t="0" r="r" b="b"/>
                <a:pathLst>
                  <a:path h="126">
                    <a:moveTo>
                      <a:pt x="0" y="0"/>
                    </a:moveTo>
                    <a:lnTo>
                      <a:pt x="0" y="125"/>
                    </a:lnTo>
                  </a:path>
                </a:pathLst>
              </a:custGeom>
              <a:noFill/>
              <a:ln w="5206">
                <a:solidFill>
                  <a:srgbClr val="E2DDD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35" name="Freeform 28"/>
              <p:cNvSpPr>
                <a:spLocks/>
              </p:cNvSpPr>
              <p:nvPr/>
            </p:nvSpPr>
            <p:spPr bwMode="auto">
              <a:xfrm>
                <a:off x="18394" y="1987"/>
                <a:ext cx="0" cy="126"/>
              </a:xfrm>
              <a:custGeom>
                <a:avLst/>
                <a:gdLst>
                  <a:gd name="T0" fmla="*/ 0 h 126"/>
                  <a:gd name="T1" fmla="*/ 125 h 126"/>
                </a:gdLst>
                <a:ahLst/>
                <a:cxnLst>
                  <a:cxn ang="0">
                    <a:pos x="0" y="T0"/>
                  </a:cxn>
                  <a:cxn ang="0">
                    <a:pos x="0" y="T1"/>
                  </a:cxn>
                </a:cxnLst>
                <a:rect l="0" t="0" r="r" b="b"/>
                <a:pathLst>
                  <a:path h="126">
                    <a:moveTo>
                      <a:pt x="0" y="0"/>
                    </a:moveTo>
                    <a:lnTo>
                      <a:pt x="0" y="125"/>
                    </a:lnTo>
                  </a:path>
                </a:pathLst>
              </a:custGeom>
              <a:noFill/>
              <a:ln w="5194">
                <a:solidFill>
                  <a:srgbClr val="E2DDD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36" name="Rectangle 29"/>
              <p:cNvSpPr>
                <a:spLocks/>
              </p:cNvSpPr>
              <p:nvPr/>
            </p:nvSpPr>
            <p:spPr bwMode="auto">
              <a:xfrm>
                <a:off x="18954" y="1987"/>
                <a:ext cx="217" cy="125"/>
              </a:xfrm>
              <a:prstGeom prst="rect">
                <a:avLst/>
              </a:prstGeom>
              <a:solidFill>
                <a:srgbClr val="E2DD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37" name="Rectangle 30"/>
              <p:cNvSpPr>
                <a:spLocks/>
              </p:cNvSpPr>
              <p:nvPr/>
            </p:nvSpPr>
            <p:spPr bwMode="auto">
              <a:xfrm>
                <a:off x="18961" y="1993"/>
                <a:ext cx="204" cy="113"/>
              </a:xfrm>
              <a:prstGeom prst="rect">
                <a:avLst/>
              </a:prstGeom>
              <a:solidFill>
                <a:srgbClr val="8BD3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p>
            </p:txBody>
          </p:sp>
          <p:grpSp>
            <p:nvGrpSpPr>
              <p:cNvPr id="38" name="Group 31"/>
              <p:cNvGrpSpPr>
                <a:grpSpLocks/>
              </p:cNvGrpSpPr>
              <p:nvPr/>
            </p:nvGrpSpPr>
            <p:grpSpPr bwMode="auto">
              <a:xfrm>
                <a:off x="18958" y="2026"/>
                <a:ext cx="210" cy="0"/>
                <a:chOff x="18958" y="2026"/>
                <a:chExt cx="210" cy="0"/>
              </a:xfrm>
            </p:grpSpPr>
            <p:sp>
              <p:nvSpPr>
                <p:cNvPr id="18471" name="Freeform 32"/>
                <p:cNvSpPr>
                  <a:spLocks/>
                </p:cNvSpPr>
                <p:nvPr/>
              </p:nvSpPr>
              <p:spPr bwMode="auto">
                <a:xfrm>
                  <a:off x="18958" y="2026"/>
                  <a:ext cx="210" cy="0"/>
                </a:xfrm>
                <a:custGeom>
                  <a:avLst/>
                  <a:gdLst>
                    <a:gd name="T0" fmla="*/ 210 w 210"/>
                    <a:gd name="T1" fmla="*/ 0 w 210"/>
                  </a:gdLst>
                  <a:ahLst/>
                  <a:cxnLst>
                    <a:cxn ang="0">
                      <a:pos x="T0" y="0"/>
                    </a:cxn>
                    <a:cxn ang="0">
                      <a:pos x="T1" y="0"/>
                    </a:cxn>
                  </a:cxnLst>
                  <a:rect l="0" t="0" r="r" b="b"/>
                  <a:pathLst>
                    <a:path w="210">
                      <a:moveTo>
                        <a:pt x="210" y="0"/>
                      </a:moveTo>
                      <a:lnTo>
                        <a:pt x="0" y="0"/>
                      </a:lnTo>
                    </a:path>
                  </a:pathLst>
                </a:custGeom>
                <a:noFill/>
                <a:ln w="5207">
                  <a:solidFill>
                    <a:srgbClr val="E2DDD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8472" name="Freeform 33"/>
                <p:cNvSpPr>
                  <a:spLocks/>
                </p:cNvSpPr>
                <p:nvPr/>
              </p:nvSpPr>
              <p:spPr bwMode="auto">
                <a:xfrm>
                  <a:off x="18958" y="2026"/>
                  <a:ext cx="210" cy="0"/>
                </a:xfrm>
                <a:custGeom>
                  <a:avLst/>
                  <a:gdLst>
                    <a:gd name="T0" fmla="*/ 0 w 210"/>
                    <a:gd name="T1" fmla="*/ 210 w 210"/>
                  </a:gdLst>
                  <a:ahLst/>
                  <a:cxnLst>
                    <a:cxn ang="0">
                      <a:pos x="T0" y="0"/>
                    </a:cxn>
                    <a:cxn ang="0">
                      <a:pos x="T1" y="0"/>
                    </a:cxn>
                  </a:cxnLst>
                  <a:rect l="0" t="0" r="r" b="b"/>
                  <a:pathLst>
                    <a:path w="210">
                      <a:moveTo>
                        <a:pt x="0" y="0"/>
                      </a:moveTo>
                      <a:lnTo>
                        <a:pt x="210" y="0"/>
                      </a:lnTo>
                    </a:path>
                  </a:pathLst>
                </a:custGeom>
                <a:noFill/>
                <a:ln w="5207">
                  <a:solidFill>
                    <a:srgbClr val="E2DDD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grpSp>
          <p:sp>
            <p:nvSpPr>
              <p:cNvPr id="39" name="Freeform 34"/>
              <p:cNvSpPr>
                <a:spLocks/>
              </p:cNvSpPr>
              <p:nvPr/>
            </p:nvSpPr>
            <p:spPr bwMode="auto">
              <a:xfrm>
                <a:off x="19022" y="1987"/>
                <a:ext cx="0" cy="126"/>
              </a:xfrm>
              <a:custGeom>
                <a:avLst/>
                <a:gdLst>
                  <a:gd name="T0" fmla="*/ 0 h 126"/>
                  <a:gd name="T1" fmla="*/ 125 h 126"/>
                </a:gdLst>
                <a:ahLst/>
                <a:cxnLst>
                  <a:cxn ang="0">
                    <a:pos x="0" y="T0"/>
                  </a:cxn>
                  <a:cxn ang="0">
                    <a:pos x="0" y="T1"/>
                  </a:cxn>
                </a:cxnLst>
                <a:rect l="0" t="0" r="r" b="b"/>
                <a:pathLst>
                  <a:path h="126">
                    <a:moveTo>
                      <a:pt x="0" y="0"/>
                    </a:moveTo>
                    <a:lnTo>
                      <a:pt x="0" y="125"/>
                    </a:lnTo>
                  </a:path>
                </a:pathLst>
              </a:custGeom>
              <a:noFill/>
              <a:ln w="5194">
                <a:solidFill>
                  <a:srgbClr val="E2DDD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40" name="Freeform 35"/>
              <p:cNvSpPr>
                <a:spLocks/>
              </p:cNvSpPr>
              <p:nvPr/>
            </p:nvSpPr>
            <p:spPr bwMode="auto">
              <a:xfrm>
                <a:off x="19103" y="1987"/>
                <a:ext cx="0" cy="126"/>
              </a:xfrm>
              <a:custGeom>
                <a:avLst/>
                <a:gdLst>
                  <a:gd name="T0" fmla="*/ 0 h 126"/>
                  <a:gd name="T1" fmla="*/ 125 h 126"/>
                </a:gdLst>
                <a:ahLst/>
                <a:cxnLst>
                  <a:cxn ang="0">
                    <a:pos x="0" y="T0"/>
                  </a:cxn>
                  <a:cxn ang="0">
                    <a:pos x="0" y="T1"/>
                  </a:cxn>
                </a:cxnLst>
                <a:rect l="0" t="0" r="r" b="b"/>
                <a:pathLst>
                  <a:path h="126">
                    <a:moveTo>
                      <a:pt x="0" y="0"/>
                    </a:moveTo>
                    <a:lnTo>
                      <a:pt x="0" y="125"/>
                    </a:lnTo>
                  </a:path>
                </a:pathLst>
              </a:custGeom>
              <a:noFill/>
              <a:ln w="5206">
                <a:solidFill>
                  <a:srgbClr val="E2DDD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41" name="Freeform 36"/>
              <p:cNvSpPr>
                <a:spLocks/>
              </p:cNvSpPr>
              <p:nvPr/>
            </p:nvSpPr>
            <p:spPr bwMode="auto">
              <a:xfrm>
                <a:off x="18245" y="2163"/>
                <a:ext cx="217" cy="126"/>
              </a:xfrm>
              <a:custGeom>
                <a:avLst/>
                <a:gdLst>
                  <a:gd name="T0" fmla="*/ 217 w 217"/>
                  <a:gd name="T1" fmla="*/ 0 h 126"/>
                  <a:gd name="T2" fmla="*/ 0 w 217"/>
                  <a:gd name="T3" fmla="*/ 0 h 126"/>
                  <a:gd name="T4" fmla="*/ 0 w 217"/>
                  <a:gd name="T5" fmla="*/ 33 h 126"/>
                  <a:gd name="T6" fmla="*/ 18 w 217"/>
                  <a:gd name="T7" fmla="*/ 59 h 126"/>
                  <a:gd name="T8" fmla="*/ 45 w 217"/>
                  <a:gd name="T9" fmla="*/ 90 h 126"/>
                  <a:gd name="T10" fmla="*/ 74 w 217"/>
                  <a:gd name="T11" fmla="*/ 119 h 126"/>
                  <a:gd name="T12" fmla="*/ 81 w 217"/>
                  <a:gd name="T13" fmla="*/ 125 h 126"/>
                  <a:gd name="T14" fmla="*/ 217 w 217"/>
                  <a:gd name="T15" fmla="*/ 125 h 126"/>
                  <a:gd name="T16" fmla="*/ 217 w 217"/>
                  <a:gd name="T17" fmla="*/ 0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7" h="126">
                    <a:moveTo>
                      <a:pt x="217" y="0"/>
                    </a:moveTo>
                    <a:lnTo>
                      <a:pt x="0" y="0"/>
                    </a:lnTo>
                    <a:lnTo>
                      <a:pt x="0" y="33"/>
                    </a:lnTo>
                    <a:lnTo>
                      <a:pt x="18" y="59"/>
                    </a:lnTo>
                    <a:lnTo>
                      <a:pt x="45" y="90"/>
                    </a:lnTo>
                    <a:lnTo>
                      <a:pt x="74" y="119"/>
                    </a:lnTo>
                    <a:lnTo>
                      <a:pt x="81" y="125"/>
                    </a:lnTo>
                    <a:lnTo>
                      <a:pt x="217" y="125"/>
                    </a:lnTo>
                    <a:lnTo>
                      <a:pt x="217" y="0"/>
                    </a:lnTo>
                    <a:close/>
                  </a:path>
                </a:pathLst>
              </a:custGeom>
              <a:solidFill>
                <a:srgbClr val="E2DD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42" name="Freeform 37"/>
              <p:cNvSpPr>
                <a:spLocks/>
              </p:cNvSpPr>
              <p:nvPr/>
            </p:nvSpPr>
            <p:spPr bwMode="auto">
              <a:xfrm>
                <a:off x="18251" y="2169"/>
                <a:ext cx="205" cy="113"/>
              </a:xfrm>
              <a:custGeom>
                <a:avLst/>
                <a:gdLst>
                  <a:gd name="T0" fmla="*/ 204 w 205"/>
                  <a:gd name="T1" fmla="*/ 0 h 113"/>
                  <a:gd name="T2" fmla="*/ 0 w 205"/>
                  <a:gd name="T3" fmla="*/ 0 h 113"/>
                  <a:gd name="T4" fmla="*/ 0 w 205"/>
                  <a:gd name="T5" fmla="*/ 35 h 113"/>
                  <a:gd name="T6" fmla="*/ 12 w 205"/>
                  <a:gd name="T7" fmla="*/ 53 h 113"/>
                  <a:gd name="T8" fmla="*/ 39 w 205"/>
                  <a:gd name="T9" fmla="*/ 84 h 113"/>
                  <a:gd name="T10" fmla="*/ 67 w 205"/>
                  <a:gd name="T11" fmla="*/ 112 h 113"/>
                  <a:gd name="T12" fmla="*/ 68 w 205"/>
                  <a:gd name="T13" fmla="*/ 113 h 113"/>
                  <a:gd name="T14" fmla="*/ 204 w 205"/>
                  <a:gd name="T15" fmla="*/ 113 h 113"/>
                  <a:gd name="T16" fmla="*/ 204 w 205"/>
                  <a:gd name="T17"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 h="113">
                    <a:moveTo>
                      <a:pt x="204" y="0"/>
                    </a:moveTo>
                    <a:lnTo>
                      <a:pt x="0" y="0"/>
                    </a:lnTo>
                    <a:lnTo>
                      <a:pt x="0" y="35"/>
                    </a:lnTo>
                    <a:lnTo>
                      <a:pt x="12" y="53"/>
                    </a:lnTo>
                    <a:lnTo>
                      <a:pt x="39" y="84"/>
                    </a:lnTo>
                    <a:lnTo>
                      <a:pt x="67" y="112"/>
                    </a:lnTo>
                    <a:lnTo>
                      <a:pt x="68" y="113"/>
                    </a:lnTo>
                    <a:lnTo>
                      <a:pt x="204" y="113"/>
                    </a:lnTo>
                    <a:lnTo>
                      <a:pt x="204" y="0"/>
                    </a:lnTo>
                    <a:close/>
                  </a:path>
                </a:pathLst>
              </a:custGeom>
              <a:solidFill>
                <a:srgbClr val="8BD3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grpSp>
            <p:nvGrpSpPr>
              <p:cNvPr id="43" name="Group 38"/>
              <p:cNvGrpSpPr>
                <a:grpSpLocks/>
              </p:cNvGrpSpPr>
              <p:nvPr/>
            </p:nvGrpSpPr>
            <p:grpSpPr bwMode="auto">
              <a:xfrm>
                <a:off x="18248" y="2202"/>
                <a:ext cx="211" cy="0"/>
                <a:chOff x="18248" y="2202"/>
                <a:chExt cx="211" cy="0"/>
              </a:xfrm>
            </p:grpSpPr>
            <p:sp>
              <p:nvSpPr>
                <p:cNvPr id="18469" name="Freeform 39"/>
                <p:cNvSpPr>
                  <a:spLocks/>
                </p:cNvSpPr>
                <p:nvPr/>
              </p:nvSpPr>
              <p:spPr bwMode="auto">
                <a:xfrm>
                  <a:off x="18248" y="2202"/>
                  <a:ext cx="211" cy="0"/>
                </a:xfrm>
                <a:custGeom>
                  <a:avLst/>
                  <a:gdLst>
                    <a:gd name="T0" fmla="*/ 210 w 211"/>
                    <a:gd name="T1" fmla="*/ 0 w 211"/>
                  </a:gdLst>
                  <a:ahLst/>
                  <a:cxnLst>
                    <a:cxn ang="0">
                      <a:pos x="T0" y="0"/>
                    </a:cxn>
                    <a:cxn ang="0">
                      <a:pos x="T1" y="0"/>
                    </a:cxn>
                  </a:cxnLst>
                  <a:rect l="0" t="0" r="r" b="b"/>
                  <a:pathLst>
                    <a:path w="211">
                      <a:moveTo>
                        <a:pt x="210" y="0"/>
                      </a:moveTo>
                      <a:lnTo>
                        <a:pt x="0" y="0"/>
                      </a:lnTo>
                    </a:path>
                  </a:pathLst>
                </a:custGeom>
                <a:noFill/>
                <a:ln w="5206">
                  <a:solidFill>
                    <a:srgbClr val="E2DDD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8470" name="Freeform 40"/>
                <p:cNvSpPr>
                  <a:spLocks/>
                </p:cNvSpPr>
                <p:nvPr/>
              </p:nvSpPr>
              <p:spPr bwMode="auto">
                <a:xfrm>
                  <a:off x="18248" y="2202"/>
                  <a:ext cx="211" cy="0"/>
                </a:xfrm>
                <a:custGeom>
                  <a:avLst/>
                  <a:gdLst>
                    <a:gd name="T0" fmla="*/ 0 w 211"/>
                    <a:gd name="T1" fmla="*/ 210 w 211"/>
                  </a:gdLst>
                  <a:ahLst/>
                  <a:cxnLst>
                    <a:cxn ang="0">
                      <a:pos x="T0" y="0"/>
                    </a:cxn>
                    <a:cxn ang="0">
                      <a:pos x="T1" y="0"/>
                    </a:cxn>
                  </a:cxnLst>
                  <a:rect l="0" t="0" r="r" b="b"/>
                  <a:pathLst>
                    <a:path w="211">
                      <a:moveTo>
                        <a:pt x="0" y="0"/>
                      </a:moveTo>
                      <a:lnTo>
                        <a:pt x="210" y="0"/>
                      </a:lnTo>
                    </a:path>
                  </a:pathLst>
                </a:custGeom>
                <a:noFill/>
                <a:ln w="5206">
                  <a:solidFill>
                    <a:srgbClr val="E2DDD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grpSp>
          <p:sp>
            <p:nvSpPr>
              <p:cNvPr id="44" name="Freeform 41"/>
              <p:cNvSpPr>
                <a:spLocks/>
              </p:cNvSpPr>
              <p:nvPr/>
            </p:nvSpPr>
            <p:spPr bwMode="auto">
              <a:xfrm>
                <a:off x="18313" y="2163"/>
                <a:ext cx="0" cy="126"/>
              </a:xfrm>
              <a:custGeom>
                <a:avLst/>
                <a:gdLst>
                  <a:gd name="T0" fmla="*/ 0 h 126"/>
                  <a:gd name="T1" fmla="*/ 113 h 126"/>
                </a:gdLst>
                <a:ahLst/>
                <a:cxnLst>
                  <a:cxn ang="0">
                    <a:pos x="0" y="T0"/>
                  </a:cxn>
                  <a:cxn ang="0">
                    <a:pos x="0" y="T1"/>
                  </a:cxn>
                </a:cxnLst>
                <a:rect l="0" t="0" r="r" b="b"/>
                <a:pathLst>
                  <a:path h="126">
                    <a:moveTo>
                      <a:pt x="0" y="0"/>
                    </a:moveTo>
                    <a:lnTo>
                      <a:pt x="0" y="113"/>
                    </a:lnTo>
                  </a:path>
                </a:pathLst>
              </a:custGeom>
              <a:noFill/>
              <a:ln w="5206">
                <a:solidFill>
                  <a:srgbClr val="E2DDD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45" name="Freeform 42"/>
              <p:cNvSpPr>
                <a:spLocks/>
              </p:cNvSpPr>
              <p:nvPr/>
            </p:nvSpPr>
            <p:spPr bwMode="auto">
              <a:xfrm>
                <a:off x="18394" y="2163"/>
                <a:ext cx="0" cy="126"/>
              </a:xfrm>
              <a:custGeom>
                <a:avLst/>
                <a:gdLst>
                  <a:gd name="T0" fmla="*/ 0 h 126"/>
                  <a:gd name="T1" fmla="*/ 125 h 126"/>
                </a:gdLst>
                <a:ahLst/>
                <a:cxnLst>
                  <a:cxn ang="0">
                    <a:pos x="0" y="T0"/>
                  </a:cxn>
                  <a:cxn ang="0">
                    <a:pos x="0" y="T1"/>
                  </a:cxn>
                </a:cxnLst>
                <a:rect l="0" t="0" r="r" b="b"/>
                <a:pathLst>
                  <a:path h="126">
                    <a:moveTo>
                      <a:pt x="0" y="0"/>
                    </a:moveTo>
                    <a:lnTo>
                      <a:pt x="0" y="125"/>
                    </a:lnTo>
                  </a:path>
                </a:pathLst>
              </a:custGeom>
              <a:noFill/>
              <a:ln w="5194">
                <a:solidFill>
                  <a:srgbClr val="E2DDD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46" name="Freeform 43"/>
              <p:cNvSpPr>
                <a:spLocks/>
              </p:cNvSpPr>
              <p:nvPr/>
            </p:nvSpPr>
            <p:spPr bwMode="auto">
              <a:xfrm>
                <a:off x="18954" y="2163"/>
                <a:ext cx="218" cy="126"/>
              </a:xfrm>
              <a:custGeom>
                <a:avLst/>
                <a:gdLst>
                  <a:gd name="T0" fmla="*/ 143 w 218"/>
                  <a:gd name="T1" fmla="*/ 119 h 126"/>
                  <a:gd name="T2" fmla="*/ 171 w 218"/>
                  <a:gd name="T3" fmla="*/ 90 h 126"/>
                  <a:gd name="T4" fmla="*/ 198 w 218"/>
                  <a:gd name="T5" fmla="*/ 59 h 126"/>
                  <a:gd name="T6" fmla="*/ 217 w 218"/>
                  <a:gd name="T7" fmla="*/ 33 h 126"/>
                  <a:gd name="T8" fmla="*/ 217 w 218"/>
                  <a:gd name="T9" fmla="*/ 0 h 126"/>
                  <a:gd name="T10" fmla="*/ 0 w 218"/>
                  <a:gd name="T11" fmla="*/ 0 h 126"/>
                  <a:gd name="T12" fmla="*/ 0 w 218"/>
                  <a:gd name="T13" fmla="*/ 125 h 126"/>
                  <a:gd name="T14" fmla="*/ 135 w 218"/>
                  <a:gd name="T15" fmla="*/ 125 h 126"/>
                  <a:gd name="T16" fmla="*/ 143 w 218"/>
                  <a:gd name="T17" fmla="*/ 119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8" h="126">
                    <a:moveTo>
                      <a:pt x="143" y="119"/>
                    </a:moveTo>
                    <a:lnTo>
                      <a:pt x="171" y="90"/>
                    </a:lnTo>
                    <a:lnTo>
                      <a:pt x="198" y="59"/>
                    </a:lnTo>
                    <a:lnTo>
                      <a:pt x="217" y="33"/>
                    </a:lnTo>
                    <a:lnTo>
                      <a:pt x="217" y="0"/>
                    </a:lnTo>
                    <a:lnTo>
                      <a:pt x="0" y="0"/>
                    </a:lnTo>
                    <a:lnTo>
                      <a:pt x="0" y="125"/>
                    </a:lnTo>
                    <a:lnTo>
                      <a:pt x="135" y="125"/>
                    </a:lnTo>
                    <a:lnTo>
                      <a:pt x="143" y="119"/>
                    </a:lnTo>
                    <a:close/>
                  </a:path>
                </a:pathLst>
              </a:custGeom>
              <a:solidFill>
                <a:srgbClr val="E2DD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47" name="Freeform 44"/>
              <p:cNvSpPr>
                <a:spLocks/>
              </p:cNvSpPr>
              <p:nvPr/>
            </p:nvSpPr>
            <p:spPr bwMode="auto">
              <a:xfrm>
                <a:off x="18961" y="2169"/>
                <a:ext cx="204" cy="113"/>
              </a:xfrm>
              <a:custGeom>
                <a:avLst/>
                <a:gdLst>
                  <a:gd name="T0" fmla="*/ 136 w 204"/>
                  <a:gd name="T1" fmla="*/ 112 h 113"/>
                  <a:gd name="T2" fmla="*/ 165 w 204"/>
                  <a:gd name="T3" fmla="*/ 84 h 113"/>
                  <a:gd name="T4" fmla="*/ 191 w 204"/>
                  <a:gd name="T5" fmla="*/ 53 h 113"/>
                  <a:gd name="T6" fmla="*/ 204 w 204"/>
                  <a:gd name="T7" fmla="*/ 35 h 113"/>
                  <a:gd name="T8" fmla="*/ 204 w 204"/>
                  <a:gd name="T9" fmla="*/ 0 h 113"/>
                  <a:gd name="T10" fmla="*/ 0 w 204"/>
                  <a:gd name="T11" fmla="*/ 0 h 113"/>
                  <a:gd name="T12" fmla="*/ 0 w 204"/>
                  <a:gd name="T13" fmla="*/ 113 h 113"/>
                  <a:gd name="T14" fmla="*/ 136 w 204"/>
                  <a:gd name="T15" fmla="*/ 113 h 113"/>
                  <a:gd name="T16" fmla="*/ 136 w 204"/>
                  <a:gd name="T17" fmla="*/ 112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4" h="113">
                    <a:moveTo>
                      <a:pt x="136" y="112"/>
                    </a:moveTo>
                    <a:lnTo>
                      <a:pt x="165" y="84"/>
                    </a:lnTo>
                    <a:lnTo>
                      <a:pt x="191" y="53"/>
                    </a:lnTo>
                    <a:lnTo>
                      <a:pt x="204" y="35"/>
                    </a:lnTo>
                    <a:lnTo>
                      <a:pt x="204" y="0"/>
                    </a:lnTo>
                    <a:lnTo>
                      <a:pt x="0" y="0"/>
                    </a:lnTo>
                    <a:lnTo>
                      <a:pt x="0" y="113"/>
                    </a:lnTo>
                    <a:lnTo>
                      <a:pt x="136" y="113"/>
                    </a:lnTo>
                    <a:lnTo>
                      <a:pt x="136" y="112"/>
                    </a:lnTo>
                    <a:close/>
                  </a:path>
                </a:pathLst>
              </a:custGeom>
              <a:solidFill>
                <a:srgbClr val="8BD3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grpSp>
            <p:nvGrpSpPr>
              <p:cNvPr id="48" name="Group 45"/>
              <p:cNvGrpSpPr>
                <a:grpSpLocks/>
              </p:cNvGrpSpPr>
              <p:nvPr/>
            </p:nvGrpSpPr>
            <p:grpSpPr bwMode="auto">
              <a:xfrm>
                <a:off x="18958" y="2202"/>
                <a:ext cx="210" cy="0"/>
                <a:chOff x="18958" y="2202"/>
                <a:chExt cx="210" cy="0"/>
              </a:xfrm>
            </p:grpSpPr>
            <p:sp>
              <p:nvSpPr>
                <p:cNvPr id="18467" name="Freeform 46"/>
                <p:cNvSpPr>
                  <a:spLocks/>
                </p:cNvSpPr>
                <p:nvPr/>
              </p:nvSpPr>
              <p:spPr bwMode="auto">
                <a:xfrm>
                  <a:off x="18958" y="2202"/>
                  <a:ext cx="210" cy="0"/>
                </a:xfrm>
                <a:custGeom>
                  <a:avLst/>
                  <a:gdLst>
                    <a:gd name="T0" fmla="*/ 209 w 210"/>
                    <a:gd name="T1" fmla="*/ 0 w 210"/>
                  </a:gdLst>
                  <a:ahLst/>
                  <a:cxnLst>
                    <a:cxn ang="0">
                      <a:pos x="T0" y="0"/>
                    </a:cxn>
                    <a:cxn ang="0">
                      <a:pos x="T1" y="0"/>
                    </a:cxn>
                  </a:cxnLst>
                  <a:rect l="0" t="0" r="r" b="b"/>
                  <a:pathLst>
                    <a:path w="210">
                      <a:moveTo>
                        <a:pt x="209" y="0"/>
                      </a:moveTo>
                      <a:lnTo>
                        <a:pt x="0" y="0"/>
                      </a:lnTo>
                    </a:path>
                  </a:pathLst>
                </a:custGeom>
                <a:noFill/>
                <a:ln w="5206">
                  <a:solidFill>
                    <a:srgbClr val="E2DDD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8468" name="Freeform 47"/>
                <p:cNvSpPr>
                  <a:spLocks/>
                </p:cNvSpPr>
                <p:nvPr/>
              </p:nvSpPr>
              <p:spPr bwMode="auto">
                <a:xfrm>
                  <a:off x="18958" y="2202"/>
                  <a:ext cx="210" cy="0"/>
                </a:xfrm>
                <a:custGeom>
                  <a:avLst/>
                  <a:gdLst>
                    <a:gd name="T0" fmla="*/ 0 w 210"/>
                    <a:gd name="T1" fmla="*/ 209 w 210"/>
                  </a:gdLst>
                  <a:ahLst/>
                  <a:cxnLst>
                    <a:cxn ang="0">
                      <a:pos x="T0" y="0"/>
                    </a:cxn>
                    <a:cxn ang="0">
                      <a:pos x="T1" y="0"/>
                    </a:cxn>
                  </a:cxnLst>
                  <a:rect l="0" t="0" r="r" b="b"/>
                  <a:pathLst>
                    <a:path w="210">
                      <a:moveTo>
                        <a:pt x="0" y="0"/>
                      </a:moveTo>
                      <a:lnTo>
                        <a:pt x="209" y="0"/>
                      </a:lnTo>
                    </a:path>
                  </a:pathLst>
                </a:custGeom>
                <a:noFill/>
                <a:ln w="5206">
                  <a:solidFill>
                    <a:srgbClr val="E2DDD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grpSp>
          <p:sp>
            <p:nvSpPr>
              <p:cNvPr id="49" name="Freeform 48"/>
              <p:cNvSpPr>
                <a:spLocks/>
              </p:cNvSpPr>
              <p:nvPr/>
            </p:nvSpPr>
            <p:spPr bwMode="auto">
              <a:xfrm>
                <a:off x="19022" y="2163"/>
                <a:ext cx="0" cy="126"/>
              </a:xfrm>
              <a:custGeom>
                <a:avLst/>
                <a:gdLst>
                  <a:gd name="T0" fmla="*/ 0 h 126"/>
                  <a:gd name="T1" fmla="*/ 125 h 126"/>
                </a:gdLst>
                <a:ahLst/>
                <a:cxnLst>
                  <a:cxn ang="0">
                    <a:pos x="0" y="T0"/>
                  </a:cxn>
                  <a:cxn ang="0">
                    <a:pos x="0" y="T1"/>
                  </a:cxn>
                </a:cxnLst>
                <a:rect l="0" t="0" r="r" b="b"/>
                <a:pathLst>
                  <a:path h="126">
                    <a:moveTo>
                      <a:pt x="0" y="0"/>
                    </a:moveTo>
                    <a:lnTo>
                      <a:pt x="0" y="125"/>
                    </a:lnTo>
                  </a:path>
                </a:pathLst>
              </a:custGeom>
              <a:noFill/>
              <a:ln w="5194">
                <a:solidFill>
                  <a:srgbClr val="E2DDD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50" name="Freeform 49"/>
              <p:cNvSpPr>
                <a:spLocks/>
              </p:cNvSpPr>
              <p:nvPr/>
            </p:nvSpPr>
            <p:spPr bwMode="auto">
              <a:xfrm>
                <a:off x="19103" y="2163"/>
                <a:ext cx="0" cy="126"/>
              </a:xfrm>
              <a:custGeom>
                <a:avLst/>
                <a:gdLst>
                  <a:gd name="T0" fmla="*/ 0 h 126"/>
                  <a:gd name="T1" fmla="*/ 113 h 126"/>
                </a:gdLst>
                <a:ahLst/>
                <a:cxnLst>
                  <a:cxn ang="0">
                    <a:pos x="0" y="T0"/>
                  </a:cxn>
                  <a:cxn ang="0">
                    <a:pos x="0" y="T1"/>
                  </a:cxn>
                </a:cxnLst>
                <a:rect l="0" t="0" r="r" b="b"/>
                <a:pathLst>
                  <a:path h="126">
                    <a:moveTo>
                      <a:pt x="0" y="0"/>
                    </a:moveTo>
                    <a:lnTo>
                      <a:pt x="0" y="113"/>
                    </a:lnTo>
                  </a:path>
                </a:pathLst>
              </a:custGeom>
              <a:noFill/>
              <a:ln w="5206">
                <a:solidFill>
                  <a:srgbClr val="E2DDD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51" name="Freeform 50"/>
              <p:cNvSpPr>
                <a:spLocks/>
              </p:cNvSpPr>
              <p:nvPr/>
            </p:nvSpPr>
            <p:spPr bwMode="auto">
              <a:xfrm>
                <a:off x="18891" y="1894"/>
                <a:ext cx="0" cy="444"/>
              </a:xfrm>
              <a:custGeom>
                <a:avLst/>
                <a:gdLst>
                  <a:gd name="T0" fmla="*/ 0 h 444"/>
                  <a:gd name="T1" fmla="*/ 443 h 444"/>
                </a:gdLst>
                <a:ahLst/>
                <a:cxnLst>
                  <a:cxn ang="0">
                    <a:pos x="0" y="T0"/>
                  </a:cxn>
                  <a:cxn ang="0">
                    <a:pos x="0" y="T1"/>
                  </a:cxn>
                </a:cxnLst>
                <a:rect l="0" t="0" r="r" b="b"/>
                <a:pathLst>
                  <a:path h="444">
                    <a:moveTo>
                      <a:pt x="0" y="0"/>
                    </a:moveTo>
                    <a:lnTo>
                      <a:pt x="0" y="443"/>
                    </a:lnTo>
                  </a:path>
                </a:pathLst>
              </a:custGeom>
              <a:noFill/>
              <a:ln w="41757">
                <a:solidFill>
                  <a:srgbClr val="FECD62"/>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52" name="Freeform 51"/>
              <p:cNvSpPr>
                <a:spLocks/>
              </p:cNvSpPr>
              <p:nvPr/>
            </p:nvSpPr>
            <p:spPr bwMode="auto">
              <a:xfrm>
                <a:off x="18525" y="1894"/>
                <a:ext cx="0" cy="444"/>
              </a:xfrm>
              <a:custGeom>
                <a:avLst/>
                <a:gdLst>
                  <a:gd name="T0" fmla="*/ 0 h 444"/>
                  <a:gd name="T1" fmla="*/ 443 h 444"/>
                </a:gdLst>
                <a:ahLst/>
                <a:cxnLst>
                  <a:cxn ang="0">
                    <a:pos x="0" y="T0"/>
                  </a:cxn>
                  <a:cxn ang="0">
                    <a:pos x="0" y="T1"/>
                  </a:cxn>
                </a:cxnLst>
                <a:rect l="0" t="0" r="r" b="b"/>
                <a:pathLst>
                  <a:path h="444">
                    <a:moveTo>
                      <a:pt x="0" y="0"/>
                    </a:moveTo>
                    <a:lnTo>
                      <a:pt x="0" y="443"/>
                    </a:lnTo>
                  </a:path>
                </a:pathLst>
              </a:custGeom>
              <a:noFill/>
              <a:ln w="41744">
                <a:solidFill>
                  <a:srgbClr val="FECD62"/>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grpSp>
            <p:nvGrpSpPr>
              <p:cNvPr id="53" name="Group 52"/>
              <p:cNvGrpSpPr>
                <a:grpSpLocks/>
              </p:cNvGrpSpPr>
              <p:nvPr/>
            </p:nvGrpSpPr>
            <p:grpSpPr bwMode="auto">
              <a:xfrm>
                <a:off x="18211" y="1938"/>
                <a:ext cx="994" cy="0"/>
                <a:chOff x="18211" y="1938"/>
                <a:chExt cx="994" cy="0"/>
              </a:xfrm>
            </p:grpSpPr>
            <p:sp>
              <p:nvSpPr>
                <p:cNvPr id="18465" name="Freeform 53"/>
                <p:cNvSpPr>
                  <a:spLocks/>
                </p:cNvSpPr>
                <p:nvPr/>
              </p:nvSpPr>
              <p:spPr bwMode="auto">
                <a:xfrm>
                  <a:off x="18211" y="1938"/>
                  <a:ext cx="994" cy="0"/>
                </a:xfrm>
                <a:custGeom>
                  <a:avLst/>
                  <a:gdLst>
                    <a:gd name="T0" fmla="*/ 994 w 994"/>
                    <a:gd name="T1" fmla="*/ 0 w 994"/>
                  </a:gdLst>
                  <a:ahLst/>
                  <a:cxnLst>
                    <a:cxn ang="0">
                      <a:pos x="T0" y="0"/>
                    </a:cxn>
                    <a:cxn ang="0">
                      <a:pos x="T1" y="0"/>
                    </a:cxn>
                  </a:cxnLst>
                  <a:rect l="0" t="0" r="r" b="b"/>
                  <a:pathLst>
                    <a:path w="994">
                      <a:moveTo>
                        <a:pt x="994" y="0"/>
                      </a:moveTo>
                      <a:lnTo>
                        <a:pt x="0" y="0"/>
                      </a:lnTo>
                    </a:path>
                  </a:pathLst>
                </a:custGeom>
                <a:noFill/>
                <a:ln w="30365">
                  <a:solidFill>
                    <a:srgbClr val="FECD62"/>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8466" name="Freeform 54"/>
                <p:cNvSpPr>
                  <a:spLocks/>
                </p:cNvSpPr>
                <p:nvPr/>
              </p:nvSpPr>
              <p:spPr bwMode="auto">
                <a:xfrm>
                  <a:off x="18211" y="1938"/>
                  <a:ext cx="994" cy="0"/>
                </a:xfrm>
                <a:custGeom>
                  <a:avLst/>
                  <a:gdLst>
                    <a:gd name="T0" fmla="*/ 0 w 994"/>
                    <a:gd name="T1" fmla="*/ 994 w 994"/>
                  </a:gdLst>
                  <a:ahLst/>
                  <a:cxnLst>
                    <a:cxn ang="0">
                      <a:pos x="T0" y="0"/>
                    </a:cxn>
                    <a:cxn ang="0">
                      <a:pos x="T1" y="0"/>
                    </a:cxn>
                  </a:cxnLst>
                  <a:rect l="0" t="0" r="r" b="b"/>
                  <a:pathLst>
                    <a:path w="994">
                      <a:moveTo>
                        <a:pt x="0" y="0"/>
                      </a:moveTo>
                      <a:lnTo>
                        <a:pt x="994" y="0"/>
                      </a:lnTo>
                    </a:path>
                  </a:pathLst>
                </a:custGeom>
                <a:noFill/>
                <a:ln w="30365">
                  <a:solidFill>
                    <a:srgbClr val="FECD62"/>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grpSp>
          <p:sp>
            <p:nvSpPr>
              <p:cNvPr id="54" name="Freeform 55"/>
              <p:cNvSpPr>
                <a:spLocks/>
              </p:cNvSpPr>
              <p:nvPr/>
            </p:nvSpPr>
            <p:spPr bwMode="auto">
              <a:xfrm>
                <a:off x="18189" y="1894"/>
                <a:ext cx="1039" cy="46"/>
              </a:xfrm>
              <a:custGeom>
                <a:avLst/>
                <a:gdLst>
                  <a:gd name="T0" fmla="*/ 1016 w 1039"/>
                  <a:gd name="T1" fmla="*/ 0 h 46"/>
                  <a:gd name="T2" fmla="*/ 22 w 1039"/>
                  <a:gd name="T3" fmla="*/ 0 h 46"/>
                  <a:gd name="T4" fmla="*/ 0 w 1039"/>
                  <a:gd name="T5" fmla="*/ 45 h 46"/>
                  <a:gd name="T6" fmla="*/ 1038 w 1039"/>
                  <a:gd name="T7" fmla="*/ 45 h 46"/>
                  <a:gd name="T8" fmla="*/ 1016 w 1039"/>
                  <a:gd name="T9" fmla="*/ 0 h 46"/>
                </a:gdLst>
                <a:ahLst/>
                <a:cxnLst>
                  <a:cxn ang="0">
                    <a:pos x="T0" y="T1"/>
                  </a:cxn>
                  <a:cxn ang="0">
                    <a:pos x="T2" y="T3"/>
                  </a:cxn>
                  <a:cxn ang="0">
                    <a:pos x="T4" y="T5"/>
                  </a:cxn>
                  <a:cxn ang="0">
                    <a:pos x="T6" y="T7"/>
                  </a:cxn>
                  <a:cxn ang="0">
                    <a:pos x="T8" y="T9"/>
                  </a:cxn>
                </a:cxnLst>
                <a:rect l="0" t="0" r="r" b="b"/>
                <a:pathLst>
                  <a:path w="1039" h="46">
                    <a:moveTo>
                      <a:pt x="1016" y="0"/>
                    </a:moveTo>
                    <a:lnTo>
                      <a:pt x="22" y="0"/>
                    </a:lnTo>
                    <a:lnTo>
                      <a:pt x="0" y="45"/>
                    </a:lnTo>
                    <a:lnTo>
                      <a:pt x="1038" y="45"/>
                    </a:lnTo>
                    <a:lnTo>
                      <a:pt x="1016" y="0"/>
                    </a:lnTo>
                    <a:close/>
                  </a:path>
                </a:pathLst>
              </a:custGeom>
              <a:solidFill>
                <a:srgbClr val="E2DD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55" name="Freeform 56"/>
              <p:cNvSpPr>
                <a:spLocks/>
              </p:cNvSpPr>
              <p:nvPr/>
            </p:nvSpPr>
            <p:spPr bwMode="auto">
              <a:xfrm>
                <a:off x="18511" y="1705"/>
                <a:ext cx="395" cy="633"/>
              </a:xfrm>
              <a:custGeom>
                <a:avLst/>
                <a:gdLst>
                  <a:gd name="T0" fmla="*/ 395 w 395"/>
                  <a:gd name="T1" fmla="*/ 68 h 633"/>
                  <a:gd name="T2" fmla="*/ 197 w 395"/>
                  <a:gd name="T3" fmla="*/ 0 h 633"/>
                  <a:gd name="T4" fmla="*/ 0 w 395"/>
                  <a:gd name="T5" fmla="*/ 68 h 633"/>
                  <a:gd name="T6" fmla="*/ 0 w 395"/>
                  <a:gd name="T7" fmla="*/ 632 h 633"/>
                  <a:gd name="T8" fmla="*/ 395 w 395"/>
                  <a:gd name="T9" fmla="*/ 632 h 633"/>
                  <a:gd name="T10" fmla="*/ 395 w 395"/>
                  <a:gd name="T11" fmla="*/ 68 h 633"/>
                </a:gdLst>
                <a:ahLst/>
                <a:cxnLst>
                  <a:cxn ang="0">
                    <a:pos x="T0" y="T1"/>
                  </a:cxn>
                  <a:cxn ang="0">
                    <a:pos x="T2" y="T3"/>
                  </a:cxn>
                  <a:cxn ang="0">
                    <a:pos x="T4" y="T5"/>
                  </a:cxn>
                  <a:cxn ang="0">
                    <a:pos x="T6" y="T7"/>
                  </a:cxn>
                  <a:cxn ang="0">
                    <a:pos x="T8" y="T9"/>
                  </a:cxn>
                  <a:cxn ang="0">
                    <a:pos x="T10" y="T11"/>
                  </a:cxn>
                </a:cxnLst>
                <a:rect l="0" t="0" r="r" b="b"/>
                <a:pathLst>
                  <a:path w="395" h="633">
                    <a:moveTo>
                      <a:pt x="395" y="68"/>
                    </a:moveTo>
                    <a:lnTo>
                      <a:pt x="197" y="0"/>
                    </a:lnTo>
                    <a:lnTo>
                      <a:pt x="0" y="68"/>
                    </a:lnTo>
                    <a:lnTo>
                      <a:pt x="0" y="632"/>
                    </a:lnTo>
                    <a:lnTo>
                      <a:pt x="395" y="632"/>
                    </a:lnTo>
                    <a:lnTo>
                      <a:pt x="395" y="68"/>
                    </a:lnTo>
                    <a:close/>
                  </a:path>
                </a:pathLst>
              </a:custGeom>
              <a:solidFill>
                <a:srgbClr val="FFE07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56" name="Freeform 57"/>
              <p:cNvSpPr>
                <a:spLocks/>
              </p:cNvSpPr>
              <p:nvPr/>
            </p:nvSpPr>
            <p:spPr bwMode="auto">
              <a:xfrm>
                <a:off x="18511" y="1705"/>
                <a:ext cx="395" cy="90"/>
              </a:xfrm>
              <a:custGeom>
                <a:avLst/>
                <a:gdLst>
                  <a:gd name="T0" fmla="*/ 395 w 395"/>
                  <a:gd name="T1" fmla="*/ 68 h 90"/>
                  <a:gd name="T2" fmla="*/ 197 w 395"/>
                  <a:gd name="T3" fmla="*/ 0 h 90"/>
                  <a:gd name="T4" fmla="*/ 0 w 395"/>
                  <a:gd name="T5" fmla="*/ 68 h 90"/>
                  <a:gd name="T6" fmla="*/ 0 w 395"/>
                  <a:gd name="T7" fmla="*/ 89 h 90"/>
                  <a:gd name="T8" fmla="*/ 197 w 395"/>
                  <a:gd name="T9" fmla="*/ 20 h 90"/>
                  <a:gd name="T10" fmla="*/ 395 w 395"/>
                  <a:gd name="T11" fmla="*/ 89 h 90"/>
                  <a:gd name="T12" fmla="*/ 395 w 395"/>
                  <a:gd name="T13" fmla="*/ 68 h 90"/>
                </a:gdLst>
                <a:ahLst/>
                <a:cxnLst>
                  <a:cxn ang="0">
                    <a:pos x="T0" y="T1"/>
                  </a:cxn>
                  <a:cxn ang="0">
                    <a:pos x="T2" y="T3"/>
                  </a:cxn>
                  <a:cxn ang="0">
                    <a:pos x="T4" y="T5"/>
                  </a:cxn>
                  <a:cxn ang="0">
                    <a:pos x="T6" y="T7"/>
                  </a:cxn>
                  <a:cxn ang="0">
                    <a:pos x="T8" y="T9"/>
                  </a:cxn>
                  <a:cxn ang="0">
                    <a:pos x="T10" y="T11"/>
                  </a:cxn>
                  <a:cxn ang="0">
                    <a:pos x="T12" y="T13"/>
                  </a:cxn>
                </a:cxnLst>
                <a:rect l="0" t="0" r="r" b="b"/>
                <a:pathLst>
                  <a:path w="395" h="90">
                    <a:moveTo>
                      <a:pt x="395" y="68"/>
                    </a:moveTo>
                    <a:lnTo>
                      <a:pt x="197" y="0"/>
                    </a:lnTo>
                    <a:lnTo>
                      <a:pt x="0" y="68"/>
                    </a:lnTo>
                    <a:lnTo>
                      <a:pt x="0" y="89"/>
                    </a:lnTo>
                    <a:lnTo>
                      <a:pt x="197" y="20"/>
                    </a:lnTo>
                    <a:lnTo>
                      <a:pt x="395" y="89"/>
                    </a:lnTo>
                    <a:lnTo>
                      <a:pt x="395" y="68"/>
                    </a:lnTo>
                    <a:close/>
                  </a:path>
                </a:pathLst>
              </a:custGeom>
              <a:solidFill>
                <a:srgbClr val="FECD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57" name="Freeform 58"/>
              <p:cNvSpPr>
                <a:spLocks/>
              </p:cNvSpPr>
              <p:nvPr/>
            </p:nvSpPr>
            <p:spPr bwMode="auto">
              <a:xfrm>
                <a:off x="18482" y="1661"/>
                <a:ext cx="452" cy="126"/>
              </a:xfrm>
              <a:custGeom>
                <a:avLst/>
                <a:gdLst>
                  <a:gd name="T0" fmla="*/ 451 w 452"/>
                  <a:gd name="T1" fmla="*/ 76 h 126"/>
                  <a:gd name="T2" fmla="*/ 225 w 452"/>
                  <a:gd name="T3" fmla="*/ 0 h 126"/>
                  <a:gd name="T4" fmla="*/ 0 w 452"/>
                  <a:gd name="T5" fmla="*/ 76 h 126"/>
                  <a:gd name="T6" fmla="*/ 0 w 452"/>
                  <a:gd name="T7" fmla="*/ 126 h 126"/>
                  <a:gd name="T8" fmla="*/ 225 w 452"/>
                  <a:gd name="T9" fmla="*/ 47 h 126"/>
                  <a:gd name="T10" fmla="*/ 451 w 452"/>
                  <a:gd name="T11" fmla="*/ 126 h 126"/>
                  <a:gd name="T12" fmla="*/ 451 w 452"/>
                  <a:gd name="T13" fmla="*/ 76 h 126"/>
                </a:gdLst>
                <a:ahLst/>
                <a:cxnLst>
                  <a:cxn ang="0">
                    <a:pos x="T0" y="T1"/>
                  </a:cxn>
                  <a:cxn ang="0">
                    <a:pos x="T2" y="T3"/>
                  </a:cxn>
                  <a:cxn ang="0">
                    <a:pos x="T4" y="T5"/>
                  </a:cxn>
                  <a:cxn ang="0">
                    <a:pos x="T6" y="T7"/>
                  </a:cxn>
                  <a:cxn ang="0">
                    <a:pos x="T8" y="T9"/>
                  </a:cxn>
                  <a:cxn ang="0">
                    <a:pos x="T10" y="T11"/>
                  </a:cxn>
                  <a:cxn ang="0">
                    <a:pos x="T12" y="T13"/>
                  </a:cxn>
                </a:cxnLst>
                <a:rect l="0" t="0" r="r" b="b"/>
                <a:pathLst>
                  <a:path w="452" h="126">
                    <a:moveTo>
                      <a:pt x="451" y="76"/>
                    </a:moveTo>
                    <a:lnTo>
                      <a:pt x="225" y="0"/>
                    </a:lnTo>
                    <a:lnTo>
                      <a:pt x="0" y="76"/>
                    </a:lnTo>
                    <a:lnTo>
                      <a:pt x="0" y="126"/>
                    </a:lnTo>
                    <a:lnTo>
                      <a:pt x="225" y="47"/>
                    </a:lnTo>
                    <a:lnTo>
                      <a:pt x="451" y="126"/>
                    </a:lnTo>
                    <a:lnTo>
                      <a:pt x="451" y="76"/>
                    </a:lnTo>
                    <a:close/>
                  </a:path>
                </a:pathLst>
              </a:custGeom>
              <a:solidFill>
                <a:srgbClr val="E2DD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58" name="Rectangle 59"/>
              <p:cNvSpPr>
                <a:spLocks/>
              </p:cNvSpPr>
              <p:nvPr/>
            </p:nvSpPr>
            <p:spPr bwMode="auto">
              <a:xfrm>
                <a:off x="18600" y="1958"/>
                <a:ext cx="217" cy="125"/>
              </a:xfrm>
              <a:prstGeom prst="rect">
                <a:avLst/>
              </a:prstGeom>
              <a:solidFill>
                <a:srgbClr val="FDFDF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59" name="Rectangle 60"/>
              <p:cNvSpPr>
                <a:spLocks/>
              </p:cNvSpPr>
              <p:nvPr/>
            </p:nvSpPr>
            <p:spPr bwMode="auto">
              <a:xfrm>
                <a:off x="18606" y="1965"/>
                <a:ext cx="204" cy="113"/>
              </a:xfrm>
              <a:prstGeom prst="rect">
                <a:avLst/>
              </a:prstGeom>
              <a:solidFill>
                <a:srgbClr val="8BD3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p>
            </p:txBody>
          </p:sp>
          <p:grpSp>
            <p:nvGrpSpPr>
              <p:cNvPr id="60" name="Group 61"/>
              <p:cNvGrpSpPr>
                <a:grpSpLocks/>
              </p:cNvGrpSpPr>
              <p:nvPr/>
            </p:nvGrpSpPr>
            <p:grpSpPr bwMode="auto">
              <a:xfrm>
                <a:off x="18603" y="1997"/>
                <a:ext cx="211" cy="0"/>
                <a:chOff x="18603" y="1997"/>
                <a:chExt cx="211" cy="0"/>
              </a:xfrm>
            </p:grpSpPr>
            <p:sp>
              <p:nvSpPr>
                <p:cNvPr id="18463" name="Freeform 62"/>
                <p:cNvSpPr>
                  <a:spLocks/>
                </p:cNvSpPr>
                <p:nvPr/>
              </p:nvSpPr>
              <p:spPr bwMode="auto">
                <a:xfrm>
                  <a:off x="18603" y="1997"/>
                  <a:ext cx="211" cy="0"/>
                </a:xfrm>
                <a:custGeom>
                  <a:avLst/>
                  <a:gdLst>
                    <a:gd name="T0" fmla="*/ 210 w 211"/>
                    <a:gd name="T1" fmla="*/ 0 w 211"/>
                  </a:gdLst>
                  <a:ahLst/>
                  <a:cxnLst>
                    <a:cxn ang="0">
                      <a:pos x="T0" y="0"/>
                    </a:cxn>
                    <a:cxn ang="0">
                      <a:pos x="T1" y="0"/>
                    </a:cxn>
                  </a:cxnLst>
                  <a:rect l="0" t="0" r="r" b="b"/>
                  <a:pathLst>
                    <a:path w="211">
                      <a:moveTo>
                        <a:pt x="210" y="0"/>
                      </a:moveTo>
                      <a:lnTo>
                        <a:pt x="0" y="0"/>
                      </a:lnTo>
                    </a:path>
                  </a:pathLst>
                </a:custGeom>
                <a:noFill/>
                <a:ln w="5194">
                  <a:solidFill>
                    <a:srgbClr val="FDFDFD"/>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8464" name="Freeform 63"/>
                <p:cNvSpPr>
                  <a:spLocks/>
                </p:cNvSpPr>
                <p:nvPr/>
              </p:nvSpPr>
              <p:spPr bwMode="auto">
                <a:xfrm>
                  <a:off x="18603" y="1997"/>
                  <a:ext cx="211" cy="0"/>
                </a:xfrm>
                <a:custGeom>
                  <a:avLst/>
                  <a:gdLst>
                    <a:gd name="T0" fmla="*/ 0 w 211"/>
                    <a:gd name="T1" fmla="*/ 210 w 211"/>
                  </a:gdLst>
                  <a:ahLst/>
                  <a:cxnLst>
                    <a:cxn ang="0">
                      <a:pos x="T0" y="0"/>
                    </a:cxn>
                    <a:cxn ang="0">
                      <a:pos x="T1" y="0"/>
                    </a:cxn>
                  </a:cxnLst>
                  <a:rect l="0" t="0" r="r" b="b"/>
                  <a:pathLst>
                    <a:path w="211">
                      <a:moveTo>
                        <a:pt x="0" y="0"/>
                      </a:moveTo>
                      <a:lnTo>
                        <a:pt x="210" y="0"/>
                      </a:lnTo>
                    </a:path>
                  </a:pathLst>
                </a:custGeom>
                <a:noFill/>
                <a:ln w="5194">
                  <a:solidFill>
                    <a:srgbClr val="FDFDFD"/>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grpSp>
          <p:sp>
            <p:nvSpPr>
              <p:cNvPr id="61" name="Freeform 64"/>
              <p:cNvSpPr>
                <a:spLocks/>
              </p:cNvSpPr>
              <p:nvPr/>
            </p:nvSpPr>
            <p:spPr bwMode="auto">
              <a:xfrm>
                <a:off x="18668" y="1958"/>
                <a:ext cx="0" cy="126"/>
              </a:xfrm>
              <a:custGeom>
                <a:avLst/>
                <a:gdLst>
                  <a:gd name="T0" fmla="*/ 0 h 126"/>
                  <a:gd name="T1" fmla="*/ 125 h 126"/>
                </a:gdLst>
                <a:ahLst/>
                <a:cxnLst>
                  <a:cxn ang="0">
                    <a:pos x="0" y="T0"/>
                  </a:cxn>
                  <a:cxn ang="0">
                    <a:pos x="0" y="T1"/>
                  </a:cxn>
                </a:cxnLst>
                <a:rect l="0" t="0" r="r" b="b"/>
                <a:pathLst>
                  <a:path h="126">
                    <a:moveTo>
                      <a:pt x="0" y="0"/>
                    </a:moveTo>
                    <a:lnTo>
                      <a:pt x="0" y="125"/>
                    </a:lnTo>
                  </a:path>
                </a:pathLst>
              </a:custGeom>
              <a:noFill/>
              <a:ln w="5206">
                <a:solidFill>
                  <a:srgbClr val="FDFDFD"/>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62" name="Freeform 65"/>
              <p:cNvSpPr>
                <a:spLocks/>
              </p:cNvSpPr>
              <p:nvPr/>
            </p:nvSpPr>
            <p:spPr bwMode="auto">
              <a:xfrm>
                <a:off x="18749" y="1958"/>
                <a:ext cx="0" cy="126"/>
              </a:xfrm>
              <a:custGeom>
                <a:avLst/>
                <a:gdLst>
                  <a:gd name="T0" fmla="*/ 0 h 126"/>
                  <a:gd name="T1" fmla="*/ 125 h 126"/>
                </a:gdLst>
                <a:ahLst/>
                <a:cxnLst>
                  <a:cxn ang="0">
                    <a:pos x="0" y="T0"/>
                  </a:cxn>
                  <a:cxn ang="0">
                    <a:pos x="0" y="T1"/>
                  </a:cxn>
                </a:cxnLst>
                <a:rect l="0" t="0" r="r" b="b"/>
                <a:pathLst>
                  <a:path h="126">
                    <a:moveTo>
                      <a:pt x="0" y="0"/>
                    </a:moveTo>
                    <a:lnTo>
                      <a:pt x="0" y="125"/>
                    </a:lnTo>
                  </a:path>
                </a:pathLst>
              </a:custGeom>
              <a:noFill/>
              <a:ln w="5206">
                <a:solidFill>
                  <a:srgbClr val="FDFDFD"/>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63" name="Freeform 66"/>
              <p:cNvSpPr>
                <a:spLocks/>
              </p:cNvSpPr>
              <p:nvPr/>
            </p:nvSpPr>
            <p:spPr bwMode="auto">
              <a:xfrm>
                <a:off x="18649" y="1776"/>
                <a:ext cx="119" cy="119"/>
              </a:xfrm>
              <a:custGeom>
                <a:avLst/>
                <a:gdLst>
                  <a:gd name="T0" fmla="*/ 64 w 119"/>
                  <a:gd name="T1" fmla="*/ 118 h 119"/>
                  <a:gd name="T2" fmla="*/ 85 w 119"/>
                  <a:gd name="T3" fmla="*/ 112 h 119"/>
                  <a:gd name="T4" fmla="*/ 103 w 119"/>
                  <a:gd name="T5" fmla="*/ 100 h 119"/>
                  <a:gd name="T6" fmla="*/ 114 w 119"/>
                  <a:gd name="T7" fmla="*/ 81 h 119"/>
                  <a:gd name="T8" fmla="*/ 119 w 119"/>
                  <a:gd name="T9" fmla="*/ 59 h 119"/>
                  <a:gd name="T10" fmla="*/ 118 w 119"/>
                  <a:gd name="T11" fmla="*/ 54 h 119"/>
                  <a:gd name="T12" fmla="*/ 112 w 119"/>
                  <a:gd name="T13" fmla="*/ 33 h 119"/>
                  <a:gd name="T14" fmla="*/ 99 w 119"/>
                  <a:gd name="T15" fmla="*/ 15 h 119"/>
                  <a:gd name="T16" fmla="*/ 81 w 119"/>
                  <a:gd name="T17" fmla="*/ 4 h 119"/>
                  <a:gd name="T18" fmla="*/ 59 w 119"/>
                  <a:gd name="T19" fmla="*/ 0 h 119"/>
                  <a:gd name="T20" fmla="*/ 54 w 119"/>
                  <a:gd name="T21" fmla="*/ 0 h 119"/>
                  <a:gd name="T22" fmla="*/ 33 w 119"/>
                  <a:gd name="T23" fmla="*/ 6 h 119"/>
                  <a:gd name="T24" fmla="*/ 15 w 119"/>
                  <a:gd name="T25" fmla="*/ 19 h 119"/>
                  <a:gd name="T26" fmla="*/ 4 w 119"/>
                  <a:gd name="T27" fmla="*/ 37 h 119"/>
                  <a:gd name="T28" fmla="*/ 0 w 119"/>
                  <a:gd name="T29" fmla="*/ 59 h 119"/>
                  <a:gd name="T30" fmla="*/ 0 w 119"/>
                  <a:gd name="T31" fmla="*/ 64 h 119"/>
                  <a:gd name="T32" fmla="*/ 6 w 119"/>
                  <a:gd name="T33" fmla="*/ 85 h 119"/>
                  <a:gd name="T34" fmla="*/ 19 w 119"/>
                  <a:gd name="T35" fmla="*/ 103 h 119"/>
                  <a:gd name="T36" fmla="*/ 37 w 119"/>
                  <a:gd name="T37" fmla="*/ 114 h 119"/>
                  <a:gd name="T38" fmla="*/ 59 w 119"/>
                  <a:gd name="T39" fmla="*/ 119 h 119"/>
                  <a:gd name="T40" fmla="*/ 64 w 119"/>
                  <a:gd name="T41" fmla="*/ 118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9" h="119">
                    <a:moveTo>
                      <a:pt x="64" y="118"/>
                    </a:moveTo>
                    <a:lnTo>
                      <a:pt x="85" y="112"/>
                    </a:lnTo>
                    <a:lnTo>
                      <a:pt x="103" y="100"/>
                    </a:lnTo>
                    <a:lnTo>
                      <a:pt x="114" y="81"/>
                    </a:lnTo>
                    <a:lnTo>
                      <a:pt x="119" y="59"/>
                    </a:lnTo>
                    <a:lnTo>
                      <a:pt x="118" y="54"/>
                    </a:lnTo>
                    <a:lnTo>
                      <a:pt x="112" y="33"/>
                    </a:lnTo>
                    <a:lnTo>
                      <a:pt x="99" y="15"/>
                    </a:lnTo>
                    <a:lnTo>
                      <a:pt x="81" y="4"/>
                    </a:lnTo>
                    <a:lnTo>
                      <a:pt x="59" y="0"/>
                    </a:lnTo>
                    <a:lnTo>
                      <a:pt x="54" y="0"/>
                    </a:lnTo>
                    <a:lnTo>
                      <a:pt x="33" y="6"/>
                    </a:lnTo>
                    <a:lnTo>
                      <a:pt x="15" y="19"/>
                    </a:lnTo>
                    <a:lnTo>
                      <a:pt x="4" y="37"/>
                    </a:lnTo>
                    <a:lnTo>
                      <a:pt x="0" y="59"/>
                    </a:lnTo>
                    <a:lnTo>
                      <a:pt x="0" y="64"/>
                    </a:lnTo>
                    <a:lnTo>
                      <a:pt x="6" y="85"/>
                    </a:lnTo>
                    <a:lnTo>
                      <a:pt x="19" y="103"/>
                    </a:lnTo>
                    <a:lnTo>
                      <a:pt x="37" y="114"/>
                    </a:lnTo>
                    <a:lnTo>
                      <a:pt x="59" y="119"/>
                    </a:lnTo>
                    <a:lnTo>
                      <a:pt x="64" y="118"/>
                    </a:lnTo>
                    <a:close/>
                  </a:path>
                </a:pathLst>
              </a:custGeom>
              <a:solidFill>
                <a:srgbClr val="E2DD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grpSp>
            <p:nvGrpSpPr>
              <p:cNvPr id="18432" name="Group 67"/>
              <p:cNvGrpSpPr>
                <a:grpSpLocks/>
              </p:cNvGrpSpPr>
              <p:nvPr/>
            </p:nvGrpSpPr>
            <p:grpSpPr bwMode="auto">
              <a:xfrm>
                <a:off x="18653" y="1780"/>
                <a:ext cx="111" cy="111"/>
                <a:chOff x="18653" y="1780"/>
                <a:chExt cx="111" cy="111"/>
              </a:xfrm>
            </p:grpSpPr>
            <p:sp>
              <p:nvSpPr>
                <p:cNvPr id="18461" name="Freeform 68"/>
                <p:cNvSpPr>
                  <a:spLocks/>
                </p:cNvSpPr>
                <p:nvPr/>
              </p:nvSpPr>
              <p:spPr bwMode="auto">
                <a:xfrm>
                  <a:off x="18653" y="1780"/>
                  <a:ext cx="111" cy="111"/>
                </a:xfrm>
                <a:custGeom>
                  <a:avLst/>
                  <a:gdLst>
                    <a:gd name="T0" fmla="*/ 77 w 111"/>
                    <a:gd name="T1" fmla="*/ 106 h 111"/>
                    <a:gd name="T2" fmla="*/ 95 w 111"/>
                    <a:gd name="T3" fmla="*/ 94 h 111"/>
                    <a:gd name="T4" fmla="*/ 107 w 111"/>
                    <a:gd name="T5" fmla="*/ 76 h 111"/>
                    <a:gd name="T6" fmla="*/ 111 w 111"/>
                    <a:gd name="T7" fmla="*/ 55 h 111"/>
                    <a:gd name="T8" fmla="*/ 106 w 111"/>
                    <a:gd name="T9" fmla="*/ 33 h 111"/>
                    <a:gd name="T10" fmla="*/ 105 w 111"/>
                    <a:gd name="T11" fmla="*/ 53 h 111"/>
                    <a:gd name="T12" fmla="*/ 101 w 111"/>
                    <a:gd name="T13" fmla="*/ 53 h 111"/>
                    <a:gd name="T14" fmla="*/ 101 w 111"/>
                    <a:gd name="T15" fmla="*/ 58 h 111"/>
                    <a:gd name="T16" fmla="*/ 105 w 111"/>
                    <a:gd name="T17" fmla="*/ 58 h 111"/>
                    <a:gd name="T18" fmla="*/ 99 w 111"/>
                    <a:gd name="T19" fmla="*/ 79 h 111"/>
                    <a:gd name="T20" fmla="*/ 85 w 111"/>
                    <a:gd name="T21" fmla="*/ 95 h 111"/>
                    <a:gd name="T22" fmla="*/ 66 w 111"/>
                    <a:gd name="T23" fmla="*/ 104 h 111"/>
                    <a:gd name="T24" fmla="*/ 58 w 111"/>
                    <a:gd name="T25" fmla="*/ 105 h 111"/>
                    <a:gd name="T26" fmla="*/ 58 w 111"/>
                    <a:gd name="T27" fmla="*/ 100 h 111"/>
                    <a:gd name="T28" fmla="*/ 53 w 111"/>
                    <a:gd name="T29" fmla="*/ 100 h 111"/>
                    <a:gd name="T30" fmla="*/ 53 w 111"/>
                    <a:gd name="T31" fmla="*/ 105 h 111"/>
                    <a:gd name="T32" fmla="*/ 31 w 111"/>
                    <a:gd name="T33" fmla="*/ 99 h 111"/>
                    <a:gd name="T34" fmla="*/ 15 w 111"/>
                    <a:gd name="T35" fmla="*/ 85 h 111"/>
                    <a:gd name="T36" fmla="*/ 16 w 111"/>
                    <a:gd name="T37" fmla="*/ 95 h 111"/>
                    <a:gd name="T38" fmla="*/ 35 w 111"/>
                    <a:gd name="T39" fmla="*/ 107 h 111"/>
                    <a:gd name="T40" fmla="*/ 55 w 111"/>
                    <a:gd name="T41" fmla="*/ 111 h 111"/>
                    <a:gd name="T42" fmla="*/ 77 w 111"/>
                    <a:gd name="T43" fmla="*/ 10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1" h="111">
                      <a:moveTo>
                        <a:pt x="77" y="106"/>
                      </a:moveTo>
                      <a:lnTo>
                        <a:pt x="95" y="94"/>
                      </a:lnTo>
                      <a:lnTo>
                        <a:pt x="107" y="76"/>
                      </a:lnTo>
                      <a:lnTo>
                        <a:pt x="111" y="55"/>
                      </a:lnTo>
                      <a:lnTo>
                        <a:pt x="106" y="33"/>
                      </a:lnTo>
                      <a:lnTo>
                        <a:pt x="105" y="53"/>
                      </a:lnTo>
                      <a:lnTo>
                        <a:pt x="101" y="53"/>
                      </a:lnTo>
                      <a:lnTo>
                        <a:pt x="101" y="58"/>
                      </a:lnTo>
                      <a:lnTo>
                        <a:pt x="105" y="58"/>
                      </a:lnTo>
                      <a:lnTo>
                        <a:pt x="99" y="79"/>
                      </a:lnTo>
                      <a:lnTo>
                        <a:pt x="85" y="95"/>
                      </a:lnTo>
                      <a:lnTo>
                        <a:pt x="66" y="104"/>
                      </a:lnTo>
                      <a:lnTo>
                        <a:pt x="58" y="105"/>
                      </a:lnTo>
                      <a:lnTo>
                        <a:pt x="58" y="100"/>
                      </a:lnTo>
                      <a:lnTo>
                        <a:pt x="53" y="100"/>
                      </a:lnTo>
                      <a:lnTo>
                        <a:pt x="53" y="105"/>
                      </a:lnTo>
                      <a:lnTo>
                        <a:pt x="31" y="99"/>
                      </a:lnTo>
                      <a:lnTo>
                        <a:pt x="15" y="85"/>
                      </a:lnTo>
                      <a:lnTo>
                        <a:pt x="16" y="95"/>
                      </a:lnTo>
                      <a:lnTo>
                        <a:pt x="35" y="107"/>
                      </a:lnTo>
                      <a:lnTo>
                        <a:pt x="55" y="111"/>
                      </a:lnTo>
                      <a:lnTo>
                        <a:pt x="77" y="106"/>
                      </a:lnTo>
                      <a:close/>
                    </a:path>
                  </a:pathLst>
                </a:custGeom>
                <a:solidFill>
                  <a:srgbClr val="3A92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18462" name="Freeform 69"/>
                <p:cNvSpPr>
                  <a:spLocks/>
                </p:cNvSpPr>
                <p:nvPr/>
              </p:nvSpPr>
              <p:spPr bwMode="auto">
                <a:xfrm>
                  <a:off x="18653" y="1780"/>
                  <a:ext cx="111" cy="111"/>
                </a:xfrm>
                <a:custGeom>
                  <a:avLst/>
                  <a:gdLst>
                    <a:gd name="T0" fmla="*/ 15 w 111"/>
                    <a:gd name="T1" fmla="*/ 85 h 111"/>
                    <a:gd name="T2" fmla="*/ 6 w 111"/>
                    <a:gd name="T3" fmla="*/ 66 h 111"/>
                    <a:gd name="T4" fmla="*/ 5 w 111"/>
                    <a:gd name="T5" fmla="*/ 58 h 111"/>
                    <a:gd name="T6" fmla="*/ 9 w 111"/>
                    <a:gd name="T7" fmla="*/ 58 h 111"/>
                    <a:gd name="T8" fmla="*/ 9 w 111"/>
                    <a:gd name="T9" fmla="*/ 53 h 111"/>
                    <a:gd name="T10" fmla="*/ 5 w 111"/>
                    <a:gd name="T11" fmla="*/ 53 h 111"/>
                    <a:gd name="T12" fmla="*/ 11 w 111"/>
                    <a:gd name="T13" fmla="*/ 31 h 111"/>
                    <a:gd name="T14" fmla="*/ 25 w 111"/>
                    <a:gd name="T15" fmla="*/ 15 h 111"/>
                    <a:gd name="T16" fmla="*/ 44 w 111"/>
                    <a:gd name="T17" fmla="*/ 6 h 111"/>
                    <a:gd name="T18" fmla="*/ 53 w 111"/>
                    <a:gd name="T19" fmla="*/ 5 h 111"/>
                    <a:gd name="T20" fmla="*/ 53 w 111"/>
                    <a:gd name="T21" fmla="*/ 10 h 111"/>
                    <a:gd name="T22" fmla="*/ 58 w 111"/>
                    <a:gd name="T23" fmla="*/ 10 h 111"/>
                    <a:gd name="T24" fmla="*/ 58 w 111"/>
                    <a:gd name="T25" fmla="*/ 5 h 111"/>
                    <a:gd name="T26" fmla="*/ 79 w 111"/>
                    <a:gd name="T27" fmla="*/ 11 h 111"/>
                    <a:gd name="T28" fmla="*/ 95 w 111"/>
                    <a:gd name="T29" fmla="*/ 25 h 111"/>
                    <a:gd name="T30" fmla="*/ 104 w 111"/>
                    <a:gd name="T31" fmla="*/ 44 h 111"/>
                    <a:gd name="T32" fmla="*/ 105 w 111"/>
                    <a:gd name="T33" fmla="*/ 53 h 111"/>
                    <a:gd name="T34" fmla="*/ 106 w 111"/>
                    <a:gd name="T35" fmla="*/ 33 h 111"/>
                    <a:gd name="T36" fmla="*/ 94 w 111"/>
                    <a:gd name="T37" fmla="*/ 15 h 111"/>
                    <a:gd name="T38" fmla="*/ 76 w 111"/>
                    <a:gd name="T39" fmla="*/ 3 h 111"/>
                    <a:gd name="T40" fmla="*/ 55 w 111"/>
                    <a:gd name="T41" fmla="*/ 0 h 111"/>
                    <a:gd name="T42" fmla="*/ 33 w 111"/>
                    <a:gd name="T43" fmla="*/ 4 h 111"/>
                    <a:gd name="T44" fmla="*/ 15 w 111"/>
                    <a:gd name="T45" fmla="*/ 16 h 111"/>
                    <a:gd name="T46" fmla="*/ 3 w 111"/>
                    <a:gd name="T47" fmla="*/ 35 h 111"/>
                    <a:gd name="T48" fmla="*/ 0 w 111"/>
                    <a:gd name="T49" fmla="*/ 55 h 111"/>
                    <a:gd name="T50" fmla="*/ 4 w 111"/>
                    <a:gd name="T51" fmla="*/ 77 h 111"/>
                    <a:gd name="T52" fmla="*/ 16 w 111"/>
                    <a:gd name="T53" fmla="*/ 95 h 111"/>
                    <a:gd name="T54" fmla="*/ 15 w 111"/>
                    <a:gd name="T55" fmla="*/ 85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1" h="111">
                      <a:moveTo>
                        <a:pt x="15" y="85"/>
                      </a:moveTo>
                      <a:lnTo>
                        <a:pt x="6" y="66"/>
                      </a:lnTo>
                      <a:lnTo>
                        <a:pt x="5" y="58"/>
                      </a:lnTo>
                      <a:lnTo>
                        <a:pt x="9" y="58"/>
                      </a:lnTo>
                      <a:lnTo>
                        <a:pt x="9" y="53"/>
                      </a:lnTo>
                      <a:lnTo>
                        <a:pt x="5" y="53"/>
                      </a:lnTo>
                      <a:lnTo>
                        <a:pt x="11" y="31"/>
                      </a:lnTo>
                      <a:lnTo>
                        <a:pt x="25" y="15"/>
                      </a:lnTo>
                      <a:lnTo>
                        <a:pt x="44" y="6"/>
                      </a:lnTo>
                      <a:lnTo>
                        <a:pt x="53" y="5"/>
                      </a:lnTo>
                      <a:lnTo>
                        <a:pt x="53" y="10"/>
                      </a:lnTo>
                      <a:lnTo>
                        <a:pt x="58" y="10"/>
                      </a:lnTo>
                      <a:lnTo>
                        <a:pt x="58" y="5"/>
                      </a:lnTo>
                      <a:lnTo>
                        <a:pt x="79" y="11"/>
                      </a:lnTo>
                      <a:lnTo>
                        <a:pt x="95" y="25"/>
                      </a:lnTo>
                      <a:lnTo>
                        <a:pt x="104" y="44"/>
                      </a:lnTo>
                      <a:lnTo>
                        <a:pt x="105" y="53"/>
                      </a:lnTo>
                      <a:lnTo>
                        <a:pt x="106" y="33"/>
                      </a:lnTo>
                      <a:lnTo>
                        <a:pt x="94" y="15"/>
                      </a:lnTo>
                      <a:lnTo>
                        <a:pt x="76" y="3"/>
                      </a:lnTo>
                      <a:lnTo>
                        <a:pt x="55" y="0"/>
                      </a:lnTo>
                      <a:lnTo>
                        <a:pt x="33" y="4"/>
                      </a:lnTo>
                      <a:lnTo>
                        <a:pt x="15" y="16"/>
                      </a:lnTo>
                      <a:lnTo>
                        <a:pt x="3" y="35"/>
                      </a:lnTo>
                      <a:lnTo>
                        <a:pt x="0" y="55"/>
                      </a:lnTo>
                      <a:lnTo>
                        <a:pt x="4" y="77"/>
                      </a:lnTo>
                      <a:lnTo>
                        <a:pt x="16" y="95"/>
                      </a:lnTo>
                      <a:lnTo>
                        <a:pt x="15" y="85"/>
                      </a:lnTo>
                      <a:close/>
                    </a:path>
                  </a:pathLst>
                </a:custGeom>
                <a:solidFill>
                  <a:srgbClr val="3A92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grpSp>
          <p:sp>
            <p:nvSpPr>
              <p:cNvPr id="18433" name="Freeform 70"/>
              <p:cNvSpPr>
                <a:spLocks/>
              </p:cNvSpPr>
              <p:nvPr/>
            </p:nvSpPr>
            <p:spPr bwMode="auto">
              <a:xfrm>
                <a:off x="18705" y="1808"/>
                <a:ext cx="26" cy="32"/>
              </a:xfrm>
              <a:custGeom>
                <a:avLst/>
                <a:gdLst>
                  <a:gd name="T0" fmla="*/ 25 w 26"/>
                  <a:gd name="T1" fmla="*/ 25 h 32"/>
                  <a:gd name="T2" fmla="*/ 6 w 26"/>
                  <a:gd name="T3" fmla="*/ 25 h 32"/>
                  <a:gd name="T4" fmla="*/ 6 w 26"/>
                  <a:gd name="T5" fmla="*/ 0 h 32"/>
                  <a:gd name="T6" fmla="*/ 0 w 26"/>
                  <a:gd name="T7" fmla="*/ 0 h 32"/>
                  <a:gd name="T8" fmla="*/ 0 w 26"/>
                  <a:gd name="T9" fmla="*/ 28 h 32"/>
                  <a:gd name="T10" fmla="*/ 3 w 26"/>
                  <a:gd name="T11" fmla="*/ 32 h 32"/>
                  <a:gd name="T12" fmla="*/ 25 w 26"/>
                  <a:gd name="T13" fmla="*/ 32 h 32"/>
                  <a:gd name="T14" fmla="*/ 25 w 26"/>
                  <a:gd name="T15" fmla="*/ 25 h 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 h="32">
                    <a:moveTo>
                      <a:pt x="25" y="25"/>
                    </a:moveTo>
                    <a:lnTo>
                      <a:pt x="6" y="25"/>
                    </a:lnTo>
                    <a:lnTo>
                      <a:pt x="6" y="0"/>
                    </a:lnTo>
                    <a:lnTo>
                      <a:pt x="0" y="0"/>
                    </a:lnTo>
                    <a:lnTo>
                      <a:pt x="0" y="28"/>
                    </a:lnTo>
                    <a:lnTo>
                      <a:pt x="3" y="32"/>
                    </a:lnTo>
                    <a:lnTo>
                      <a:pt x="25" y="32"/>
                    </a:lnTo>
                    <a:lnTo>
                      <a:pt x="25" y="25"/>
                    </a:lnTo>
                    <a:close/>
                  </a:path>
                </a:pathLst>
              </a:custGeom>
              <a:solidFill>
                <a:srgbClr val="3A92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18436" name="Rectangle 71"/>
              <p:cNvSpPr>
                <a:spLocks/>
              </p:cNvSpPr>
              <p:nvPr/>
            </p:nvSpPr>
            <p:spPr bwMode="auto">
              <a:xfrm>
                <a:off x="18596" y="2180"/>
                <a:ext cx="223" cy="157"/>
              </a:xfrm>
              <a:prstGeom prst="rect">
                <a:avLst/>
              </a:prstGeom>
              <a:solidFill>
                <a:srgbClr val="E2DD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18437" name="Rectangle 72"/>
              <p:cNvSpPr>
                <a:spLocks/>
              </p:cNvSpPr>
              <p:nvPr/>
            </p:nvSpPr>
            <p:spPr bwMode="auto">
              <a:xfrm>
                <a:off x="18601" y="2185"/>
                <a:ext cx="212" cy="146"/>
              </a:xfrm>
              <a:prstGeom prst="rect">
                <a:avLst/>
              </a:prstGeom>
              <a:solidFill>
                <a:srgbClr val="8BD3E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18439" name="Freeform 73"/>
              <p:cNvSpPr>
                <a:spLocks/>
              </p:cNvSpPr>
              <p:nvPr/>
            </p:nvSpPr>
            <p:spPr bwMode="auto">
              <a:xfrm>
                <a:off x="18667" y="2184"/>
                <a:ext cx="0" cy="152"/>
              </a:xfrm>
              <a:custGeom>
                <a:avLst/>
                <a:gdLst>
                  <a:gd name="T0" fmla="*/ 0 h 152"/>
                  <a:gd name="T1" fmla="*/ 152 h 152"/>
                </a:gdLst>
                <a:ahLst/>
                <a:cxnLst>
                  <a:cxn ang="0">
                    <a:pos x="0" y="T0"/>
                  </a:cxn>
                  <a:cxn ang="0">
                    <a:pos x="0" y="T1"/>
                  </a:cxn>
                </a:cxnLst>
                <a:rect l="0" t="0" r="r" b="b"/>
                <a:pathLst>
                  <a:path h="152">
                    <a:moveTo>
                      <a:pt x="0" y="0"/>
                    </a:moveTo>
                    <a:lnTo>
                      <a:pt x="0" y="152"/>
                    </a:lnTo>
                  </a:path>
                </a:pathLst>
              </a:custGeom>
              <a:noFill/>
              <a:ln w="5410">
                <a:solidFill>
                  <a:srgbClr val="E2DDD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8440" name="Freeform 74"/>
              <p:cNvSpPr>
                <a:spLocks/>
              </p:cNvSpPr>
              <p:nvPr/>
            </p:nvSpPr>
            <p:spPr bwMode="auto">
              <a:xfrm>
                <a:off x="18748" y="2184"/>
                <a:ext cx="0" cy="152"/>
              </a:xfrm>
              <a:custGeom>
                <a:avLst/>
                <a:gdLst>
                  <a:gd name="T0" fmla="*/ 0 h 152"/>
                  <a:gd name="T1" fmla="*/ 152 h 152"/>
                </a:gdLst>
                <a:ahLst/>
                <a:cxnLst>
                  <a:cxn ang="0">
                    <a:pos x="0" y="T0"/>
                  </a:cxn>
                  <a:cxn ang="0">
                    <a:pos x="0" y="T1"/>
                  </a:cxn>
                </a:cxnLst>
                <a:rect l="0" t="0" r="r" b="b"/>
                <a:pathLst>
                  <a:path h="152">
                    <a:moveTo>
                      <a:pt x="0" y="0"/>
                    </a:moveTo>
                    <a:lnTo>
                      <a:pt x="0" y="152"/>
                    </a:lnTo>
                  </a:path>
                </a:pathLst>
              </a:custGeom>
              <a:noFill/>
              <a:ln w="5410">
                <a:solidFill>
                  <a:srgbClr val="E2DDD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8441" name="Freeform 75"/>
              <p:cNvSpPr>
                <a:spLocks/>
              </p:cNvSpPr>
              <p:nvPr/>
            </p:nvSpPr>
            <p:spPr bwMode="auto">
              <a:xfrm>
                <a:off x="18570" y="2162"/>
                <a:ext cx="275" cy="27"/>
              </a:xfrm>
              <a:custGeom>
                <a:avLst/>
                <a:gdLst>
                  <a:gd name="T0" fmla="*/ 261 w 275"/>
                  <a:gd name="T1" fmla="*/ 0 h 27"/>
                  <a:gd name="T2" fmla="*/ 13 w 275"/>
                  <a:gd name="T3" fmla="*/ 0 h 27"/>
                  <a:gd name="T4" fmla="*/ 0 w 275"/>
                  <a:gd name="T5" fmla="*/ 26 h 27"/>
                  <a:gd name="T6" fmla="*/ 274 w 275"/>
                  <a:gd name="T7" fmla="*/ 26 h 27"/>
                  <a:gd name="T8" fmla="*/ 261 w 275"/>
                  <a:gd name="T9" fmla="*/ 0 h 27"/>
                </a:gdLst>
                <a:ahLst/>
                <a:cxnLst>
                  <a:cxn ang="0">
                    <a:pos x="T0" y="T1"/>
                  </a:cxn>
                  <a:cxn ang="0">
                    <a:pos x="T2" y="T3"/>
                  </a:cxn>
                  <a:cxn ang="0">
                    <a:pos x="T4" y="T5"/>
                  </a:cxn>
                  <a:cxn ang="0">
                    <a:pos x="T6" y="T7"/>
                  </a:cxn>
                  <a:cxn ang="0">
                    <a:pos x="T8" y="T9"/>
                  </a:cxn>
                </a:cxnLst>
                <a:rect l="0" t="0" r="r" b="b"/>
                <a:pathLst>
                  <a:path w="275" h="27">
                    <a:moveTo>
                      <a:pt x="261" y="0"/>
                    </a:moveTo>
                    <a:lnTo>
                      <a:pt x="13" y="0"/>
                    </a:lnTo>
                    <a:lnTo>
                      <a:pt x="0" y="26"/>
                    </a:lnTo>
                    <a:lnTo>
                      <a:pt x="274" y="26"/>
                    </a:lnTo>
                    <a:lnTo>
                      <a:pt x="261" y="0"/>
                    </a:lnTo>
                    <a:close/>
                  </a:path>
                </a:pathLst>
              </a:custGeom>
              <a:solidFill>
                <a:srgbClr val="E2DD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grpSp>
            <p:nvGrpSpPr>
              <p:cNvPr id="18442" name="Group 76"/>
              <p:cNvGrpSpPr>
                <a:grpSpLocks/>
              </p:cNvGrpSpPr>
              <p:nvPr/>
            </p:nvGrpSpPr>
            <p:grpSpPr bwMode="auto">
              <a:xfrm>
                <a:off x="18511" y="2349"/>
                <a:ext cx="395" cy="0"/>
                <a:chOff x="18511" y="2349"/>
                <a:chExt cx="395" cy="0"/>
              </a:xfrm>
            </p:grpSpPr>
            <p:sp>
              <p:nvSpPr>
                <p:cNvPr id="18459" name="Freeform 77"/>
                <p:cNvSpPr>
                  <a:spLocks/>
                </p:cNvSpPr>
                <p:nvPr/>
              </p:nvSpPr>
              <p:spPr bwMode="auto">
                <a:xfrm>
                  <a:off x="18511" y="2349"/>
                  <a:ext cx="395" cy="0"/>
                </a:xfrm>
                <a:custGeom>
                  <a:avLst/>
                  <a:gdLst>
                    <a:gd name="T0" fmla="*/ 395 w 395"/>
                    <a:gd name="T1" fmla="*/ 0 w 395"/>
                  </a:gdLst>
                  <a:ahLst/>
                  <a:cxnLst>
                    <a:cxn ang="0">
                      <a:pos x="T0" y="0"/>
                    </a:cxn>
                    <a:cxn ang="0">
                      <a:pos x="T1" y="0"/>
                    </a:cxn>
                  </a:cxnLst>
                  <a:rect l="0" t="0" r="r" b="b"/>
                  <a:pathLst>
                    <a:path w="395">
                      <a:moveTo>
                        <a:pt x="395" y="0"/>
                      </a:moveTo>
                      <a:lnTo>
                        <a:pt x="0" y="0"/>
                      </a:lnTo>
                    </a:path>
                  </a:pathLst>
                </a:custGeom>
                <a:noFill/>
                <a:ln w="16319">
                  <a:solidFill>
                    <a:srgbClr val="E2DDD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8460" name="Freeform 78"/>
                <p:cNvSpPr>
                  <a:spLocks/>
                </p:cNvSpPr>
                <p:nvPr/>
              </p:nvSpPr>
              <p:spPr bwMode="auto">
                <a:xfrm>
                  <a:off x="18511" y="2349"/>
                  <a:ext cx="395" cy="0"/>
                </a:xfrm>
                <a:custGeom>
                  <a:avLst/>
                  <a:gdLst>
                    <a:gd name="T0" fmla="*/ 0 w 395"/>
                    <a:gd name="T1" fmla="*/ 395 w 395"/>
                  </a:gdLst>
                  <a:ahLst/>
                  <a:cxnLst>
                    <a:cxn ang="0">
                      <a:pos x="T0" y="0"/>
                    </a:cxn>
                    <a:cxn ang="0">
                      <a:pos x="T1" y="0"/>
                    </a:cxn>
                  </a:cxnLst>
                  <a:rect l="0" t="0" r="r" b="b"/>
                  <a:pathLst>
                    <a:path w="395">
                      <a:moveTo>
                        <a:pt x="0" y="0"/>
                      </a:moveTo>
                      <a:lnTo>
                        <a:pt x="395" y="0"/>
                      </a:lnTo>
                    </a:path>
                  </a:pathLst>
                </a:custGeom>
                <a:noFill/>
                <a:ln w="16319">
                  <a:solidFill>
                    <a:srgbClr val="E2DDDB"/>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grpSp>
          <p:grpSp>
            <p:nvGrpSpPr>
              <p:cNvPr id="18443" name="Group 79"/>
              <p:cNvGrpSpPr>
                <a:grpSpLocks/>
              </p:cNvGrpSpPr>
              <p:nvPr/>
            </p:nvGrpSpPr>
            <p:grpSpPr bwMode="auto">
              <a:xfrm>
                <a:off x="18511" y="2373"/>
                <a:ext cx="395" cy="0"/>
                <a:chOff x="18511" y="2373"/>
                <a:chExt cx="395" cy="0"/>
              </a:xfrm>
            </p:grpSpPr>
            <p:sp>
              <p:nvSpPr>
                <p:cNvPr id="18457" name="Freeform 80"/>
                <p:cNvSpPr>
                  <a:spLocks/>
                </p:cNvSpPr>
                <p:nvPr/>
              </p:nvSpPr>
              <p:spPr bwMode="auto">
                <a:xfrm>
                  <a:off x="18511" y="2373"/>
                  <a:ext cx="395" cy="0"/>
                </a:xfrm>
                <a:custGeom>
                  <a:avLst/>
                  <a:gdLst>
                    <a:gd name="T0" fmla="*/ 395 w 395"/>
                    <a:gd name="T1" fmla="*/ 0 w 395"/>
                  </a:gdLst>
                  <a:ahLst/>
                  <a:cxnLst>
                    <a:cxn ang="0">
                      <a:pos x="T0" y="0"/>
                    </a:cxn>
                    <a:cxn ang="0">
                      <a:pos x="T1" y="0"/>
                    </a:cxn>
                  </a:cxnLst>
                  <a:rect l="0" t="0" r="r" b="b"/>
                  <a:pathLst>
                    <a:path w="395">
                      <a:moveTo>
                        <a:pt x="395" y="0"/>
                      </a:moveTo>
                      <a:lnTo>
                        <a:pt x="0" y="0"/>
                      </a:lnTo>
                    </a:path>
                  </a:pathLst>
                </a:custGeom>
                <a:noFill/>
                <a:ln w="16332">
                  <a:solidFill>
                    <a:srgbClr val="C5C2C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8458" name="Freeform 81"/>
                <p:cNvSpPr>
                  <a:spLocks/>
                </p:cNvSpPr>
                <p:nvPr/>
              </p:nvSpPr>
              <p:spPr bwMode="auto">
                <a:xfrm>
                  <a:off x="18511" y="2373"/>
                  <a:ext cx="395" cy="0"/>
                </a:xfrm>
                <a:custGeom>
                  <a:avLst/>
                  <a:gdLst>
                    <a:gd name="T0" fmla="*/ 0 w 395"/>
                    <a:gd name="T1" fmla="*/ 395 w 395"/>
                  </a:gdLst>
                  <a:ahLst/>
                  <a:cxnLst>
                    <a:cxn ang="0">
                      <a:pos x="T0" y="0"/>
                    </a:cxn>
                    <a:cxn ang="0">
                      <a:pos x="T1" y="0"/>
                    </a:cxn>
                  </a:cxnLst>
                  <a:rect l="0" t="0" r="r" b="b"/>
                  <a:pathLst>
                    <a:path w="395">
                      <a:moveTo>
                        <a:pt x="0" y="0"/>
                      </a:moveTo>
                      <a:lnTo>
                        <a:pt x="395" y="0"/>
                      </a:lnTo>
                    </a:path>
                  </a:pathLst>
                </a:custGeom>
                <a:noFill/>
                <a:ln w="16332">
                  <a:solidFill>
                    <a:srgbClr val="C5C2C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grpSp>
          <p:sp>
            <p:nvSpPr>
              <p:cNvPr id="18444" name="Freeform 82"/>
              <p:cNvSpPr>
                <a:spLocks/>
              </p:cNvSpPr>
              <p:nvPr/>
            </p:nvSpPr>
            <p:spPr bwMode="auto">
              <a:xfrm>
                <a:off x="18580" y="2162"/>
                <a:ext cx="256" cy="7"/>
              </a:xfrm>
              <a:custGeom>
                <a:avLst/>
                <a:gdLst>
                  <a:gd name="T0" fmla="*/ 252 w 256"/>
                  <a:gd name="T1" fmla="*/ 0 h 7"/>
                  <a:gd name="T2" fmla="*/ 3 w 256"/>
                  <a:gd name="T3" fmla="*/ 0 h 7"/>
                  <a:gd name="T4" fmla="*/ 0 w 256"/>
                  <a:gd name="T5" fmla="*/ 7 h 7"/>
                  <a:gd name="T6" fmla="*/ 255 w 256"/>
                  <a:gd name="T7" fmla="*/ 7 h 7"/>
                  <a:gd name="T8" fmla="*/ 252 w 256"/>
                  <a:gd name="T9" fmla="*/ 0 h 7"/>
                </a:gdLst>
                <a:ahLst/>
                <a:cxnLst>
                  <a:cxn ang="0">
                    <a:pos x="T0" y="T1"/>
                  </a:cxn>
                  <a:cxn ang="0">
                    <a:pos x="T2" y="T3"/>
                  </a:cxn>
                  <a:cxn ang="0">
                    <a:pos x="T4" y="T5"/>
                  </a:cxn>
                  <a:cxn ang="0">
                    <a:pos x="T6" y="T7"/>
                  </a:cxn>
                  <a:cxn ang="0">
                    <a:pos x="T8" y="T9"/>
                  </a:cxn>
                </a:cxnLst>
                <a:rect l="0" t="0" r="r" b="b"/>
                <a:pathLst>
                  <a:path w="256" h="7">
                    <a:moveTo>
                      <a:pt x="252" y="0"/>
                    </a:moveTo>
                    <a:lnTo>
                      <a:pt x="3" y="0"/>
                    </a:lnTo>
                    <a:lnTo>
                      <a:pt x="0" y="7"/>
                    </a:lnTo>
                    <a:lnTo>
                      <a:pt x="255" y="7"/>
                    </a:lnTo>
                    <a:lnTo>
                      <a:pt x="252" y="0"/>
                    </a:lnTo>
                    <a:close/>
                  </a:path>
                </a:pathLst>
              </a:custGeom>
              <a:solidFill>
                <a:srgbClr val="C5C2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grpSp>
            <p:nvGrpSpPr>
              <p:cNvPr id="18445" name="Group 83"/>
              <p:cNvGrpSpPr>
                <a:grpSpLocks/>
              </p:cNvGrpSpPr>
              <p:nvPr/>
            </p:nvGrpSpPr>
            <p:grpSpPr bwMode="auto">
              <a:xfrm>
                <a:off x="18493" y="1917"/>
                <a:ext cx="18" cy="0"/>
                <a:chOff x="18493" y="1917"/>
                <a:chExt cx="18" cy="0"/>
              </a:xfrm>
            </p:grpSpPr>
            <p:sp>
              <p:nvSpPr>
                <p:cNvPr id="18455" name="Freeform 84"/>
                <p:cNvSpPr>
                  <a:spLocks/>
                </p:cNvSpPr>
                <p:nvPr/>
              </p:nvSpPr>
              <p:spPr bwMode="auto">
                <a:xfrm>
                  <a:off x="18493" y="1917"/>
                  <a:ext cx="18" cy="0"/>
                </a:xfrm>
                <a:custGeom>
                  <a:avLst/>
                  <a:gdLst>
                    <a:gd name="T0" fmla="*/ 17 w 18"/>
                    <a:gd name="T1" fmla="*/ 0 w 18"/>
                  </a:gdLst>
                  <a:ahLst/>
                  <a:cxnLst>
                    <a:cxn ang="0">
                      <a:pos x="T0" y="0"/>
                    </a:cxn>
                    <a:cxn ang="0">
                      <a:pos x="T1" y="0"/>
                    </a:cxn>
                  </a:cxnLst>
                  <a:rect l="0" t="0" r="r" b="b"/>
                  <a:pathLst>
                    <a:path w="18">
                      <a:moveTo>
                        <a:pt x="17" y="0"/>
                      </a:moveTo>
                      <a:lnTo>
                        <a:pt x="0" y="0"/>
                      </a:lnTo>
                    </a:path>
                  </a:pathLst>
                </a:custGeom>
                <a:noFill/>
                <a:ln w="30416">
                  <a:solidFill>
                    <a:srgbClr val="C5C2C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8456" name="Freeform 85"/>
                <p:cNvSpPr>
                  <a:spLocks/>
                </p:cNvSpPr>
                <p:nvPr/>
              </p:nvSpPr>
              <p:spPr bwMode="auto">
                <a:xfrm>
                  <a:off x="18493" y="1917"/>
                  <a:ext cx="18" cy="0"/>
                </a:xfrm>
                <a:custGeom>
                  <a:avLst/>
                  <a:gdLst>
                    <a:gd name="T0" fmla="*/ 0 w 18"/>
                    <a:gd name="T1" fmla="*/ 17 w 18"/>
                  </a:gdLst>
                  <a:ahLst/>
                  <a:cxnLst>
                    <a:cxn ang="0">
                      <a:pos x="T0" y="0"/>
                    </a:cxn>
                    <a:cxn ang="0">
                      <a:pos x="T1" y="0"/>
                    </a:cxn>
                  </a:cxnLst>
                  <a:rect l="0" t="0" r="r" b="b"/>
                  <a:pathLst>
                    <a:path w="18">
                      <a:moveTo>
                        <a:pt x="0" y="0"/>
                      </a:moveTo>
                      <a:lnTo>
                        <a:pt x="17" y="0"/>
                      </a:lnTo>
                    </a:path>
                  </a:pathLst>
                </a:custGeom>
                <a:noFill/>
                <a:ln w="30416">
                  <a:solidFill>
                    <a:srgbClr val="C5C2C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grpSp>
          <p:grpSp>
            <p:nvGrpSpPr>
              <p:cNvPr id="18446" name="Group 86"/>
              <p:cNvGrpSpPr>
                <a:grpSpLocks/>
              </p:cNvGrpSpPr>
              <p:nvPr/>
            </p:nvGrpSpPr>
            <p:grpSpPr bwMode="auto">
              <a:xfrm>
                <a:off x="18906" y="1917"/>
                <a:ext cx="17" cy="0"/>
                <a:chOff x="18906" y="1917"/>
                <a:chExt cx="17" cy="0"/>
              </a:xfrm>
            </p:grpSpPr>
            <p:sp>
              <p:nvSpPr>
                <p:cNvPr id="18453" name="Freeform 87"/>
                <p:cNvSpPr>
                  <a:spLocks/>
                </p:cNvSpPr>
                <p:nvPr/>
              </p:nvSpPr>
              <p:spPr bwMode="auto">
                <a:xfrm>
                  <a:off x="18906" y="1917"/>
                  <a:ext cx="17" cy="0"/>
                </a:xfrm>
                <a:custGeom>
                  <a:avLst/>
                  <a:gdLst>
                    <a:gd name="T0" fmla="*/ 17 w 17"/>
                    <a:gd name="T1" fmla="*/ 0 w 17"/>
                  </a:gdLst>
                  <a:ahLst/>
                  <a:cxnLst>
                    <a:cxn ang="0">
                      <a:pos x="T0" y="0"/>
                    </a:cxn>
                    <a:cxn ang="0">
                      <a:pos x="T1" y="0"/>
                    </a:cxn>
                  </a:cxnLst>
                  <a:rect l="0" t="0" r="r" b="b"/>
                  <a:pathLst>
                    <a:path w="17">
                      <a:moveTo>
                        <a:pt x="17" y="0"/>
                      </a:moveTo>
                      <a:lnTo>
                        <a:pt x="0" y="0"/>
                      </a:lnTo>
                    </a:path>
                  </a:pathLst>
                </a:custGeom>
                <a:noFill/>
                <a:ln w="30416">
                  <a:solidFill>
                    <a:srgbClr val="C5C2C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8454" name="Freeform 88"/>
                <p:cNvSpPr>
                  <a:spLocks/>
                </p:cNvSpPr>
                <p:nvPr/>
              </p:nvSpPr>
              <p:spPr bwMode="auto">
                <a:xfrm>
                  <a:off x="18906" y="1917"/>
                  <a:ext cx="17" cy="0"/>
                </a:xfrm>
                <a:custGeom>
                  <a:avLst/>
                  <a:gdLst>
                    <a:gd name="T0" fmla="*/ 0 w 17"/>
                    <a:gd name="T1" fmla="*/ 17 w 17"/>
                  </a:gdLst>
                  <a:ahLst/>
                  <a:cxnLst>
                    <a:cxn ang="0">
                      <a:pos x="T0" y="0"/>
                    </a:cxn>
                    <a:cxn ang="0">
                      <a:pos x="T1" y="0"/>
                    </a:cxn>
                  </a:cxnLst>
                  <a:rect l="0" t="0" r="r" b="b"/>
                  <a:pathLst>
                    <a:path w="17">
                      <a:moveTo>
                        <a:pt x="0" y="0"/>
                      </a:moveTo>
                      <a:lnTo>
                        <a:pt x="17" y="0"/>
                      </a:lnTo>
                    </a:path>
                  </a:pathLst>
                </a:custGeom>
                <a:noFill/>
                <a:ln w="30416">
                  <a:solidFill>
                    <a:srgbClr val="C5C2C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grpSp>
          <p:grpSp>
            <p:nvGrpSpPr>
              <p:cNvPr id="18447" name="Group 89"/>
              <p:cNvGrpSpPr>
                <a:grpSpLocks/>
              </p:cNvGrpSpPr>
              <p:nvPr/>
            </p:nvGrpSpPr>
            <p:grpSpPr bwMode="auto">
              <a:xfrm>
                <a:off x="18714" y="1554"/>
                <a:ext cx="84" cy="0"/>
                <a:chOff x="18714" y="1554"/>
                <a:chExt cx="84" cy="0"/>
              </a:xfrm>
            </p:grpSpPr>
            <p:sp>
              <p:nvSpPr>
                <p:cNvPr id="18451" name="Freeform 90"/>
                <p:cNvSpPr>
                  <a:spLocks/>
                </p:cNvSpPr>
                <p:nvPr/>
              </p:nvSpPr>
              <p:spPr bwMode="auto">
                <a:xfrm>
                  <a:off x="18714" y="1554"/>
                  <a:ext cx="84" cy="0"/>
                </a:xfrm>
                <a:custGeom>
                  <a:avLst/>
                  <a:gdLst>
                    <a:gd name="T0" fmla="*/ 84 w 84"/>
                    <a:gd name="T1" fmla="*/ 0 w 84"/>
                  </a:gdLst>
                  <a:ahLst/>
                  <a:cxnLst>
                    <a:cxn ang="0">
                      <a:pos x="T0" y="0"/>
                    </a:cxn>
                    <a:cxn ang="0">
                      <a:pos x="T1" y="0"/>
                    </a:cxn>
                  </a:cxnLst>
                  <a:rect l="0" t="0" r="r" b="b"/>
                  <a:pathLst>
                    <a:path w="84">
                      <a:moveTo>
                        <a:pt x="84" y="0"/>
                      </a:moveTo>
                      <a:lnTo>
                        <a:pt x="0" y="0"/>
                      </a:lnTo>
                    </a:path>
                  </a:pathLst>
                </a:custGeom>
                <a:noFill/>
                <a:ln w="40208">
                  <a:solidFill>
                    <a:srgbClr val="DB404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8452" name="Freeform 91"/>
                <p:cNvSpPr>
                  <a:spLocks/>
                </p:cNvSpPr>
                <p:nvPr/>
              </p:nvSpPr>
              <p:spPr bwMode="auto">
                <a:xfrm>
                  <a:off x="18714" y="1554"/>
                  <a:ext cx="84" cy="0"/>
                </a:xfrm>
                <a:custGeom>
                  <a:avLst/>
                  <a:gdLst>
                    <a:gd name="T0" fmla="*/ 0 w 84"/>
                    <a:gd name="T1" fmla="*/ 84 w 84"/>
                  </a:gdLst>
                  <a:ahLst/>
                  <a:cxnLst>
                    <a:cxn ang="0">
                      <a:pos x="T0" y="0"/>
                    </a:cxn>
                    <a:cxn ang="0">
                      <a:pos x="T1" y="0"/>
                    </a:cxn>
                  </a:cxnLst>
                  <a:rect l="0" t="0" r="r" b="b"/>
                  <a:pathLst>
                    <a:path w="84">
                      <a:moveTo>
                        <a:pt x="0" y="0"/>
                      </a:moveTo>
                      <a:lnTo>
                        <a:pt x="84" y="0"/>
                      </a:lnTo>
                    </a:path>
                  </a:pathLst>
                </a:custGeom>
                <a:noFill/>
                <a:ln w="40208">
                  <a:solidFill>
                    <a:srgbClr val="DB4041"/>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grpSp>
          <p:grpSp>
            <p:nvGrpSpPr>
              <p:cNvPr id="18448" name="Group 92"/>
              <p:cNvGrpSpPr>
                <a:grpSpLocks/>
              </p:cNvGrpSpPr>
              <p:nvPr/>
            </p:nvGrpSpPr>
            <p:grpSpPr bwMode="auto">
              <a:xfrm>
                <a:off x="18740" y="1554"/>
                <a:ext cx="32" cy="0"/>
                <a:chOff x="18740" y="1554"/>
                <a:chExt cx="32" cy="0"/>
              </a:xfrm>
            </p:grpSpPr>
            <p:sp>
              <p:nvSpPr>
                <p:cNvPr id="18449" name="Freeform 93"/>
                <p:cNvSpPr>
                  <a:spLocks/>
                </p:cNvSpPr>
                <p:nvPr/>
              </p:nvSpPr>
              <p:spPr bwMode="auto">
                <a:xfrm>
                  <a:off x="18740" y="1554"/>
                  <a:ext cx="32" cy="0"/>
                </a:xfrm>
                <a:custGeom>
                  <a:avLst/>
                  <a:gdLst>
                    <a:gd name="T0" fmla="*/ 32 w 32"/>
                    <a:gd name="T1" fmla="*/ 0 w 32"/>
                  </a:gdLst>
                  <a:ahLst/>
                  <a:cxnLst>
                    <a:cxn ang="0">
                      <a:pos x="T0" y="0"/>
                    </a:cxn>
                    <a:cxn ang="0">
                      <a:pos x="T1" y="0"/>
                    </a:cxn>
                  </a:cxnLst>
                  <a:rect l="0" t="0" r="r" b="b"/>
                  <a:pathLst>
                    <a:path w="32">
                      <a:moveTo>
                        <a:pt x="32" y="0"/>
                      </a:moveTo>
                      <a:lnTo>
                        <a:pt x="0" y="0"/>
                      </a:lnTo>
                    </a:path>
                  </a:pathLst>
                </a:custGeom>
                <a:noFill/>
                <a:ln w="40208">
                  <a:solidFill>
                    <a:srgbClr val="FDFDFD"/>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8450" name="Freeform 94"/>
                <p:cNvSpPr>
                  <a:spLocks/>
                </p:cNvSpPr>
                <p:nvPr/>
              </p:nvSpPr>
              <p:spPr bwMode="auto">
                <a:xfrm>
                  <a:off x="18740" y="1554"/>
                  <a:ext cx="32" cy="0"/>
                </a:xfrm>
                <a:custGeom>
                  <a:avLst/>
                  <a:gdLst>
                    <a:gd name="T0" fmla="*/ 0 w 32"/>
                    <a:gd name="T1" fmla="*/ 32 w 32"/>
                  </a:gdLst>
                  <a:ahLst/>
                  <a:cxnLst>
                    <a:cxn ang="0">
                      <a:pos x="T0" y="0"/>
                    </a:cxn>
                    <a:cxn ang="0">
                      <a:pos x="T1" y="0"/>
                    </a:cxn>
                  </a:cxnLst>
                  <a:rect l="0" t="0" r="r" b="b"/>
                  <a:pathLst>
                    <a:path w="32">
                      <a:moveTo>
                        <a:pt x="0" y="0"/>
                      </a:moveTo>
                      <a:lnTo>
                        <a:pt x="32" y="0"/>
                      </a:lnTo>
                    </a:path>
                  </a:pathLst>
                </a:custGeom>
                <a:noFill/>
                <a:ln w="40208">
                  <a:solidFill>
                    <a:srgbClr val="FDFDFD"/>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grpSp>
        </p:grpSp>
        <p:grpSp>
          <p:nvGrpSpPr>
            <p:cNvPr id="18483" name="Group 101"/>
            <p:cNvGrpSpPr>
              <a:grpSpLocks/>
            </p:cNvGrpSpPr>
            <p:nvPr/>
          </p:nvGrpSpPr>
          <p:grpSpPr bwMode="auto">
            <a:xfrm>
              <a:off x="7487979" y="2330299"/>
              <a:ext cx="906463" cy="906463"/>
              <a:chOff x="14168" y="1155"/>
              <a:chExt cx="1427" cy="1427"/>
            </a:xfrm>
          </p:grpSpPr>
          <p:sp>
            <p:nvSpPr>
              <p:cNvPr id="18484" name="Freeform 102"/>
              <p:cNvSpPr>
                <a:spLocks/>
              </p:cNvSpPr>
              <p:nvPr/>
            </p:nvSpPr>
            <p:spPr bwMode="auto">
              <a:xfrm>
                <a:off x="14182" y="1169"/>
                <a:ext cx="1399" cy="1399"/>
              </a:xfrm>
              <a:custGeom>
                <a:avLst/>
                <a:gdLst>
                  <a:gd name="T0" fmla="*/ 756 w 1399"/>
                  <a:gd name="T1" fmla="*/ 1396 h 1399"/>
                  <a:gd name="T2" fmla="*/ 867 w 1399"/>
                  <a:gd name="T3" fmla="*/ 1378 h 1399"/>
                  <a:gd name="T4" fmla="*/ 971 w 1399"/>
                  <a:gd name="T5" fmla="*/ 1343 h 1399"/>
                  <a:gd name="T6" fmla="*/ 1067 w 1399"/>
                  <a:gd name="T7" fmla="*/ 1293 h 1399"/>
                  <a:gd name="T8" fmla="*/ 1154 w 1399"/>
                  <a:gd name="T9" fmla="*/ 1230 h 1399"/>
                  <a:gd name="T10" fmla="*/ 1230 w 1399"/>
                  <a:gd name="T11" fmla="*/ 1154 h 1399"/>
                  <a:gd name="T12" fmla="*/ 1293 w 1399"/>
                  <a:gd name="T13" fmla="*/ 1067 h 1399"/>
                  <a:gd name="T14" fmla="*/ 1343 w 1399"/>
                  <a:gd name="T15" fmla="*/ 971 h 1399"/>
                  <a:gd name="T16" fmla="*/ 1378 w 1399"/>
                  <a:gd name="T17" fmla="*/ 867 h 1399"/>
                  <a:gd name="T18" fmla="*/ 1396 w 1399"/>
                  <a:gd name="T19" fmla="*/ 756 h 1399"/>
                  <a:gd name="T20" fmla="*/ 1396 w 1399"/>
                  <a:gd name="T21" fmla="*/ 641 h 1399"/>
                  <a:gd name="T22" fmla="*/ 1378 w 1399"/>
                  <a:gd name="T23" fmla="*/ 531 h 1399"/>
                  <a:gd name="T24" fmla="*/ 1343 w 1399"/>
                  <a:gd name="T25" fmla="*/ 427 h 1399"/>
                  <a:gd name="T26" fmla="*/ 1293 w 1399"/>
                  <a:gd name="T27" fmla="*/ 330 h 1399"/>
                  <a:gd name="T28" fmla="*/ 1230 w 1399"/>
                  <a:gd name="T29" fmla="*/ 244 h 1399"/>
                  <a:gd name="T30" fmla="*/ 1154 w 1399"/>
                  <a:gd name="T31" fmla="*/ 168 h 1399"/>
                  <a:gd name="T32" fmla="*/ 1067 w 1399"/>
                  <a:gd name="T33" fmla="*/ 104 h 1399"/>
                  <a:gd name="T34" fmla="*/ 971 w 1399"/>
                  <a:gd name="T35" fmla="*/ 54 h 1399"/>
                  <a:gd name="T36" fmla="*/ 867 w 1399"/>
                  <a:gd name="T37" fmla="*/ 20 h 1399"/>
                  <a:gd name="T38" fmla="*/ 756 w 1399"/>
                  <a:gd name="T39" fmla="*/ 2 h 1399"/>
                  <a:gd name="T40" fmla="*/ 641 w 1399"/>
                  <a:gd name="T41" fmla="*/ 2 h 1399"/>
                  <a:gd name="T42" fmla="*/ 531 w 1399"/>
                  <a:gd name="T43" fmla="*/ 20 h 1399"/>
                  <a:gd name="T44" fmla="*/ 427 w 1399"/>
                  <a:gd name="T45" fmla="*/ 54 h 1399"/>
                  <a:gd name="T46" fmla="*/ 330 w 1399"/>
                  <a:gd name="T47" fmla="*/ 104 h 1399"/>
                  <a:gd name="T48" fmla="*/ 244 w 1399"/>
                  <a:gd name="T49" fmla="*/ 168 h 1399"/>
                  <a:gd name="T50" fmla="*/ 168 w 1399"/>
                  <a:gd name="T51" fmla="*/ 244 h 1399"/>
                  <a:gd name="T52" fmla="*/ 104 w 1399"/>
                  <a:gd name="T53" fmla="*/ 330 h 1399"/>
                  <a:gd name="T54" fmla="*/ 54 w 1399"/>
                  <a:gd name="T55" fmla="*/ 427 h 1399"/>
                  <a:gd name="T56" fmla="*/ 20 w 1399"/>
                  <a:gd name="T57" fmla="*/ 531 h 1399"/>
                  <a:gd name="T58" fmla="*/ 2 w 1399"/>
                  <a:gd name="T59" fmla="*/ 641 h 1399"/>
                  <a:gd name="T60" fmla="*/ 2 w 1399"/>
                  <a:gd name="T61" fmla="*/ 756 h 1399"/>
                  <a:gd name="T62" fmla="*/ 20 w 1399"/>
                  <a:gd name="T63" fmla="*/ 867 h 1399"/>
                  <a:gd name="T64" fmla="*/ 54 w 1399"/>
                  <a:gd name="T65" fmla="*/ 971 h 1399"/>
                  <a:gd name="T66" fmla="*/ 104 w 1399"/>
                  <a:gd name="T67" fmla="*/ 1067 h 1399"/>
                  <a:gd name="T68" fmla="*/ 168 w 1399"/>
                  <a:gd name="T69" fmla="*/ 1154 h 1399"/>
                  <a:gd name="T70" fmla="*/ 244 w 1399"/>
                  <a:gd name="T71" fmla="*/ 1230 h 1399"/>
                  <a:gd name="T72" fmla="*/ 330 w 1399"/>
                  <a:gd name="T73" fmla="*/ 1293 h 1399"/>
                  <a:gd name="T74" fmla="*/ 427 w 1399"/>
                  <a:gd name="T75" fmla="*/ 1343 h 1399"/>
                  <a:gd name="T76" fmla="*/ 531 w 1399"/>
                  <a:gd name="T77" fmla="*/ 1378 h 1399"/>
                  <a:gd name="T78" fmla="*/ 641 w 1399"/>
                  <a:gd name="T79" fmla="*/ 1396 h 1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99" h="1399">
                    <a:moveTo>
                      <a:pt x="699" y="1398"/>
                    </a:moveTo>
                    <a:lnTo>
                      <a:pt x="756" y="1396"/>
                    </a:lnTo>
                    <a:lnTo>
                      <a:pt x="812" y="1389"/>
                    </a:lnTo>
                    <a:lnTo>
                      <a:pt x="867" y="1378"/>
                    </a:lnTo>
                    <a:lnTo>
                      <a:pt x="920" y="1362"/>
                    </a:lnTo>
                    <a:lnTo>
                      <a:pt x="971" y="1343"/>
                    </a:lnTo>
                    <a:lnTo>
                      <a:pt x="1020" y="1320"/>
                    </a:lnTo>
                    <a:lnTo>
                      <a:pt x="1067" y="1293"/>
                    </a:lnTo>
                    <a:lnTo>
                      <a:pt x="1112" y="1263"/>
                    </a:lnTo>
                    <a:lnTo>
                      <a:pt x="1154" y="1230"/>
                    </a:lnTo>
                    <a:lnTo>
                      <a:pt x="1193" y="1193"/>
                    </a:lnTo>
                    <a:lnTo>
                      <a:pt x="1230" y="1154"/>
                    </a:lnTo>
                    <a:lnTo>
                      <a:pt x="1263" y="1112"/>
                    </a:lnTo>
                    <a:lnTo>
                      <a:pt x="1293" y="1067"/>
                    </a:lnTo>
                    <a:lnTo>
                      <a:pt x="1320" y="1020"/>
                    </a:lnTo>
                    <a:lnTo>
                      <a:pt x="1343" y="971"/>
                    </a:lnTo>
                    <a:lnTo>
                      <a:pt x="1362" y="920"/>
                    </a:lnTo>
                    <a:lnTo>
                      <a:pt x="1378" y="867"/>
                    </a:lnTo>
                    <a:lnTo>
                      <a:pt x="1389" y="812"/>
                    </a:lnTo>
                    <a:lnTo>
                      <a:pt x="1396" y="756"/>
                    </a:lnTo>
                    <a:lnTo>
                      <a:pt x="1398" y="699"/>
                    </a:lnTo>
                    <a:lnTo>
                      <a:pt x="1396" y="641"/>
                    </a:lnTo>
                    <a:lnTo>
                      <a:pt x="1389" y="585"/>
                    </a:lnTo>
                    <a:lnTo>
                      <a:pt x="1378" y="531"/>
                    </a:lnTo>
                    <a:lnTo>
                      <a:pt x="1362" y="478"/>
                    </a:lnTo>
                    <a:lnTo>
                      <a:pt x="1343" y="427"/>
                    </a:lnTo>
                    <a:lnTo>
                      <a:pt x="1320" y="377"/>
                    </a:lnTo>
                    <a:lnTo>
                      <a:pt x="1293" y="330"/>
                    </a:lnTo>
                    <a:lnTo>
                      <a:pt x="1263" y="286"/>
                    </a:lnTo>
                    <a:lnTo>
                      <a:pt x="1230" y="244"/>
                    </a:lnTo>
                    <a:lnTo>
                      <a:pt x="1193" y="204"/>
                    </a:lnTo>
                    <a:lnTo>
                      <a:pt x="1154" y="168"/>
                    </a:lnTo>
                    <a:lnTo>
                      <a:pt x="1112" y="134"/>
                    </a:lnTo>
                    <a:lnTo>
                      <a:pt x="1067" y="104"/>
                    </a:lnTo>
                    <a:lnTo>
                      <a:pt x="1020" y="78"/>
                    </a:lnTo>
                    <a:lnTo>
                      <a:pt x="971" y="54"/>
                    </a:lnTo>
                    <a:lnTo>
                      <a:pt x="920" y="35"/>
                    </a:lnTo>
                    <a:lnTo>
                      <a:pt x="867" y="20"/>
                    </a:lnTo>
                    <a:lnTo>
                      <a:pt x="812" y="9"/>
                    </a:lnTo>
                    <a:lnTo>
                      <a:pt x="756" y="2"/>
                    </a:lnTo>
                    <a:lnTo>
                      <a:pt x="699" y="0"/>
                    </a:lnTo>
                    <a:lnTo>
                      <a:pt x="641" y="2"/>
                    </a:lnTo>
                    <a:lnTo>
                      <a:pt x="585" y="9"/>
                    </a:lnTo>
                    <a:lnTo>
                      <a:pt x="531" y="20"/>
                    </a:lnTo>
                    <a:lnTo>
                      <a:pt x="478" y="35"/>
                    </a:lnTo>
                    <a:lnTo>
                      <a:pt x="427" y="54"/>
                    </a:lnTo>
                    <a:lnTo>
                      <a:pt x="377" y="78"/>
                    </a:lnTo>
                    <a:lnTo>
                      <a:pt x="330" y="104"/>
                    </a:lnTo>
                    <a:lnTo>
                      <a:pt x="286" y="134"/>
                    </a:lnTo>
                    <a:lnTo>
                      <a:pt x="244" y="168"/>
                    </a:lnTo>
                    <a:lnTo>
                      <a:pt x="204" y="204"/>
                    </a:lnTo>
                    <a:lnTo>
                      <a:pt x="168" y="244"/>
                    </a:lnTo>
                    <a:lnTo>
                      <a:pt x="134" y="286"/>
                    </a:lnTo>
                    <a:lnTo>
                      <a:pt x="104" y="330"/>
                    </a:lnTo>
                    <a:lnTo>
                      <a:pt x="78" y="377"/>
                    </a:lnTo>
                    <a:lnTo>
                      <a:pt x="54" y="427"/>
                    </a:lnTo>
                    <a:lnTo>
                      <a:pt x="35" y="478"/>
                    </a:lnTo>
                    <a:lnTo>
                      <a:pt x="20" y="531"/>
                    </a:lnTo>
                    <a:lnTo>
                      <a:pt x="9" y="585"/>
                    </a:lnTo>
                    <a:lnTo>
                      <a:pt x="2" y="641"/>
                    </a:lnTo>
                    <a:lnTo>
                      <a:pt x="0" y="699"/>
                    </a:lnTo>
                    <a:lnTo>
                      <a:pt x="2" y="756"/>
                    </a:lnTo>
                    <a:lnTo>
                      <a:pt x="9" y="812"/>
                    </a:lnTo>
                    <a:lnTo>
                      <a:pt x="20" y="867"/>
                    </a:lnTo>
                    <a:lnTo>
                      <a:pt x="35" y="920"/>
                    </a:lnTo>
                    <a:lnTo>
                      <a:pt x="54" y="971"/>
                    </a:lnTo>
                    <a:lnTo>
                      <a:pt x="78" y="1020"/>
                    </a:lnTo>
                    <a:lnTo>
                      <a:pt x="104" y="1067"/>
                    </a:lnTo>
                    <a:lnTo>
                      <a:pt x="134" y="1112"/>
                    </a:lnTo>
                    <a:lnTo>
                      <a:pt x="168" y="1154"/>
                    </a:lnTo>
                    <a:lnTo>
                      <a:pt x="204" y="1193"/>
                    </a:lnTo>
                    <a:lnTo>
                      <a:pt x="244" y="1230"/>
                    </a:lnTo>
                    <a:lnTo>
                      <a:pt x="286" y="1263"/>
                    </a:lnTo>
                    <a:lnTo>
                      <a:pt x="330" y="1293"/>
                    </a:lnTo>
                    <a:lnTo>
                      <a:pt x="377" y="1320"/>
                    </a:lnTo>
                    <a:lnTo>
                      <a:pt x="427" y="1343"/>
                    </a:lnTo>
                    <a:lnTo>
                      <a:pt x="478" y="1362"/>
                    </a:lnTo>
                    <a:lnTo>
                      <a:pt x="531" y="1378"/>
                    </a:lnTo>
                    <a:lnTo>
                      <a:pt x="585" y="1389"/>
                    </a:lnTo>
                    <a:lnTo>
                      <a:pt x="641" y="1396"/>
                    </a:lnTo>
                    <a:lnTo>
                      <a:pt x="699" y="1398"/>
                    </a:lnTo>
                    <a:close/>
                  </a:path>
                </a:pathLst>
              </a:custGeom>
              <a:solidFill>
                <a:srgbClr val="EAEA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18485" name="Freeform 103"/>
              <p:cNvSpPr>
                <a:spLocks/>
              </p:cNvSpPr>
              <p:nvPr/>
            </p:nvSpPr>
            <p:spPr bwMode="auto">
              <a:xfrm>
                <a:off x="14893" y="1902"/>
                <a:ext cx="539" cy="539"/>
              </a:xfrm>
              <a:custGeom>
                <a:avLst/>
                <a:gdLst>
                  <a:gd name="T0" fmla="*/ 252 w 539"/>
                  <a:gd name="T1" fmla="*/ 499 h 539"/>
                  <a:gd name="T2" fmla="*/ 250 w 539"/>
                  <a:gd name="T3" fmla="*/ 482 h 539"/>
                  <a:gd name="T4" fmla="*/ 239 w 539"/>
                  <a:gd name="T5" fmla="*/ 454 h 539"/>
                  <a:gd name="T6" fmla="*/ 235 w 539"/>
                  <a:gd name="T7" fmla="*/ 435 h 539"/>
                  <a:gd name="T8" fmla="*/ 245 w 539"/>
                  <a:gd name="T9" fmla="*/ 417 h 539"/>
                  <a:gd name="T10" fmla="*/ 360 w 539"/>
                  <a:gd name="T11" fmla="*/ 412 h 539"/>
                  <a:gd name="T12" fmla="*/ 396 w 539"/>
                  <a:gd name="T13" fmla="*/ 371 h 539"/>
                  <a:gd name="T14" fmla="*/ 412 w 539"/>
                  <a:gd name="T15" fmla="*/ 265 h 539"/>
                  <a:gd name="T16" fmla="*/ 439 w 539"/>
                  <a:gd name="T17" fmla="*/ 236 h 539"/>
                  <a:gd name="T18" fmla="*/ 450 w 539"/>
                  <a:gd name="T19" fmla="*/ 237 h 539"/>
                  <a:gd name="T20" fmla="*/ 475 w 539"/>
                  <a:gd name="T21" fmla="*/ 247 h 539"/>
                  <a:gd name="T22" fmla="*/ 508 w 539"/>
                  <a:gd name="T23" fmla="*/ 163 h 539"/>
                  <a:gd name="T24" fmla="*/ 501 w 539"/>
                  <a:gd name="T25" fmla="*/ 158 h 539"/>
                  <a:gd name="T26" fmla="*/ 482 w 539"/>
                  <a:gd name="T27" fmla="*/ 161 h 539"/>
                  <a:gd name="T28" fmla="*/ 454 w 539"/>
                  <a:gd name="T29" fmla="*/ 171 h 539"/>
                  <a:gd name="T30" fmla="*/ 430 w 539"/>
                  <a:gd name="T31" fmla="*/ 174 h 539"/>
                  <a:gd name="T32" fmla="*/ 415 w 539"/>
                  <a:gd name="T33" fmla="*/ 160 h 539"/>
                  <a:gd name="T34" fmla="*/ 412 w 539"/>
                  <a:gd name="T35" fmla="*/ 0 h 539"/>
                  <a:gd name="T36" fmla="*/ 261 w 539"/>
                  <a:gd name="T37" fmla="*/ 2 h 539"/>
                  <a:gd name="T38" fmla="*/ 260 w 539"/>
                  <a:gd name="T39" fmla="*/ 8 h 539"/>
                  <a:gd name="T40" fmla="*/ 274 w 539"/>
                  <a:gd name="T41" fmla="*/ 49 h 539"/>
                  <a:gd name="T42" fmla="*/ 272 w 539"/>
                  <a:gd name="T43" fmla="*/ 85 h 539"/>
                  <a:gd name="T44" fmla="*/ 245 w 539"/>
                  <a:gd name="T45" fmla="*/ 117 h 539"/>
                  <a:gd name="T46" fmla="*/ 205 w 539"/>
                  <a:gd name="T47" fmla="*/ 126 h 539"/>
                  <a:gd name="T48" fmla="*/ 160 w 539"/>
                  <a:gd name="T49" fmla="*/ 114 h 539"/>
                  <a:gd name="T50" fmla="*/ 137 w 539"/>
                  <a:gd name="T51" fmla="*/ 80 h 539"/>
                  <a:gd name="T52" fmla="*/ 137 w 539"/>
                  <a:gd name="T53" fmla="*/ 46 h 539"/>
                  <a:gd name="T54" fmla="*/ 150 w 539"/>
                  <a:gd name="T55" fmla="*/ 8 h 539"/>
                  <a:gd name="T56" fmla="*/ 145 w 539"/>
                  <a:gd name="T57" fmla="*/ 0 h 539"/>
                  <a:gd name="T58" fmla="*/ 0 w 539"/>
                  <a:gd name="T59" fmla="*/ 150 h 539"/>
                  <a:gd name="T60" fmla="*/ 8 w 539"/>
                  <a:gd name="T61" fmla="*/ 150 h 539"/>
                  <a:gd name="T62" fmla="*/ 49 w 539"/>
                  <a:gd name="T63" fmla="*/ 136 h 539"/>
                  <a:gd name="T64" fmla="*/ 85 w 539"/>
                  <a:gd name="T65" fmla="*/ 139 h 539"/>
                  <a:gd name="T66" fmla="*/ 117 w 539"/>
                  <a:gd name="T67" fmla="*/ 165 h 539"/>
                  <a:gd name="T68" fmla="*/ 126 w 539"/>
                  <a:gd name="T69" fmla="*/ 205 h 539"/>
                  <a:gd name="T70" fmla="*/ 113 w 539"/>
                  <a:gd name="T71" fmla="*/ 250 h 539"/>
                  <a:gd name="T72" fmla="*/ 80 w 539"/>
                  <a:gd name="T73" fmla="*/ 274 h 539"/>
                  <a:gd name="T74" fmla="*/ 46 w 539"/>
                  <a:gd name="T75" fmla="*/ 274 h 539"/>
                  <a:gd name="T76" fmla="*/ 8 w 539"/>
                  <a:gd name="T77" fmla="*/ 260 h 539"/>
                  <a:gd name="T78" fmla="*/ 0 w 539"/>
                  <a:gd name="T79" fmla="*/ 260 h 539"/>
                  <a:gd name="T80" fmla="*/ 155 w 539"/>
                  <a:gd name="T81" fmla="*/ 412 h 539"/>
                  <a:gd name="T82" fmla="*/ 170 w 539"/>
                  <a:gd name="T83" fmla="*/ 426 h 539"/>
                  <a:gd name="T84" fmla="*/ 176 w 539"/>
                  <a:gd name="T85" fmla="*/ 445 h 539"/>
                  <a:gd name="T86" fmla="*/ 163 w 539"/>
                  <a:gd name="T87" fmla="*/ 475 h 539"/>
                  <a:gd name="T88" fmla="*/ 158 w 539"/>
                  <a:gd name="T89" fmla="*/ 499 h 539"/>
                  <a:gd name="T90" fmla="*/ 182 w 539"/>
                  <a:gd name="T91" fmla="*/ 534 h 539"/>
                  <a:gd name="T92" fmla="*/ 219 w 539"/>
                  <a:gd name="T93" fmla="*/ 519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39" h="539">
                    <a:moveTo>
                      <a:pt x="219" y="519"/>
                    </a:moveTo>
                    <a:lnTo>
                      <a:pt x="252" y="499"/>
                    </a:lnTo>
                    <a:lnTo>
                      <a:pt x="252" y="499"/>
                    </a:lnTo>
                    <a:lnTo>
                      <a:pt x="250" y="482"/>
                    </a:lnTo>
                    <a:lnTo>
                      <a:pt x="242" y="461"/>
                    </a:lnTo>
                    <a:lnTo>
                      <a:pt x="239" y="454"/>
                    </a:lnTo>
                    <a:lnTo>
                      <a:pt x="234" y="445"/>
                    </a:lnTo>
                    <a:lnTo>
                      <a:pt x="235" y="435"/>
                    </a:lnTo>
                    <a:lnTo>
                      <a:pt x="240" y="426"/>
                    </a:lnTo>
                    <a:lnTo>
                      <a:pt x="245" y="417"/>
                    </a:lnTo>
                    <a:lnTo>
                      <a:pt x="255" y="412"/>
                    </a:lnTo>
                    <a:lnTo>
                      <a:pt x="360" y="412"/>
                    </a:lnTo>
                    <a:lnTo>
                      <a:pt x="365" y="406"/>
                    </a:lnTo>
                    <a:lnTo>
                      <a:pt x="396" y="371"/>
                    </a:lnTo>
                    <a:lnTo>
                      <a:pt x="412" y="350"/>
                    </a:lnTo>
                    <a:lnTo>
                      <a:pt x="412" y="265"/>
                    </a:lnTo>
                    <a:lnTo>
                      <a:pt x="420" y="245"/>
                    </a:lnTo>
                    <a:lnTo>
                      <a:pt x="439" y="236"/>
                    </a:lnTo>
                    <a:lnTo>
                      <a:pt x="446" y="236"/>
                    </a:lnTo>
                    <a:lnTo>
                      <a:pt x="450" y="237"/>
                    </a:lnTo>
                    <a:lnTo>
                      <a:pt x="454" y="239"/>
                    </a:lnTo>
                    <a:lnTo>
                      <a:pt x="475" y="247"/>
                    </a:lnTo>
                    <a:lnTo>
                      <a:pt x="492" y="208"/>
                    </a:lnTo>
                    <a:lnTo>
                      <a:pt x="508" y="163"/>
                    </a:lnTo>
                    <a:lnTo>
                      <a:pt x="509" y="161"/>
                    </a:lnTo>
                    <a:lnTo>
                      <a:pt x="501" y="158"/>
                    </a:lnTo>
                    <a:lnTo>
                      <a:pt x="499" y="158"/>
                    </a:lnTo>
                    <a:lnTo>
                      <a:pt x="482" y="161"/>
                    </a:lnTo>
                    <a:lnTo>
                      <a:pt x="461" y="168"/>
                    </a:lnTo>
                    <a:lnTo>
                      <a:pt x="454" y="171"/>
                    </a:lnTo>
                    <a:lnTo>
                      <a:pt x="443" y="177"/>
                    </a:lnTo>
                    <a:lnTo>
                      <a:pt x="430" y="174"/>
                    </a:lnTo>
                    <a:lnTo>
                      <a:pt x="421" y="166"/>
                    </a:lnTo>
                    <a:lnTo>
                      <a:pt x="415" y="160"/>
                    </a:lnTo>
                    <a:lnTo>
                      <a:pt x="412" y="153"/>
                    </a:lnTo>
                    <a:lnTo>
                      <a:pt x="412" y="0"/>
                    </a:lnTo>
                    <a:lnTo>
                      <a:pt x="265" y="0"/>
                    </a:lnTo>
                    <a:lnTo>
                      <a:pt x="261" y="2"/>
                    </a:lnTo>
                    <a:lnTo>
                      <a:pt x="258" y="6"/>
                    </a:lnTo>
                    <a:lnTo>
                      <a:pt x="260" y="8"/>
                    </a:lnTo>
                    <a:lnTo>
                      <a:pt x="269" y="29"/>
                    </a:lnTo>
                    <a:lnTo>
                      <a:pt x="274" y="49"/>
                    </a:lnTo>
                    <a:lnTo>
                      <a:pt x="276" y="63"/>
                    </a:lnTo>
                    <a:lnTo>
                      <a:pt x="272" y="85"/>
                    </a:lnTo>
                    <a:lnTo>
                      <a:pt x="262" y="103"/>
                    </a:lnTo>
                    <a:lnTo>
                      <a:pt x="245" y="117"/>
                    </a:lnTo>
                    <a:lnTo>
                      <a:pt x="224" y="124"/>
                    </a:lnTo>
                    <a:lnTo>
                      <a:pt x="205" y="126"/>
                    </a:lnTo>
                    <a:lnTo>
                      <a:pt x="181" y="123"/>
                    </a:lnTo>
                    <a:lnTo>
                      <a:pt x="160" y="114"/>
                    </a:lnTo>
                    <a:lnTo>
                      <a:pt x="146" y="99"/>
                    </a:lnTo>
                    <a:lnTo>
                      <a:pt x="137" y="80"/>
                    </a:lnTo>
                    <a:lnTo>
                      <a:pt x="135" y="63"/>
                    </a:lnTo>
                    <a:lnTo>
                      <a:pt x="137" y="46"/>
                    </a:lnTo>
                    <a:lnTo>
                      <a:pt x="143" y="26"/>
                    </a:lnTo>
                    <a:lnTo>
                      <a:pt x="150" y="8"/>
                    </a:lnTo>
                    <a:lnTo>
                      <a:pt x="150" y="3"/>
                    </a:lnTo>
                    <a:lnTo>
                      <a:pt x="145" y="0"/>
                    </a:lnTo>
                    <a:lnTo>
                      <a:pt x="0" y="0"/>
                    </a:lnTo>
                    <a:lnTo>
                      <a:pt x="0" y="150"/>
                    </a:lnTo>
                    <a:lnTo>
                      <a:pt x="5" y="152"/>
                    </a:lnTo>
                    <a:lnTo>
                      <a:pt x="8" y="150"/>
                    </a:lnTo>
                    <a:lnTo>
                      <a:pt x="29" y="142"/>
                    </a:lnTo>
                    <a:lnTo>
                      <a:pt x="49" y="136"/>
                    </a:lnTo>
                    <a:lnTo>
                      <a:pt x="63" y="135"/>
                    </a:lnTo>
                    <a:lnTo>
                      <a:pt x="85" y="139"/>
                    </a:lnTo>
                    <a:lnTo>
                      <a:pt x="103" y="149"/>
                    </a:lnTo>
                    <a:lnTo>
                      <a:pt x="117" y="165"/>
                    </a:lnTo>
                    <a:lnTo>
                      <a:pt x="124" y="187"/>
                    </a:lnTo>
                    <a:lnTo>
                      <a:pt x="126" y="205"/>
                    </a:lnTo>
                    <a:lnTo>
                      <a:pt x="123" y="230"/>
                    </a:lnTo>
                    <a:lnTo>
                      <a:pt x="113" y="250"/>
                    </a:lnTo>
                    <a:lnTo>
                      <a:pt x="99" y="265"/>
                    </a:lnTo>
                    <a:lnTo>
                      <a:pt x="80" y="274"/>
                    </a:lnTo>
                    <a:lnTo>
                      <a:pt x="63" y="276"/>
                    </a:lnTo>
                    <a:lnTo>
                      <a:pt x="46" y="274"/>
                    </a:lnTo>
                    <a:lnTo>
                      <a:pt x="26" y="268"/>
                    </a:lnTo>
                    <a:lnTo>
                      <a:pt x="8" y="260"/>
                    </a:lnTo>
                    <a:lnTo>
                      <a:pt x="4" y="258"/>
                    </a:lnTo>
                    <a:lnTo>
                      <a:pt x="0" y="260"/>
                    </a:lnTo>
                    <a:lnTo>
                      <a:pt x="0" y="412"/>
                    </a:lnTo>
                    <a:lnTo>
                      <a:pt x="155" y="412"/>
                    </a:lnTo>
                    <a:lnTo>
                      <a:pt x="164" y="417"/>
                    </a:lnTo>
                    <a:lnTo>
                      <a:pt x="170" y="426"/>
                    </a:lnTo>
                    <a:lnTo>
                      <a:pt x="175" y="434"/>
                    </a:lnTo>
                    <a:lnTo>
                      <a:pt x="176" y="445"/>
                    </a:lnTo>
                    <a:lnTo>
                      <a:pt x="171" y="454"/>
                    </a:lnTo>
                    <a:lnTo>
                      <a:pt x="163" y="475"/>
                    </a:lnTo>
                    <a:lnTo>
                      <a:pt x="159" y="494"/>
                    </a:lnTo>
                    <a:lnTo>
                      <a:pt x="158" y="499"/>
                    </a:lnTo>
                    <a:lnTo>
                      <a:pt x="165" y="522"/>
                    </a:lnTo>
                    <a:lnTo>
                      <a:pt x="182" y="534"/>
                    </a:lnTo>
                    <a:lnTo>
                      <a:pt x="187" y="535"/>
                    </a:lnTo>
                    <a:lnTo>
                      <a:pt x="219" y="519"/>
                    </a:lnTo>
                    <a:close/>
                  </a:path>
                </a:pathLst>
              </a:custGeom>
              <a:solidFill>
                <a:srgbClr val="A9B1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18486" name="Freeform 104"/>
              <p:cNvSpPr>
                <a:spLocks/>
              </p:cNvSpPr>
              <p:nvPr/>
            </p:nvSpPr>
            <p:spPr bwMode="auto">
              <a:xfrm>
                <a:off x="14331" y="1340"/>
                <a:ext cx="539" cy="539"/>
              </a:xfrm>
              <a:custGeom>
                <a:avLst/>
                <a:gdLst>
                  <a:gd name="T0" fmla="*/ 533 w 539"/>
                  <a:gd name="T1" fmla="*/ 386 h 539"/>
                  <a:gd name="T2" fmla="*/ 509 w 539"/>
                  <a:gd name="T3" fmla="*/ 396 h 539"/>
                  <a:gd name="T4" fmla="*/ 475 w 539"/>
                  <a:gd name="T5" fmla="*/ 403 h 539"/>
                  <a:gd name="T6" fmla="*/ 435 w 539"/>
                  <a:gd name="T7" fmla="*/ 389 h 539"/>
                  <a:gd name="T8" fmla="*/ 414 w 539"/>
                  <a:gd name="T9" fmla="*/ 351 h 539"/>
                  <a:gd name="T10" fmla="*/ 415 w 539"/>
                  <a:gd name="T11" fmla="*/ 308 h 539"/>
                  <a:gd name="T12" fmla="*/ 439 w 539"/>
                  <a:gd name="T13" fmla="*/ 273 h 539"/>
                  <a:gd name="T14" fmla="*/ 475 w 539"/>
                  <a:gd name="T15" fmla="*/ 262 h 539"/>
                  <a:gd name="T16" fmla="*/ 512 w 539"/>
                  <a:gd name="T17" fmla="*/ 270 h 539"/>
                  <a:gd name="T18" fmla="*/ 534 w 539"/>
                  <a:gd name="T19" fmla="*/ 280 h 539"/>
                  <a:gd name="T20" fmla="*/ 538 w 539"/>
                  <a:gd name="T21" fmla="*/ 126 h 539"/>
                  <a:gd name="T22" fmla="*/ 374 w 539"/>
                  <a:gd name="T23" fmla="*/ 121 h 539"/>
                  <a:gd name="T24" fmla="*/ 363 w 539"/>
                  <a:gd name="T25" fmla="*/ 104 h 539"/>
                  <a:gd name="T26" fmla="*/ 367 w 539"/>
                  <a:gd name="T27" fmla="*/ 84 h 539"/>
                  <a:gd name="T28" fmla="*/ 379 w 539"/>
                  <a:gd name="T29" fmla="*/ 44 h 539"/>
                  <a:gd name="T30" fmla="*/ 373 w 539"/>
                  <a:gd name="T31" fmla="*/ 16 h 539"/>
                  <a:gd name="T32" fmla="*/ 334 w 539"/>
                  <a:gd name="T33" fmla="*/ 0 h 539"/>
                  <a:gd name="T34" fmla="*/ 311 w 539"/>
                  <a:gd name="T35" fmla="*/ 3 h 539"/>
                  <a:gd name="T36" fmla="*/ 285 w 539"/>
                  <a:gd name="T37" fmla="*/ 37 h 539"/>
                  <a:gd name="T38" fmla="*/ 288 w 539"/>
                  <a:gd name="T39" fmla="*/ 56 h 539"/>
                  <a:gd name="T40" fmla="*/ 299 w 539"/>
                  <a:gd name="T41" fmla="*/ 83 h 539"/>
                  <a:gd name="T42" fmla="*/ 303 w 539"/>
                  <a:gd name="T43" fmla="*/ 103 h 539"/>
                  <a:gd name="T44" fmla="*/ 292 w 539"/>
                  <a:gd name="T45" fmla="*/ 121 h 539"/>
                  <a:gd name="T46" fmla="*/ 126 w 539"/>
                  <a:gd name="T47" fmla="*/ 126 h 539"/>
                  <a:gd name="T48" fmla="*/ 118 w 539"/>
                  <a:gd name="T49" fmla="*/ 293 h 539"/>
                  <a:gd name="T50" fmla="*/ 92 w 539"/>
                  <a:gd name="T51" fmla="*/ 302 h 539"/>
                  <a:gd name="T52" fmla="*/ 83 w 539"/>
                  <a:gd name="T53" fmla="*/ 299 h 539"/>
                  <a:gd name="T54" fmla="*/ 44 w 539"/>
                  <a:gd name="T55" fmla="*/ 286 h 539"/>
                  <a:gd name="T56" fmla="*/ 16 w 539"/>
                  <a:gd name="T57" fmla="*/ 292 h 539"/>
                  <a:gd name="T58" fmla="*/ 0 w 539"/>
                  <a:gd name="T59" fmla="*/ 331 h 539"/>
                  <a:gd name="T60" fmla="*/ 3 w 539"/>
                  <a:gd name="T61" fmla="*/ 354 h 539"/>
                  <a:gd name="T62" fmla="*/ 37 w 539"/>
                  <a:gd name="T63" fmla="*/ 380 h 539"/>
                  <a:gd name="T64" fmla="*/ 56 w 539"/>
                  <a:gd name="T65" fmla="*/ 377 h 539"/>
                  <a:gd name="T66" fmla="*/ 84 w 539"/>
                  <a:gd name="T67" fmla="*/ 367 h 539"/>
                  <a:gd name="T68" fmla="*/ 92 w 539"/>
                  <a:gd name="T69" fmla="*/ 364 h 539"/>
                  <a:gd name="T70" fmla="*/ 117 w 539"/>
                  <a:gd name="T71" fmla="*/ 372 h 539"/>
                  <a:gd name="T72" fmla="*/ 126 w 539"/>
                  <a:gd name="T73" fmla="*/ 538 h 539"/>
                  <a:gd name="T74" fmla="*/ 277 w 539"/>
                  <a:gd name="T75" fmla="*/ 536 h 539"/>
                  <a:gd name="T76" fmla="*/ 278 w 539"/>
                  <a:gd name="T77" fmla="*/ 530 h 539"/>
                  <a:gd name="T78" fmla="*/ 264 w 539"/>
                  <a:gd name="T79" fmla="*/ 489 h 539"/>
                  <a:gd name="T80" fmla="*/ 266 w 539"/>
                  <a:gd name="T81" fmla="*/ 453 h 539"/>
                  <a:gd name="T82" fmla="*/ 293 w 539"/>
                  <a:gd name="T83" fmla="*/ 421 h 539"/>
                  <a:gd name="T84" fmla="*/ 333 w 539"/>
                  <a:gd name="T85" fmla="*/ 412 h 539"/>
                  <a:gd name="T86" fmla="*/ 378 w 539"/>
                  <a:gd name="T87" fmla="*/ 424 h 539"/>
                  <a:gd name="T88" fmla="*/ 401 w 539"/>
                  <a:gd name="T89" fmla="*/ 458 h 539"/>
                  <a:gd name="T90" fmla="*/ 401 w 539"/>
                  <a:gd name="T91" fmla="*/ 492 h 539"/>
                  <a:gd name="T92" fmla="*/ 388 w 539"/>
                  <a:gd name="T93" fmla="*/ 530 h 539"/>
                  <a:gd name="T94" fmla="*/ 393 w 539"/>
                  <a:gd name="T95" fmla="*/ 538 h 539"/>
                  <a:gd name="T96" fmla="*/ 538 w 539"/>
                  <a:gd name="T97" fmla="*/ 388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39" h="539">
                    <a:moveTo>
                      <a:pt x="538" y="388"/>
                    </a:moveTo>
                    <a:lnTo>
                      <a:pt x="533" y="386"/>
                    </a:lnTo>
                    <a:lnTo>
                      <a:pt x="530" y="388"/>
                    </a:lnTo>
                    <a:lnTo>
                      <a:pt x="509" y="396"/>
                    </a:lnTo>
                    <a:lnTo>
                      <a:pt x="489" y="402"/>
                    </a:lnTo>
                    <a:lnTo>
                      <a:pt x="475" y="403"/>
                    </a:lnTo>
                    <a:lnTo>
                      <a:pt x="453" y="399"/>
                    </a:lnTo>
                    <a:lnTo>
                      <a:pt x="435" y="389"/>
                    </a:lnTo>
                    <a:lnTo>
                      <a:pt x="421" y="372"/>
                    </a:lnTo>
                    <a:lnTo>
                      <a:pt x="414" y="351"/>
                    </a:lnTo>
                    <a:lnTo>
                      <a:pt x="412" y="332"/>
                    </a:lnTo>
                    <a:lnTo>
                      <a:pt x="415" y="308"/>
                    </a:lnTo>
                    <a:lnTo>
                      <a:pt x="424" y="287"/>
                    </a:lnTo>
                    <a:lnTo>
                      <a:pt x="439" y="273"/>
                    </a:lnTo>
                    <a:lnTo>
                      <a:pt x="458" y="264"/>
                    </a:lnTo>
                    <a:lnTo>
                      <a:pt x="475" y="262"/>
                    </a:lnTo>
                    <a:lnTo>
                      <a:pt x="492" y="264"/>
                    </a:lnTo>
                    <a:lnTo>
                      <a:pt x="512" y="270"/>
                    </a:lnTo>
                    <a:lnTo>
                      <a:pt x="530" y="278"/>
                    </a:lnTo>
                    <a:lnTo>
                      <a:pt x="534" y="280"/>
                    </a:lnTo>
                    <a:lnTo>
                      <a:pt x="538" y="277"/>
                    </a:lnTo>
                    <a:lnTo>
                      <a:pt x="538" y="126"/>
                    </a:lnTo>
                    <a:lnTo>
                      <a:pt x="383" y="126"/>
                    </a:lnTo>
                    <a:lnTo>
                      <a:pt x="374" y="121"/>
                    </a:lnTo>
                    <a:lnTo>
                      <a:pt x="368" y="112"/>
                    </a:lnTo>
                    <a:lnTo>
                      <a:pt x="363" y="104"/>
                    </a:lnTo>
                    <a:lnTo>
                      <a:pt x="362" y="93"/>
                    </a:lnTo>
                    <a:lnTo>
                      <a:pt x="367" y="84"/>
                    </a:lnTo>
                    <a:lnTo>
                      <a:pt x="375" y="63"/>
                    </a:lnTo>
                    <a:lnTo>
                      <a:pt x="379" y="44"/>
                    </a:lnTo>
                    <a:lnTo>
                      <a:pt x="380" y="39"/>
                    </a:lnTo>
                    <a:lnTo>
                      <a:pt x="373" y="16"/>
                    </a:lnTo>
                    <a:lnTo>
                      <a:pt x="356" y="4"/>
                    </a:lnTo>
                    <a:lnTo>
                      <a:pt x="334" y="0"/>
                    </a:lnTo>
                    <a:lnTo>
                      <a:pt x="333" y="0"/>
                    </a:lnTo>
                    <a:lnTo>
                      <a:pt x="311" y="3"/>
                    </a:lnTo>
                    <a:lnTo>
                      <a:pt x="293" y="15"/>
                    </a:lnTo>
                    <a:lnTo>
                      <a:pt x="285" y="37"/>
                    </a:lnTo>
                    <a:lnTo>
                      <a:pt x="285" y="39"/>
                    </a:lnTo>
                    <a:lnTo>
                      <a:pt x="288" y="56"/>
                    </a:lnTo>
                    <a:lnTo>
                      <a:pt x="296" y="76"/>
                    </a:lnTo>
                    <a:lnTo>
                      <a:pt x="299" y="83"/>
                    </a:lnTo>
                    <a:lnTo>
                      <a:pt x="304" y="93"/>
                    </a:lnTo>
                    <a:lnTo>
                      <a:pt x="303" y="103"/>
                    </a:lnTo>
                    <a:lnTo>
                      <a:pt x="298" y="112"/>
                    </a:lnTo>
                    <a:lnTo>
                      <a:pt x="292" y="121"/>
                    </a:lnTo>
                    <a:lnTo>
                      <a:pt x="283" y="126"/>
                    </a:lnTo>
                    <a:lnTo>
                      <a:pt x="126" y="126"/>
                    </a:lnTo>
                    <a:lnTo>
                      <a:pt x="126" y="273"/>
                    </a:lnTo>
                    <a:lnTo>
                      <a:pt x="118" y="293"/>
                    </a:lnTo>
                    <a:lnTo>
                      <a:pt x="99" y="302"/>
                    </a:lnTo>
                    <a:lnTo>
                      <a:pt x="92" y="302"/>
                    </a:lnTo>
                    <a:lnTo>
                      <a:pt x="88" y="301"/>
                    </a:lnTo>
                    <a:lnTo>
                      <a:pt x="83" y="299"/>
                    </a:lnTo>
                    <a:lnTo>
                      <a:pt x="62" y="290"/>
                    </a:lnTo>
                    <a:lnTo>
                      <a:pt x="44" y="286"/>
                    </a:lnTo>
                    <a:lnTo>
                      <a:pt x="39" y="285"/>
                    </a:lnTo>
                    <a:lnTo>
                      <a:pt x="16" y="292"/>
                    </a:lnTo>
                    <a:lnTo>
                      <a:pt x="4" y="309"/>
                    </a:lnTo>
                    <a:lnTo>
                      <a:pt x="0" y="331"/>
                    </a:lnTo>
                    <a:lnTo>
                      <a:pt x="0" y="333"/>
                    </a:lnTo>
                    <a:lnTo>
                      <a:pt x="3" y="354"/>
                    </a:lnTo>
                    <a:lnTo>
                      <a:pt x="15" y="372"/>
                    </a:lnTo>
                    <a:lnTo>
                      <a:pt x="37" y="380"/>
                    </a:lnTo>
                    <a:lnTo>
                      <a:pt x="39" y="380"/>
                    </a:lnTo>
                    <a:lnTo>
                      <a:pt x="56" y="377"/>
                    </a:lnTo>
                    <a:lnTo>
                      <a:pt x="77" y="370"/>
                    </a:lnTo>
                    <a:lnTo>
                      <a:pt x="84" y="367"/>
                    </a:lnTo>
                    <a:lnTo>
                      <a:pt x="88" y="365"/>
                    </a:lnTo>
                    <a:lnTo>
                      <a:pt x="92" y="364"/>
                    </a:lnTo>
                    <a:lnTo>
                      <a:pt x="97" y="364"/>
                    </a:lnTo>
                    <a:lnTo>
                      <a:pt x="117" y="372"/>
                    </a:lnTo>
                    <a:lnTo>
                      <a:pt x="126" y="391"/>
                    </a:lnTo>
                    <a:lnTo>
                      <a:pt x="126" y="538"/>
                    </a:lnTo>
                    <a:lnTo>
                      <a:pt x="273" y="538"/>
                    </a:lnTo>
                    <a:lnTo>
                      <a:pt x="277" y="536"/>
                    </a:lnTo>
                    <a:lnTo>
                      <a:pt x="280" y="532"/>
                    </a:lnTo>
                    <a:lnTo>
                      <a:pt x="278" y="530"/>
                    </a:lnTo>
                    <a:lnTo>
                      <a:pt x="269" y="509"/>
                    </a:lnTo>
                    <a:lnTo>
                      <a:pt x="264" y="489"/>
                    </a:lnTo>
                    <a:lnTo>
                      <a:pt x="262" y="475"/>
                    </a:lnTo>
                    <a:lnTo>
                      <a:pt x="266" y="453"/>
                    </a:lnTo>
                    <a:lnTo>
                      <a:pt x="276" y="435"/>
                    </a:lnTo>
                    <a:lnTo>
                      <a:pt x="293" y="421"/>
                    </a:lnTo>
                    <a:lnTo>
                      <a:pt x="314" y="414"/>
                    </a:lnTo>
                    <a:lnTo>
                      <a:pt x="333" y="412"/>
                    </a:lnTo>
                    <a:lnTo>
                      <a:pt x="357" y="415"/>
                    </a:lnTo>
                    <a:lnTo>
                      <a:pt x="378" y="424"/>
                    </a:lnTo>
                    <a:lnTo>
                      <a:pt x="392" y="439"/>
                    </a:lnTo>
                    <a:lnTo>
                      <a:pt x="401" y="458"/>
                    </a:lnTo>
                    <a:lnTo>
                      <a:pt x="403" y="475"/>
                    </a:lnTo>
                    <a:lnTo>
                      <a:pt x="401" y="492"/>
                    </a:lnTo>
                    <a:lnTo>
                      <a:pt x="395" y="512"/>
                    </a:lnTo>
                    <a:lnTo>
                      <a:pt x="388" y="530"/>
                    </a:lnTo>
                    <a:lnTo>
                      <a:pt x="387" y="535"/>
                    </a:lnTo>
                    <a:lnTo>
                      <a:pt x="393" y="538"/>
                    </a:lnTo>
                    <a:lnTo>
                      <a:pt x="538" y="538"/>
                    </a:lnTo>
                    <a:lnTo>
                      <a:pt x="538" y="388"/>
                    </a:lnTo>
                    <a:close/>
                  </a:path>
                </a:pathLst>
              </a:custGeom>
              <a:solidFill>
                <a:srgbClr val="94C0C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18487" name="Freeform 105"/>
              <p:cNvSpPr>
                <a:spLocks/>
              </p:cNvSpPr>
              <p:nvPr/>
            </p:nvSpPr>
            <p:spPr bwMode="auto">
              <a:xfrm>
                <a:off x="14766" y="1466"/>
                <a:ext cx="539" cy="539"/>
              </a:xfrm>
              <a:custGeom>
                <a:avLst/>
                <a:gdLst>
                  <a:gd name="T0" fmla="*/ 372 w 539"/>
                  <a:gd name="T1" fmla="*/ 523 h 539"/>
                  <a:gd name="T2" fmla="*/ 380 w 539"/>
                  <a:gd name="T3" fmla="*/ 499 h 539"/>
                  <a:gd name="T4" fmla="*/ 370 w 539"/>
                  <a:gd name="T5" fmla="*/ 461 h 539"/>
                  <a:gd name="T6" fmla="*/ 362 w 539"/>
                  <a:gd name="T7" fmla="*/ 445 h 539"/>
                  <a:gd name="T8" fmla="*/ 368 w 539"/>
                  <a:gd name="T9" fmla="*/ 426 h 539"/>
                  <a:gd name="T10" fmla="*/ 383 w 539"/>
                  <a:gd name="T11" fmla="*/ 412 h 539"/>
                  <a:gd name="T12" fmla="*/ 538 w 539"/>
                  <a:gd name="T13" fmla="*/ 260 h 539"/>
                  <a:gd name="T14" fmla="*/ 530 w 539"/>
                  <a:gd name="T15" fmla="*/ 260 h 539"/>
                  <a:gd name="T16" fmla="*/ 489 w 539"/>
                  <a:gd name="T17" fmla="*/ 274 h 539"/>
                  <a:gd name="T18" fmla="*/ 453 w 539"/>
                  <a:gd name="T19" fmla="*/ 272 h 539"/>
                  <a:gd name="T20" fmla="*/ 421 w 539"/>
                  <a:gd name="T21" fmla="*/ 245 h 539"/>
                  <a:gd name="T22" fmla="*/ 412 w 539"/>
                  <a:gd name="T23" fmla="*/ 205 h 539"/>
                  <a:gd name="T24" fmla="*/ 424 w 539"/>
                  <a:gd name="T25" fmla="*/ 160 h 539"/>
                  <a:gd name="T26" fmla="*/ 458 w 539"/>
                  <a:gd name="T27" fmla="*/ 137 h 539"/>
                  <a:gd name="T28" fmla="*/ 492 w 539"/>
                  <a:gd name="T29" fmla="*/ 137 h 539"/>
                  <a:gd name="T30" fmla="*/ 530 w 539"/>
                  <a:gd name="T31" fmla="*/ 150 h 539"/>
                  <a:gd name="T32" fmla="*/ 538 w 539"/>
                  <a:gd name="T33" fmla="*/ 150 h 539"/>
                  <a:gd name="T34" fmla="*/ 525 w 539"/>
                  <a:gd name="T35" fmla="*/ 0 h 539"/>
                  <a:gd name="T36" fmla="*/ 389 w 539"/>
                  <a:gd name="T37" fmla="*/ 1 h 539"/>
                  <a:gd name="T38" fmla="*/ 388 w 539"/>
                  <a:gd name="T39" fmla="*/ 8 h 539"/>
                  <a:gd name="T40" fmla="*/ 402 w 539"/>
                  <a:gd name="T41" fmla="*/ 49 h 539"/>
                  <a:gd name="T42" fmla="*/ 399 w 539"/>
                  <a:gd name="T43" fmla="*/ 85 h 539"/>
                  <a:gd name="T44" fmla="*/ 372 w 539"/>
                  <a:gd name="T45" fmla="*/ 117 h 539"/>
                  <a:gd name="T46" fmla="*/ 332 w 539"/>
                  <a:gd name="T47" fmla="*/ 126 h 539"/>
                  <a:gd name="T48" fmla="*/ 287 w 539"/>
                  <a:gd name="T49" fmla="*/ 114 h 539"/>
                  <a:gd name="T50" fmla="*/ 264 w 539"/>
                  <a:gd name="T51" fmla="*/ 80 h 539"/>
                  <a:gd name="T52" fmla="*/ 264 w 539"/>
                  <a:gd name="T53" fmla="*/ 46 h 539"/>
                  <a:gd name="T54" fmla="*/ 278 w 539"/>
                  <a:gd name="T55" fmla="*/ 8 h 539"/>
                  <a:gd name="T56" fmla="*/ 276 w 539"/>
                  <a:gd name="T57" fmla="*/ 0 h 539"/>
                  <a:gd name="T58" fmla="*/ 126 w 539"/>
                  <a:gd name="T59" fmla="*/ 145 h 539"/>
                  <a:gd name="T60" fmla="*/ 99 w 539"/>
                  <a:gd name="T61" fmla="*/ 174 h 539"/>
                  <a:gd name="T62" fmla="*/ 88 w 539"/>
                  <a:gd name="T63" fmla="*/ 173 h 539"/>
                  <a:gd name="T64" fmla="*/ 63 w 539"/>
                  <a:gd name="T65" fmla="*/ 163 h 539"/>
                  <a:gd name="T66" fmla="*/ 39 w 539"/>
                  <a:gd name="T67" fmla="*/ 158 h 539"/>
                  <a:gd name="T68" fmla="*/ 4 w 539"/>
                  <a:gd name="T69" fmla="*/ 182 h 539"/>
                  <a:gd name="T70" fmla="*/ 0 w 539"/>
                  <a:gd name="T71" fmla="*/ 205 h 539"/>
                  <a:gd name="T72" fmla="*/ 15 w 539"/>
                  <a:gd name="T73" fmla="*/ 245 h 539"/>
                  <a:gd name="T74" fmla="*/ 39 w 539"/>
                  <a:gd name="T75" fmla="*/ 253 h 539"/>
                  <a:gd name="T76" fmla="*/ 76 w 539"/>
                  <a:gd name="T77" fmla="*/ 242 h 539"/>
                  <a:gd name="T78" fmla="*/ 88 w 539"/>
                  <a:gd name="T79" fmla="*/ 237 h 539"/>
                  <a:gd name="T80" fmla="*/ 97 w 539"/>
                  <a:gd name="T81" fmla="*/ 236 h 539"/>
                  <a:gd name="T82" fmla="*/ 126 w 539"/>
                  <a:gd name="T83" fmla="*/ 263 h 539"/>
                  <a:gd name="T84" fmla="*/ 283 w 539"/>
                  <a:gd name="T85" fmla="*/ 412 h 539"/>
                  <a:gd name="T86" fmla="*/ 298 w 539"/>
                  <a:gd name="T87" fmla="*/ 426 h 539"/>
                  <a:gd name="T88" fmla="*/ 304 w 539"/>
                  <a:gd name="T89" fmla="*/ 445 h 539"/>
                  <a:gd name="T90" fmla="*/ 290 w 539"/>
                  <a:gd name="T91" fmla="*/ 476 h 539"/>
                  <a:gd name="T92" fmla="*/ 285 w 539"/>
                  <a:gd name="T93" fmla="*/ 499 h 539"/>
                  <a:gd name="T94" fmla="*/ 309 w 539"/>
                  <a:gd name="T95" fmla="*/ 534 h 539"/>
                  <a:gd name="T96" fmla="*/ 332 w 539"/>
                  <a:gd name="T97" fmla="*/ 538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39" h="539">
                    <a:moveTo>
                      <a:pt x="354" y="535"/>
                    </a:moveTo>
                    <a:lnTo>
                      <a:pt x="372" y="523"/>
                    </a:lnTo>
                    <a:lnTo>
                      <a:pt x="380" y="501"/>
                    </a:lnTo>
                    <a:lnTo>
                      <a:pt x="380" y="499"/>
                    </a:lnTo>
                    <a:lnTo>
                      <a:pt x="377" y="482"/>
                    </a:lnTo>
                    <a:lnTo>
                      <a:pt x="370" y="461"/>
                    </a:lnTo>
                    <a:lnTo>
                      <a:pt x="367" y="454"/>
                    </a:lnTo>
                    <a:lnTo>
                      <a:pt x="362" y="445"/>
                    </a:lnTo>
                    <a:lnTo>
                      <a:pt x="363" y="434"/>
                    </a:lnTo>
                    <a:lnTo>
                      <a:pt x="368" y="426"/>
                    </a:lnTo>
                    <a:lnTo>
                      <a:pt x="374" y="417"/>
                    </a:lnTo>
                    <a:lnTo>
                      <a:pt x="383" y="412"/>
                    </a:lnTo>
                    <a:lnTo>
                      <a:pt x="538" y="412"/>
                    </a:lnTo>
                    <a:lnTo>
                      <a:pt x="538" y="260"/>
                    </a:lnTo>
                    <a:lnTo>
                      <a:pt x="533" y="258"/>
                    </a:lnTo>
                    <a:lnTo>
                      <a:pt x="530" y="260"/>
                    </a:lnTo>
                    <a:lnTo>
                      <a:pt x="509" y="269"/>
                    </a:lnTo>
                    <a:lnTo>
                      <a:pt x="489" y="274"/>
                    </a:lnTo>
                    <a:lnTo>
                      <a:pt x="475" y="276"/>
                    </a:lnTo>
                    <a:lnTo>
                      <a:pt x="453" y="272"/>
                    </a:lnTo>
                    <a:lnTo>
                      <a:pt x="435" y="262"/>
                    </a:lnTo>
                    <a:lnTo>
                      <a:pt x="421" y="245"/>
                    </a:lnTo>
                    <a:lnTo>
                      <a:pt x="414" y="224"/>
                    </a:lnTo>
                    <a:lnTo>
                      <a:pt x="412" y="205"/>
                    </a:lnTo>
                    <a:lnTo>
                      <a:pt x="415" y="181"/>
                    </a:lnTo>
                    <a:lnTo>
                      <a:pt x="424" y="160"/>
                    </a:lnTo>
                    <a:lnTo>
                      <a:pt x="439" y="146"/>
                    </a:lnTo>
                    <a:lnTo>
                      <a:pt x="458" y="137"/>
                    </a:lnTo>
                    <a:lnTo>
                      <a:pt x="475" y="135"/>
                    </a:lnTo>
                    <a:lnTo>
                      <a:pt x="492" y="137"/>
                    </a:lnTo>
                    <a:lnTo>
                      <a:pt x="512" y="143"/>
                    </a:lnTo>
                    <a:lnTo>
                      <a:pt x="530" y="150"/>
                    </a:lnTo>
                    <a:lnTo>
                      <a:pt x="533" y="152"/>
                    </a:lnTo>
                    <a:lnTo>
                      <a:pt x="538" y="150"/>
                    </a:lnTo>
                    <a:lnTo>
                      <a:pt x="538" y="17"/>
                    </a:lnTo>
                    <a:lnTo>
                      <a:pt x="525" y="0"/>
                    </a:lnTo>
                    <a:lnTo>
                      <a:pt x="393" y="0"/>
                    </a:lnTo>
                    <a:lnTo>
                      <a:pt x="389" y="1"/>
                    </a:lnTo>
                    <a:lnTo>
                      <a:pt x="386" y="6"/>
                    </a:lnTo>
                    <a:lnTo>
                      <a:pt x="388" y="8"/>
                    </a:lnTo>
                    <a:lnTo>
                      <a:pt x="396" y="29"/>
                    </a:lnTo>
                    <a:lnTo>
                      <a:pt x="402" y="49"/>
                    </a:lnTo>
                    <a:lnTo>
                      <a:pt x="403" y="63"/>
                    </a:lnTo>
                    <a:lnTo>
                      <a:pt x="399" y="85"/>
                    </a:lnTo>
                    <a:lnTo>
                      <a:pt x="389" y="103"/>
                    </a:lnTo>
                    <a:lnTo>
                      <a:pt x="372" y="117"/>
                    </a:lnTo>
                    <a:lnTo>
                      <a:pt x="351" y="124"/>
                    </a:lnTo>
                    <a:lnTo>
                      <a:pt x="332" y="126"/>
                    </a:lnTo>
                    <a:lnTo>
                      <a:pt x="308" y="123"/>
                    </a:lnTo>
                    <a:lnTo>
                      <a:pt x="287" y="114"/>
                    </a:lnTo>
                    <a:lnTo>
                      <a:pt x="273" y="99"/>
                    </a:lnTo>
                    <a:lnTo>
                      <a:pt x="264" y="80"/>
                    </a:lnTo>
                    <a:lnTo>
                      <a:pt x="262" y="63"/>
                    </a:lnTo>
                    <a:lnTo>
                      <a:pt x="264" y="46"/>
                    </a:lnTo>
                    <a:lnTo>
                      <a:pt x="270" y="26"/>
                    </a:lnTo>
                    <a:lnTo>
                      <a:pt x="278" y="8"/>
                    </a:lnTo>
                    <a:lnTo>
                      <a:pt x="279" y="4"/>
                    </a:lnTo>
                    <a:lnTo>
                      <a:pt x="276" y="0"/>
                    </a:lnTo>
                    <a:lnTo>
                      <a:pt x="126" y="0"/>
                    </a:lnTo>
                    <a:lnTo>
                      <a:pt x="126" y="145"/>
                    </a:lnTo>
                    <a:lnTo>
                      <a:pt x="118" y="165"/>
                    </a:lnTo>
                    <a:lnTo>
                      <a:pt x="99" y="174"/>
                    </a:lnTo>
                    <a:lnTo>
                      <a:pt x="92" y="174"/>
                    </a:lnTo>
                    <a:lnTo>
                      <a:pt x="88" y="173"/>
                    </a:lnTo>
                    <a:lnTo>
                      <a:pt x="84" y="171"/>
                    </a:lnTo>
                    <a:lnTo>
                      <a:pt x="63" y="163"/>
                    </a:lnTo>
                    <a:lnTo>
                      <a:pt x="44" y="159"/>
                    </a:lnTo>
                    <a:lnTo>
                      <a:pt x="39" y="158"/>
                    </a:lnTo>
                    <a:lnTo>
                      <a:pt x="16" y="165"/>
                    </a:lnTo>
                    <a:lnTo>
                      <a:pt x="4" y="182"/>
                    </a:lnTo>
                    <a:lnTo>
                      <a:pt x="0" y="204"/>
                    </a:lnTo>
                    <a:lnTo>
                      <a:pt x="0" y="205"/>
                    </a:lnTo>
                    <a:lnTo>
                      <a:pt x="3" y="227"/>
                    </a:lnTo>
                    <a:lnTo>
                      <a:pt x="15" y="245"/>
                    </a:lnTo>
                    <a:lnTo>
                      <a:pt x="37" y="252"/>
                    </a:lnTo>
                    <a:lnTo>
                      <a:pt x="39" y="253"/>
                    </a:lnTo>
                    <a:lnTo>
                      <a:pt x="56" y="250"/>
                    </a:lnTo>
                    <a:lnTo>
                      <a:pt x="76" y="242"/>
                    </a:lnTo>
                    <a:lnTo>
                      <a:pt x="83" y="239"/>
                    </a:lnTo>
                    <a:lnTo>
                      <a:pt x="88" y="237"/>
                    </a:lnTo>
                    <a:lnTo>
                      <a:pt x="92" y="236"/>
                    </a:lnTo>
                    <a:lnTo>
                      <a:pt x="97" y="236"/>
                    </a:lnTo>
                    <a:lnTo>
                      <a:pt x="117" y="244"/>
                    </a:lnTo>
                    <a:lnTo>
                      <a:pt x="126" y="263"/>
                    </a:lnTo>
                    <a:lnTo>
                      <a:pt x="126" y="412"/>
                    </a:lnTo>
                    <a:lnTo>
                      <a:pt x="283" y="412"/>
                    </a:lnTo>
                    <a:lnTo>
                      <a:pt x="292" y="417"/>
                    </a:lnTo>
                    <a:lnTo>
                      <a:pt x="298" y="426"/>
                    </a:lnTo>
                    <a:lnTo>
                      <a:pt x="303" y="435"/>
                    </a:lnTo>
                    <a:lnTo>
                      <a:pt x="304" y="445"/>
                    </a:lnTo>
                    <a:lnTo>
                      <a:pt x="299" y="454"/>
                    </a:lnTo>
                    <a:lnTo>
                      <a:pt x="290" y="476"/>
                    </a:lnTo>
                    <a:lnTo>
                      <a:pt x="286" y="494"/>
                    </a:lnTo>
                    <a:lnTo>
                      <a:pt x="285" y="499"/>
                    </a:lnTo>
                    <a:lnTo>
                      <a:pt x="292" y="522"/>
                    </a:lnTo>
                    <a:lnTo>
                      <a:pt x="309" y="534"/>
                    </a:lnTo>
                    <a:lnTo>
                      <a:pt x="331" y="538"/>
                    </a:lnTo>
                    <a:lnTo>
                      <a:pt x="332" y="538"/>
                    </a:lnTo>
                    <a:lnTo>
                      <a:pt x="354" y="535"/>
                    </a:lnTo>
                    <a:close/>
                  </a:path>
                </a:pathLst>
              </a:custGeom>
              <a:solidFill>
                <a:srgbClr val="FECD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18488" name="Freeform 106"/>
              <p:cNvSpPr>
                <a:spLocks/>
              </p:cNvSpPr>
              <p:nvPr/>
            </p:nvSpPr>
            <p:spPr bwMode="auto">
              <a:xfrm>
                <a:off x="14457" y="1776"/>
                <a:ext cx="539" cy="539"/>
              </a:xfrm>
              <a:custGeom>
                <a:avLst/>
                <a:gdLst>
                  <a:gd name="T0" fmla="*/ 420 w 539"/>
                  <a:gd name="T1" fmla="*/ 373 h 539"/>
                  <a:gd name="T2" fmla="*/ 446 w 539"/>
                  <a:gd name="T3" fmla="*/ 364 h 539"/>
                  <a:gd name="T4" fmla="*/ 454 w 539"/>
                  <a:gd name="T5" fmla="*/ 367 h 539"/>
                  <a:gd name="T6" fmla="*/ 494 w 539"/>
                  <a:gd name="T7" fmla="*/ 379 h 539"/>
                  <a:gd name="T8" fmla="*/ 522 w 539"/>
                  <a:gd name="T9" fmla="*/ 373 h 539"/>
                  <a:gd name="T10" fmla="*/ 538 w 539"/>
                  <a:gd name="T11" fmla="*/ 334 h 539"/>
                  <a:gd name="T12" fmla="*/ 535 w 539"/>
                  <a:gd name="T13" fmla="*/ 311 h 539"/>
                  <a:gd name="T14" fmla="*/ 501 w 539"/>
                  <a:gd name="T15" fmla="*/ 285 h 539"/>
                  <a:gd name="T16" fmla="*/ 482 w 539"/>
                  <a:gd name="T17" fmla="*/ 288 h 539"/>
                  <a:gd name="T18" fmla="*/ 454 w 539"/>
                  <a:gd name="T19" fmla="*/ 299 h 539"/>
                  <a:gd name="T20" fmla="*/ 446 w 539"/>
                  <a:gd name="T21" fmla="*/ 302 h 539"/>
                  <a:gd name="T22" fmla="*/ 421 w 539"/>
                  <a:gd name="T23" fmla="*/ 294 h 539"/>
                  <a:gd name="T24" fmla="*/ 412 w 539"/>
                  <a:gd name="T25" fmla="*/ 126 h 539"/>
                  <a:gd name="T26" fmla="*/ 245 w 539"/>
                  <a:gd name="T27" fmla="*/ 121 h 539"/>
                  <a:gd name="T28" fmla="*/ 235 w 539"/>
                  <a:gd name="T29" fmla="*/ 103 h 539"/>
                  <a:gd name="T30" fmla="*/ 239 w 539"/>
                  <a:gd name="T31" fmla="*/ 83 h 539"/>
                  <a:gd name="T32" fmla="*/ 252 w 539"/>
                  <a:gd name="T33" fmla="*/ 44 h 539"/>
                  <a:gd name="T34" fmla="*/ 246 w 539"/>
                  <a:gd name="T35" fmla="*/ 16 h 539"/>
                  <a:gd name="T36" fmla="*/ 207 w 539"/>
                  <a:gd name="T37" fmla="*/ 0 h 539"/>
                  <a:gd name="T38" fmla="*/ 184 w 539"/>
                  <a:gd name="T39" fmla="*/ 3 h 539"/>
                  <a:gd name="T40" fmla="*/ 158 w 539"/>
                  <a:gd name="T41" fmla="*/ 37 h 539"/>
                  <a:gd name="T42" fmla="*/ 161 w 539"/>
                  <a:gd name="T43" fmla="*/ 56 h 539"/>
                  <a:gd name="T44" fmla="*/ 171 w 539"/>
                  <a:gd name="T45" fmla="*/ 84 h 539"/>
                  <a:gd name="T46" fmla="*/ 175 w 539"/>
                  <a:gd name="T47" fmla="*/ 104 h 539"/>
                  <a:gd name="T48" fmla="*/ 164 w 539"/>
                  <a:gd name="T49" fmla="*/ 121 h 539"/>
                  <a:gd name="T50" fmla="*/ 0 w 539"/>
                  <a:gd name="T51" fmla="*/ 126 h 539"/>
                  <a:gd name="T52" fmla="*/ 1 w 539"/>
                  <a:gd name="T53" fmla="*/ 277 h 539"/>
                  <a:gd name="T54" fmla="*/ 8 w 539"/>
                  <a:gd name="T55" fmla="*/ 278 h 539"/>
                  <a:gd name="T56" fmla="*/ 49 w 539"/>
                  <a:gd name="T57" fmla="*/ 264 h 539"/>
                  <a:gd name="T58" fmla="*/ 85 w 539"/>
                  <a:gd name="T59" fmla="*/ 266 h 539"/>
                  <a:gd name="T60" fmla="*/ 117 w 539"/>
                  <a:gd name="T61" fmla="*/ 293 h 539"/>
                  <a:gd name="T62" fmla="*/ 126 w 539"/>
                  <a:gd name="T63" fmla="*/ 332 h 539"/>
                  <a:gd name="T64" fmla="*/ 114 w 539"/>
                  <a:gd name="T65" fmla="*/ 378 h 539"/>
                  <a:gd name="T66" fmla="*/ 80 w 539"/>
                  <a:gd name="T67" fmla="*/ 401 h 539"/>
                  <a:gd name="T68" fmla="*/ 46 w 539"/>
                  <a:gd name="T69" fmla="*/ 401 h 539"/>
                  <a:gd name="T70" fmla="*/ 8 w 539"/>
                  <a:gd name="T71" fmla="*/ 388 h 539"/>
                  <a:gd name="T72" fmla="*/ 0 w 539"/>
                  <a:gd name="T73" fmla="*/ 388 h 539"/>
                  <a:gd name="T74" fmla="*/ 145 w 539"/>
                  <a:gd name="T75" fmla="*/ 538 h 539"/>
                  <a:gd name="T76" fmla="*/ 152 w 539"/>
                  <a:gd name="T77" fmla="*/ 532 h 539"/>
                  <a:gd name="T78" fmla="*/ 142 w 539"/>
                  <a:gd name="T79" fmla="*/ 509 h 539"/>
                  <a:gd name="T80" fmla="*/ 135 w 539"/>
                  <a:gd name="T81" fmla="*/ 475 h 539"/>
                  <a:gd name="T82" fmla="*/ 149 w 539"/>
                  <a:gd name="T83" fmla="*/ 435 h 539"/>
                  <a:gd name="T84" fmla="*/ 187 w 539"/>
                  <a:gd name="T85" fmla="*/ 414 h 539"/>
                  <a:gd name="T86" fmla="*/ 230 w 539"/>
                  <a:gd name="T87" fmla="*/ 415 h 539"/>
                  <a:gd name="T88" fmla="*/ 265 w 539"/>
                  <a:gd name="T89" fmla="*/ 439 h 539"/>
                  <a:gd name="T90" fmla="*/ 276 w 539"/>
                  <a:gd name="T91" fmla="*/ 475 h 539"/>
                  <a:gd name="T92" fmla="*/ 268 w 539"/>
                  <a:gd name="T93" fmla="*/ 512 h 539"/>
                  <a:gd name="T94" fmla="*/ 259 w 539"/>
                  <a:gd name="T95" fmla="*/ 534 h 539"/>
                  <a:gd name="T96" fmla="*/ 412 w 539"/>
                  <a:gd name="T97" fmla="*/ 538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39" h="539">
                    <a:moveTo>
                      <a:pt x="412" y="393"/>
                    </a:moveTo>
                    <a:lnTo>
                      <a:pt x="420" y="373"/>
                    </a:lnTo>
                    <a:lnTo>
                      <a:pt x="439" y="364"/>
                    </a:lnTo>
                    <a:lnTo>
                      <a:pt x="446" y="364"/>
                    </a:lnTo>
                    <a:lnTo>
                      <a:pt x="450" y="365"/>
                    </a:lnTo>
                    <a:lnTo>
                      <a:pt x="454" y="367"/>
                    </a:lnTo>
                    <a:lnTo>
                      <a:pt x="475" y="375"/>
                    </a:lnTo>
                    <a:lnTo>
                      <a:pt x="494" y="379"/>
                    </a:lnTo>
                    <a:lnTo>
                      <a:pt x="499" y="380"/>
                    </a:lnTo>
                    <a:lnTo>
                      <a:pt x="522" y="373"/>
                    </a:lnTo>
                    <a:lnTo>
                      <a:pt x="534" y="356"/>
                    </a:lnTo>
                    <a:lnTo>
                      <a:pt x="538" y="334"/>
                    </a:lnTo>
                    <a:lnTo>
                      <a:pt x="538" y="332"/>
                    </a:lnTo>
                    <a:lnTo>
                      <a:pt x="535" y="311"/>
                    </a:lnTo>
                    <a:lnTo>
                      <a:pt x="523" y="293"/>
                    </a:lnTo>
                    <a:lnTo>
                      <a:pt x="501" y="285"/>
                    </a:lnTo>
                    <a:lnTo>
                      <a:pt x="499" y="285"/>
                    </a:lnTo>
                    <a:lnTo>
                      <a:pt x="482" y="288"/>
                    </a:lnTo>
                    <a:lnTo>
                      <a:pt x="461" y="296"/>
                    </a:lnTo>
                    <a:lnTo>
                      <a:pt x="454" y="299"/>
                    </a:lnTo>
                    <a:lnTo>
                      <a:pt x="450" y="301"/>
                    </a:lnTo>
                    <a:lnTo>
                      <a:pt x="446" y="302"/>
                    </a:lnTo>
                    <a:lnTo>
                      <a:pt x="441" y="302"/>
                    </a:lnTo>
                    <a:lnTo>
                      <a:pt x="421" y="294"/>
                    </a:lnTo>
                    <a:lnTo>
                      <a:pt x="412" y="275"/>
                    </a:lnTo>
                    <a:lnTo>
                      <a:pt x="412" y="126"/>
                    </a:lnTo>
                    <a:lnTo>
                      <a:pt x="255" y="126"/>
                    </a:lnTo>
                    <a:lnTo>
                      <a:pt x="245" y="121"/>
                    </a:lnTo>
                    <a:lnTo>
                      <a:pt x="240" y="112"/>
                    </a:lnTo>
                    <a:lnTo>
                      <a:pt x="235" y="103"/>
                    </a:lnTo>
                    <a:lnTo>
                      <a:pt x="234" y="93"/>
                    </a:lnTo>
                    <a:lnTo>
                      <a:pt x="239" y="83"/>
                    </a:lnTo>
                    <a:lnTo>
                      <a:pt x="248" y="62"/>
                    </a:lnTo>
                    <a:lnTo>
                      <a:pt x="252" y="44"/>
                    </a:lnTo>
                    <a:lnTo>
                      <a:pt x="253" y="39"/>
                    </a:lnTo>
                    <a:lnTo>
                      <a:pt x="246" y="16"/>
                    </a:lnTo>
                    <a:lnTo>
                      <a:pt x="229" y="4"/>
                    </a:lnTo>
                    <a:lnTo>
                      <a:pt x="207" y="0"/>
                    </a:lnTo>
                    <a:lnTo>
                      <a:pt x="205" y="0"/>
                    </a:lnTo>
                    <a:lnTo>
                      <a:pt x="184" y="3"/>
                    </a:lnTo>
                    <a:lnTo>
                      <a:pt x="166" y="15"/>
                    </a:lnTo>
                    <a:lnTo>
                      <a:pt x="158" y="37"/>
                    </a:lnTo>
                    <a:lnTo>
                      <a:pt x="158" y="39"/>
                    </a:lnTo>
                    <a:lnTo>
                      <a:pt x="161" y="56"/>
                    </a:lnTo>
                    <a:lnTo>
                      <a:pt x="168" y="77"/>
                    </a:lnTo>
                    <a:lnTo>
                      <a:pt x="171" y="84"/>
                    </a:lnTo>
                    <a:lnTo>
                      <a:pt x="176" y="93"/>
                    </a:lnTo>
                    <a:lnTo>
                      <a:pt x="175" y="104"/>
                    </a:lnTo>
                    <a:lnTo>
                      <a:pt x="170" y="112"/>
                    </a:lnTo>
                    <a:lnTo>
                      <a:pt x="164" y="121"/>
                    </a:lnTo>
                    <a:lnTo>
                      <a:pt x="155" y="126"/>
                    </a:lnTo>
                    <a:lnTo>
                      <a:pt x="0" y="126"/>
                    </a:lnTo>
                    <a:lnTo>
                      <a:pt x="0" y="273"/>
                    </a:lnTo>
                    <a:lnTo>
                      <a:pt x="1" y="277"/>
                    </a:lnTo>
                    <a:lnTo>
                      <a:pt x="6" y="279"/>
                    </a:lnTo>
                    <a:lnTo>
                      <a:pt x="8" y="278"/>
                    </a:lnTo>
                    <a:lnTo>
                      <a:pt x="29" y="269"/>
                    </a:lnTo>
                    <a:lnTo>
                      <a:pt x="49" y="264"/>
                    </a:lnTo>
                    <a:lnTo>
                      <a:pt x="63" y="262"/>
                    </a:lnTo>
                    <a:lnTo>
                      <a:pt x="85" y="266"/>
                    </a:lnTo>
                    <a:lnTo>
                      <a:pt x="103" y="276"/>
                    </a:lnTo>
                    <a:lnTo>
                      <a:pt x="117" y="293"/>
                    </a:lnTo>
                    <a:lnTo>
                      <a:pt x="124" y="314"/>
                    </a:lnTo>
                    <a:lnTo>
                      <a:pt x="126" y="332"/>
                    </a:lnTo>
                    <a:lnTo>
                      <a:pt x="123" y="357"/>
                    </a:lnTo>
                    <a:lnTo>
                      <a:pt x="114" y="378"/>
                    </a:lnTo>
                    <a:lnTo>
                      <a:pt x="99" y="392"/>
                    </a:lnTo>
                    <a:lnTo>
                      <a:pt x="80" y="401"/>
                    </a:lnTo>
                    <a:lnTo>
                      <a:pt x="63" y="403"/>
                    </a:lnTo>
                    <a:lnTo>
                      <a:pt x="46" y="401"/>
                    </a:lnTo>
                    <a:lnTo>
                      <a:pt x="26" y="395"/>
                    </a:lnTo>
                    <a:lnTo>
                      <a:pt x="8" y="388"/>
                    </a:lnTo>
                    <a:lnTo>
                      <a:pt x="5" y="386"/>
                    </a:lnTo>
                    <a:lnTo>
                      <a:pt x="0" y="388"/>
                    </a:lnTo>
                    <a:lnTo>
                      <a:pt x="0" y="538"/>
                    </a:lnTo>
                    <a:lnTo>
                      <a:pt x="145" y="538"/>
                    </a:lnTo>
                    <a:lnTo>
                      <a:pt x="149" y="537"/>
                    </a:lnTo>
                    <a:lnTo>
                      <a:pt x="152" y="532"/>
                    </a:lnTo>
                    <a:lnTo>
                      <a:pt x="150" y="530"/>
                    </a:lnTo>
                    <a:lnTo>
                      <a:pt x="142" y="509"/>
                    </a:lnTo>
                    <a:lnTo>
                      <a:pt x="136" y="489"/>
                    </a:lnTo>
                    <a:lnTo>
                      <a:pt x="135" y="475"/>
                    </a:lnTo>
                    <a:lnTo>
                      <a:pt x="139" y="453"/>
                    </a:lnTo>
                    <a:lnTo>
                      <a:pt x="149" y="435"/>
                    </a:lnTo>
                    <a:lnTo>
                      <a:pt x="165" y="421"/>
                    </a:lnTo>
                    <a:lnTo>
                      <a:pt x="187" y="414"/>
                    </a:lnTo>
                    <a:lnTo>
                      <a:pt x="205" y="412"/>
                    </a:lnTo>
                    <a:lnTo>
                      <a:pt x="230" y="415"/>
                    </a:lnTo>
                    <a:lnTo>
                      <a:pt x="250" y="424"/>
                    </a:lnTo>
                    <a:lnTo>
                      <a:pt x="265" y="439"/>
                    </a:lnTo>
                    <a:lnTo>
                      <a:pt x="274" y="458"/>
                    </a:lnTo>
                    <a:lnTo>
                      <a:pt x="276" y="475"/>
                    </a:lnTo>
                    <a:lnTo>
                      <a:pt x="274" y="492"/>
                    </a:lnTo>
                    <a:lnTo>
                      <a:pt x="268" y="512"/>
                    </a:lnTo>
                    <a:lnTo>
                      <a:pt x="260" y="530"/>
                    </a:lnTo>
                    <a:lnTo>
                      <a:pt x="259" y="534"/>
                    </a:lnTo>
                    <a:lnTo>
                      <a:pt x="262" y="538"/>
                    </a:lnTo>
                    <a:lnTo>
                      <a:pt x="412" y="538"/>
                    </a:lnTo>
                    <a:lnTo>
                      <a:pt x="412" y="393"/>
                    </a:lnTo>
                    <a:close/>
                  </a:path>
                </a:pathLst>
              </a:custGeom>
              <a:solidFill>
                <a:srgbClr val="E86F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grpSp>
        <p:grpSp>
          <p:nvGrpSpPr>
            <p:cNvPr id="18489" name="Group 107"/>
            <p:cNvGrpSpPr>
              <a:grpSpLocks/>
            </p:cNvGrpSpPr>
            <p:nvPr/>
          </p:nvGrpSpPr>
          <p:grpSpPr bwMode="auto">
            <a:xfrm>
              <a:off x="9784989" y="2391663"/>
              <a:ext cx="906463" cy="906463"/>
              <a:chOff x="17995" y="-1973"/>
              <a:chExt cx="1427" cy="1428"/>
            </a:xfrm>
          </p:grpSpPr>
          <p:sp>
            <p:nvSpPr>
              <p:cNvPr id="18490" name="Freeform 108"/>
              <p:cNvSpPr>
                <a:spLocks/>
              </p:cNvSpPr>
              <p:nvPr/>
            </p:nvSpPr>
            <p:spPr bwMode="auto">
              <a:xfrm>
                <a:off x="18009" y="-1958"/>
                <a:ext cx="1398" cy="1398"/>
              </a:xfrm>
              <a:custGeom>
                <a:avLst/>
                <a:gdLst>
                  <a:gd name="T0" fmla="*/ 756 w 1398"/>
                  <a:gd name="T1" fmla="*/ 1396 h 1398"/>
                  <a:gd name="T2" fmla="*/ 867 w 1398"/>
                  <a:gd name="T3" fmla="*/ 1378 h 1398"/>
                  <a:gd name="T4" fmla="*/ 971 w 1398"/>
                  <a:gd name="T5" fmla="*/ 1343 h 1398"/>
                  <a:gd name="T6" fmla="*/ 1067 w 1398"/>
                  <a:gd name="T7" fmla="*/ 1293 h 1398"/>
                  <a:gd name="T8" fmla="*/ 1154 w 1398"/>
                  <a:gd name="T9" fmla="*/ 1230 h 1398"/>
                  <a:gd name="T10" fmla="*/ 1230 w 1398"/>
                  <a:gd name="T11" fmla="*/ 1154 h 1398"/>
                  <a:gd name="T12" fmla="*/ 1293 w 1398"/>
                  <a:gd name="T13" fmla="*/ 1067 h 1398"/>
                  <a:gd name="T14" fmla="*/ 1343 w 1398"/>
                  <a:gd name="T15" fmla="*/ 971 h 1398"/>
                  <a:gd name="T16" fmla="*/ 1378 w 1398"/>
                  <a:gd name="T17" fmla="*/ 867 h 1398"/>
                  <a:gd name="T18" fmla="*/ 1396 w 1398"/>
                  <a:gd name="T19" fmla="*/ 756 h 1398"/>
                  <a:gd name="T20" fmla="*/ 1396 w 1398"/>
                  <a:gd name="T21" fmla="*/ 641 h 1398"/>
                  <a:gd name="T22" fmla="*/ 1378 w 1398"/>
                  <a:gd name="T23" fmla="*/ 531 h 1398"/>
                  <a:gd name="T24" fmla="*/ 1343 w 1398"/>
                  <a:gd name="T25" fmla="*/ 427 h 1398"/>
                  <a:gd name="T26" fmla="*/ 1293 w 1398"/>
                  <a:gd name="T27" fmla="*/ 330 h 1398"/>
                  <a:gd name="T28" fmla="*/ 1230 w 1398"/>
                  <a:gd name="T29" fmla="*/ 244 h 1398"/>
                  <a:gd name="T30" fmla="*/ 1154 w 1398"/>
                  <a:gd name="T31" fmla="*/ 168 h 1398"/>
                  <a:gd name="T32" fmla="*/ 1067 w 1398"/>
                  <a:gd name="T33" fmla="*/ 104 h 1398"/>
                  <a:gd name="T34" fmla="*/ 971 w 1398"/>
                  <a:gd name="T35" fmla="*/ 54 h 1398"/>
                  <a:gd name="T36" fmla="*/ 867 w 1398"/>
                  <a:gd name="T37" fmla="*/ 20 h 1398"/>
                  <a:gd name="T38" fmla="*/ 756 w 1398"/>
                  <a:gd name="T39" fmla="*/ 2 h 1398"/>
                  <a:gd name="T40" fmla="*/ 641 w 1398"/>
                  <a:gd name="T41" fmla="*/ 2 h 1398"/>
                  <a:gd name="T42" fmla="*/ 531 w 1398"/>
                  <a:gd name="T43" fmla="*/ 20 h 1398"/>
                  <a:gd name="T44" fmla="*/ 427 w 1398"/>
                  <a:gd name="T45" fmla="*/ 54 h 1398"/>
                  <a:gd name="T46" fmla="*/ 330 w 1398"/>
                  <a:gd name="T47" fmla="*/ 104 h 1398"/>
                  <a:gd name="T48" fmla="*/ 244 w 1398"/>
                  <a:gd name="T49" fmla="*/ 168 h 1398"/>
                  <a:gd name="T50" fmla="*/ 168 w 1398"/>
                  <a:gd name="T51" fmla="*/ 244 h 1398"/>
                  <a:gd name="T52" fmla="*/ 104 w 1398"/>
                  <a:gd name="T53" fmla="*/ 330 h 1398"/>
                  <a:gd name="T54" fmla="*/ 54 w 1398"/>
                  <a:gd name="T55" fmla="*/ 427 h 1398"/>
                  <a:gd name="T56" fmla="*/ 20 w 1398"/>
                  <a:gd name="T57" fmla="*/ 531 h 1398"/>
                  <a:gd name="T58" fmla="*/ 2 w 1398"/>
                  <a:gd name="T59" fmla="*/ 641 h 1398"/>
                  <a:gd name="T60" fmla="*/ 2 w 1398"/>
                  <a:gd name="T61" fmla="*/ 756 h 1398"/>
                  <a:gd name="T62" fmla="*/ 20 w 1398"/>
                  <a:gd name="T63" fmla="*/ 867 h 1398"/>
                  <a:gd name="T64" fmla="*/ 54 w 1398"/>
                  <a:gd name="T65" fmla="*/ 971 h 1398"/>
                  <a:gd name="T66" fmla="*/ 104 w 1398"/>
                  <a:gd name="T67" fmla="*/ 1067 h 1398"/>
                  <a:gd name="T68" fmla="*/ 168 w 1398"/>
                  <a:gd name="T69" fmla="*/ 1154 h 1398"/>
                  <a:gd name="T70" fmla="*/ 244 w 1398"/>
                  <a:gd name="T71" fmla="*/ 1230 h 1398"/>
                  <a:gd name="T72" fmla="*/ 330 w 1398"/>
                  <a:gd name="T73" fmla="*/ 1293 h 1398"/>
                  <a:gd name="T74" fmla="*/ 427 w 1398"/>
                  <a:gd name="T75" fmla="*/ 1343 h 1398"/>
                  <a:gd name="T76" fmla="*/ 531 w 1398"/>
                  <a:gd name="T77" fmla="*/ 1378 h 1398"/>
                  <a:gd name="T78" fmla="*/ 641 w 1398"/>
                  <a:gd name="T79" fmla="*/ 1396 h 1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98" h="1398">
                    <a:moveTo>
                      <a:pt x="699" y="1398"/>
                    </a:moveTo>
                    <a:lnTo>
                      <a:pt x="756" y="1396"/>
                    </a:lnTo>
                    <a:lnTo>
                      <a:pt x="812" y="1389"/>
                    </a:lnTo>
                    <a:lnTo>
                      <a:pt x="867" y="1378"/>
                    </a:lnTo>
                    <a:lnTo>
                      <a:pt x="920" y="1362"/>
                    </a:lnTo>
                    <a:lnTo>
                      <a:pt x="971" y="1343"/>
                    </a:lnTo>
                    <a:lnTo>
                      <a:pt x="1020" y="1320"/>
                    </a:lnTo>
                    <a:lnTo>
                      <a:pt x="1067" y="1293"/>
                    </a:lnTo>
                    <a:lnTo>
                      <a:pt x="1112" y="1263"/>
                    </a:lnTo>
                    <a:lnTo>
                      <a:pt x="1154" y="1230"/>
                    </a:lnTo>
                    <a:lnTo>
                      <a:pt x="1193" y="1193"/>
                    </a:lnTo>
                    <a:lnTo>
                      <a:pt x="1230" y="1154"/>
                    </a:lnTo>
                    <a:lnTo>
                      <a:pt x="1263" y="1112"/>
                    </a:lnTo>
                    <a:lnTo>
                      <a:pt x="1293" y="1067"/>
                    </a:lnTo>
                    <a:lnTo>
                      <a:pt x="1320" y="1020"/>
                    </a:lnTo>
                    <a:lnTo>
                      <a:pt x="1343" y="971"/>
                    </a:lnTo>
                    <a:lnTo>
                      <a:pt x="1362" y="920"/>
                    </a:lnTo>
                    <a:lnTo>
                      <a:pt x="1378" y="867"/>
                    </a:lnTo>
                    <a:lnTo>
                      <a:pt x="1389" y="812"/>
                    </a:lnTo>
                    <a:lnTo>
                      <a:pt x="1396" y="756"/>
                    </a:lnTo>
                    <a:lnTo>
                      <a:pt x="1398" y="699"/>
                    </a:lnTo>
                    <a:lnTo>
                      <a:pt x="1396" y="641"/>
                    </a:lnTo>
                    <a:lnTo>
                      <a:pt x="1389" y="585"/>
                    </a:lnTo>
                    <a:lnTo>
                      <a:pt x="1378" y="531"/>
                    </a:lnTo>
                    <a:lnTo>
                      <a:pt x="1362" y="478"/>
                    </a:lnTo>
                    <a:lnTo>
                      <a:pt x="1343" y="427"/>
                    </a:lnTo>
                    <a:lnTo>
                      <a:pt x="1320" y="377"/>
                    </a:lnTo>
                    <a:lnTo>
                      <a:pt x="1293" y="330"/>
                    </a:lnTo>
                    <a:lnTo>
                      <a:pt x="1263" y="286"/>
                    </a:lnTo>
                    <a:lnTo>
                      <a:pt x="1230" y="244"/>
                    </a:lnTo>
                    <a:lnTo>
                      <a:pt x="1193" y="204"/>
                    </a:lnTo>
                    <a:lnTo>
                      <a:pt x="1154" y="168"/>
                    </a:lnTo>
                    <a:lnTo>
                      <a:pt x="1112" y="134"/>
                    </a:lnTo>
                    <a:lnTo>
                      <a:pt x="1067" y="104"/>
                    </a:lnTo>
                    <a:lnTo>
                      <a:pt x="1020" y="78"/>
                    </a:lnTo>
                    <a:lnTo>
                      <a:pt x="971" y="54"/>
                    </a:lnTo>
                    <a:lnTo>
                      <a:pt x="920" y="35"/>
                    </a:lnTo>
                    <a:lnTo>
                      <a:pt x="867" y="20"/>
                    </a:lnTo>
                    <a:lnTo>
                      <a:pt x="812" y="9"/>
                    </a:lnTo>
                    <a:lnTo>
                      <a:pt x="756" y="2"/>
                    </a:lnTo>
                    <a:lnTo>
                      <a:pt x="699" y="0"/>
                    </a:lnTo>
                    <a:lnTo>
                      <a:pt x="641" y="2"/>
                    </a:lnTo>
                    <a:lnTo>
                      <a:pt x="585" y="9"/>
                    </a:lnTo>
                    <a:lnTo>
                      <a:pt x="531" y="20"/>
                    </a:lnTo>
                    <a:lnTo>
                      <a:pt x="478" y="35"/>
                    </a:lnTo>
                    <a:lnTo>
                      <a:pt x="427" y="54"/>
                    </a:lnTo>
                    <a:lnTo>
                      <a:pt x="377" y="78"/>
                    </a:lnTo>
                    <a:lnTo>
                      <a:pt x="330" y="104"/>
                    </a:lnTo>
                    <a:lnTo>
                      <a:pt x="286" y="134"/>
                    </a:lnTo>
                    <a:lnTo>
                      <a:pt x="244" y="168"/>
                    </a:lnTo>
                    <a:lnTo>
                      <a:pt x="204" y="204"/>
                    </a:lnTo>
                    <a:lnTo>
                      <a:pt x="168" y="244"/>
                    </a:lnTo>
                    <a:lnTo>
                      <a:pt x="134" y="286"/>
                    </a:lnTo>
                    <a:lnTo>
                      <a:pt x="104" y="330"/>
                    </a:lnTo>
                    <a:lnTo>
                      <a:pt x="78" y="377"/>
                    </a:lnTo>
                    <a:lnTo>
                      <a:pt x="54" y="427"/>
                    </a:lnTo>
                    <a:lnTo>
                      <a:pt x="35" y="478"/>
                    </a:lnTo>
                    <a:lnTo>
                      <a:pt x="20" y="531"/>
                    </a:lnTo>
                    <a:lnTo>
                      <a:pt x="9" y="585"/>
                    </a:lnTo>
                    <a:lnTo>
                      <a:pt x="2" y="641"/>
                    </a:lnTo>
                    <a:lnTo>
                      <a:pt x="0" y="699"/>
                    </a:lnTo>
                    <a:lnTo>
                      <a:pt x="2" y="756"/>
                    </a:lnTo>
                    <a:lnTo>
                      <a:pt x="9" y="812"/>
                    </a:lnTo>
                    <a:lnTo>
                      <a:pt x="20" y="867"/>
                    </a:lnTo>
                    <a:lnTo>
                      <a:pt x="35" y="920"/>
                    </a:lnTo>
                    <a:lnTo>
                      <a:pt x="54" y="971"/>
                    </a:lnTo>
                    <a:lnTo>
                      <a:pt x="78" y="1020"/>
                    </a:lnTo>
                    <a:lnTo>
                      <a:pt x="104" y="1067"/>
                    </a:lnTo>
                    <a:lnTo>
                      <a:pt x="134" y="1112"/>
                    </a:lnTo>
                    <a:lnTo>
                      <a:pt x="168" y="1154"/>
                    </a:lnTo>
                    <a:lnTo>
                      <a:pt x="204" y="1193"/>
                    </a:lnTo>
                    <a:lnTo>
                      <a:pt x="244" y="1230"/>
                    </a:lnTo>
                    <a:lnTo>
                      <a:pt x="286" y="1263"/>
                    </a:lnTo>
                    <a:lnTo>
                      <a:pt x="330" y="1293"/>
                    </a:lnTo>
                    <a:lnTo>
                      <a:pt x="377" y="1320"/>
                    </a:lnTo>
                    <a:lnTo>
                      <a:pt x="427" y="1343"/>
                    </a:lnTo>
                    <a:lnTo>
                      <a:pt x="478" y="1362"/>
                    </a:lnTo>
                    <a:lnTo>
                      <a:pt x="531" y="1378"/>
                    </a:lnTo>
                    <a:lnTo>
                      <a:pt x="585" y="1389"/>
                    </a:lnTo>
                    <a:lnTo>
                      <a:pt x="641" y="1396"/>
                    </a:lnTo>
                    <a:lnTo>
                      <a:pt x="699" y="1398"/>
                    </a:lnTo>
                    <a:close/>
                  </a:path>
                </a:pathLst>
              </a:custGeom>
              <a:solidFill>
                <a:srgbClr val="EAEA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18491" name="Freeform 109"/>
              <p:cNvSpPr>
                <a:spLocks/>
              </p:cNvSpPr>
              <p:nvPr/>
            </p:nvSpPr>
            <p:spPr bwMode="auto">
              <a:xfrm>
                <a:off x="18286" y="-1701"/>
                <a:ext cx="875" cy="460"/>
              </a:xfrm>
              <a:custGeom>
                <a:avLst/>
                <a:gdLst>
                  <a:gd name="T0" fmla="*/ 55 w 875"/>
                  <a:gd name="T1" fmla="*/ 379 h 460"/>
                  <a:gd name="T2" fmla="*/ 90 w 875"/>
                  <a:gd name="T3" fmla="*/ 367 h 460"/>
                  <a:gd name="T4" fmla="*/ 117 w 875"/>
                  <a:gd name="T5" fmla="*/ 375 h 460"/>
                  <a:gd name="T6" fmla="*/ 180 w 875"/>
                  <a:gd name="T7" fmla="*/ 390 h 460"/>
                  <a:gd name="T8" fmla="*/ 190 w 875"/>
                  <a:gd name="T9" fmla="*/ 346 h 460"/>
                  <a:gd name="T10" fmla="*/ 207 w 875"/>
                  <a:gd name="T11" fmla="*/ 306 h 460"/>
                  <a:gd name="T12" fmla="*/ 231 w 875"/>
                  <a:gd name="T13" fmla="*/ 270 h 460"/>
                  <a:gd name="T14" fmla="*/ 260 w 875"/>
                  <a:gd name="T15" fmla="*/ 239 h 460"/>
                  <a:gd name="T16" fmla="*/ 295 w 875"/>
                  <a:gd name="T17" fmla="*/ 213 h 460"/>
                  <a:gd name="T18" fmla="*/ 335 w 875"/>
                  <a:gd name="T19" fmla="*/ 194 h 460"/>
                  <a:gd name="T20" fmla="*/ 377 w 875"/>
                  <a:gd name="T21" fmla="*/ 182 h 460"/>
                  <a:gd name="T22" fmla="*/ 422 w 875"/>
                  <a:gd name="T23" fmla="*/ 177 h 460"/>
                  <a:gd name="T24" fmla="*/ 464 w 875"/>
                  <a:gd name="T25" fmla="*/ 181 h 460"/>
                  <a:gd name="T26" fmla="*/ 504 w 875"/>
                  <a:gd name="T27" fmla="*/ 192 h 460"/>
                  <a:gd name="T28" fmla="*/ 541 w 875"/>
                  <a:gd name="T29" fmla="*/ 209 h 460"/>
                  <a:gd name="T30" fmla="*/ 575 w 875"/>
                  <a:gd name="T31" fmla="*/ 232 h 460"/>
                  <a:gd name="T32" fmla="*/ 605 w 875"/>
                  <a:gd name="T33" fmla="*/ 261 h 460"/>
                  <a:gd name="T34" fmla="*/ 624 w 875"/>
                  <a:gd name="T35" fmla="*/ 286 h 460"/>
                  <a:gd name="T36" fmla="*/ 755 w 875"/>
                  <a:gd name="T37" fmla="*/ 422 h 460"/>
                  <a:gd name="T38" fmla="*/ 804 w 875"/>
                  <a:gd name="T39" fmla="*/ 243 h 460"/>
                  <a:gd name="T40" fmla="*/ 781 w 875"/>
                  <a:gd name="T41" fmla="*/ 200 h 460"/>
                  <a:gd name="T42" fmla="*/ 753 w 875"/>
                  <a:gd name="T43" fmla="*/ 161 h 460"/>
                  <a:gd name="T44" fmla="*/ 722 w 875"/>
                  <a:gd name="T45" fmla="*/ 125 h 460"/>
                  <a:gd name="T46" fmla="*/ 687 w 875"/>
                  <a:gd name="T47" fmla="*/ 93 h 460"/>
                  <a:gd name="T48" fmla="*/ 648 w 875"/>
                  <a:gd name="T49" fmla="*/ 66 h 460"/>
                  <a:gd name="T50" fmla="*/ 607 w 875"/>
                  <a:gd name="T51" fmla="*/ 43 h 460"/>
                  <a:gd name="T52" fmla="*/ 563 w 875"/>
                  <a:gd name="T53" fmla="*/ 24 h 460"/>
                  <a:gd name="T54" fmla="*/ 518 w 875"/>
                  <a:gd name="T55" fmla="*/ 11 h 460"/>
                  <a:gd name="T56" fmla="*/ 470 w 875"/>
                  <a:gd name="T57" fmla="*/ 2 h 460"/>
                  <a:gd name="T58" fmla="*/ 422 w 875"/>
                  <a:gd name="T59" fmla="*/ 0 h 460"/>
                  <a:gd name="T60" fmla="*/ 353 w 875"/>
                  <a:gd name="T61" fmla="*/ 5 h 460"/>
                  <a:gd name="T62" fmla="*/ 288 w 875"/>
                  <a:gd name="T63" fmla="*/ 21 h 460"/>
                  <a:gd name="T64" fmla="*/ 228 w 875"/>
                  <a:gd name="T65" fmla="*/ 47 h 460"/>
                  <a:gd name="T66" fmla="*/ 172 w 875"/>
                  <a:gd name="T67" fmla="*/ 81 h 460"/>
                  <a:gd name="T68" fmla="*/ 123 w 875"/>
                  <a:gd name="T69" fmla="*/ 123 h 460"/>
                  <a:gd name="T70" fmla="*/ 81 w 875"/>
                  <a:gd name="T71" fmla="*/ 172 h 460"/>
                  <a:gd name="T72" fmla="*/ 47 w 875"/>
                  <a:gd name="T73" fmla="*/ 228 h 460"/>
                  <a:gd name="T74" fmla="*/ 21 w 875"/>
                  <a:gd name="T75" fmla="*/ 288 h 460"/>
                  <a:gd name="T76" fmla="*/ 5 w 875"/>
                  <a:gd name="T77" fmla="*/ 353 h 460"/>
                  <a:gd name="T78" fmla="*/ 0 w 875"/>
                  <a:gd name="T79" fmla="*/ 422 h 460"/>
                  <a:gd name="T80" fmla="*/ 0 w 875"/>
                  <a:gd name="T81" fmla="*/ 447 h 460"/>
                  <a:gd name="T82" fmla="*/ 42 w 875"/>
                  <a:gd name="T83" fmla="*/ 393 h 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75" h="460">
                    <a:moveTo>
                      <a:pt x="42" y="393"/>
                    </a:moveTo>
                    <a:lnTo>
                      <a:pt x="55" y="379"/>
                    </a:lnTo>
                    <a:lnTo>
                      <a:pt x="72" y="370"/>
                    </a:lnTo>
                    <a:lnTo>
                      <a:pt x="90" y="367"/>
                    </a:lnTo>
                    <a:lnTo>
                      <a:pt x="109" y="371"/>
                    </a:lnTo>
                    <a:lnTo>
                      <a:pt x="117" y="375"/>
                    </a:lnTo>
                    <a:lnTo>
                      <a:pt x="178" y="413"/>
                    </a:lnTo>
                    <a:lnTo>
                      <a:pt x="180" y="390"/>
                    </a:lnTo>
                    <a:lnTo>
                      <a:pt x="184" y="368"/>
                    </a:lnTo>
                    <a:lnTo>
                      <a:pt x="190" y="346"/>
                    </a:lnTo>
                    <a:lnTo>
                      <a:pt x="197" y="326"/>
                    </a:lnTo>
                    <a:lnTo>
                      <a:pt x="207" y="306"/>
                    </a:lnTo>
                    <a:lnTo>
                      <a:pt x="218" y="287"/>
                    </a:lnTo>
                    <a:lnTo>
                      <a:pt x="231" y="270"/>
                    </a:lnTo>
                    <a:lnTo>
                      <a:pt x="245" y="254"/>
                    </a:lnTo>
                    <a:lnTo>
                      <a:pt x="260" y="239"/>
                    </a:lnTo>
                    <a:lnTo>
                      <a:pt x="277" y="225"/>
                    </a:lnTo>
                    <a:lnTo>
                      <a:pt x="295" y="213"/>
                    </a:lnTo>
                    <a:lnTo>
                      <a:pt x="314" y="202"/>
                    </a:lnTo>
                    <a:lnTo>
                      <a:pt x="335" y="194"/>
                    </a:lnTo>
                    <a:lnTo>
                      <a:pt x="356" y="187"/>
                    </a:lnTo>
                    <a:lnTo>
                      <a:pt x="377" y="182"/>
                    </a:lnTo>
                    <a:lnTo>
                      <a:pt x="400" y="178"/>
                    </a:lnTo>
                    <a:lnTo>
                      <a:pt x="422" y="177"/>
                    </a:lnTo>
                    <a:lnTo>
                      <a:pt x="443" y="178"/>
                    </a:lnTo>
                    <a:lnTo>
                      <a:pt x="464" y="181"/>
                    </a:lnTo>
                    <a:lnTo>
                      <a:pt x="484" y="186"/>
                    </a:lnTo>
                    <a:lnTo>
                      <a:pt x="504" y="192"/>
                    </a:lnTo>
                    <a:lnTo>
                      <a:pt x="523" y="200"/>
                    </a:lnTo>
                    <a:lnTo>
                      <a:pt x="541" y="209"/>
                    </a:lnTo>
                    <a:lnTo>
                      <a:pt x="559" y="220"/>
                    </a:lnTo>
                    <a:lnTo>
                      <a:pt x="575" y="232"/>
                    </a:lnTo>
                    <a:lnTo>
                      <a:pt x="591" y="246"/>
                    </a:lnTo>
                    <a:lnTo>
                      <a:pt x="605" y="261"/>
                    </a:lnTo>
                    <a:lnTo>
                      <a:pt x="618" y="278"/>
                    </a:lnTo>
                    <a:lnTo>
                      <a:pt x="624" y="286"/>
                    </a:lnTo>
                    <a:lnTo>
                      <a:pt x="559" y="302"/>
                    </a:lnTo>
                    <a:lnTo>
                      <a:pt x="755" y="422"/>
                    </a:lnTo>
                    <a:lnTo>
                      <a:pt x="875" y="226"/>
                    </a:lnTo>
                    <a:lnTo>
                      <a:pt x="804" y="243"/>
                    </a:lnTo>
                    <a:lnTo>
                      <a:pt x="793" y="221"/>
                    </a:lnTo>
                    <a:lnTo>
                      <a:pt x="781" y="200"/>
                    </a:lnTo>
                    <a:lnTo>
                      <a:pt x="768" y="180"/>
                    </a:lnTo>
                    <a:lnTo>
                      <a:pt x="753" y="161"/>
                    </a:lnTo>
                    <a:lnTo>
                      <a:pt x="738" y="143"/>
                    </a:lnTo>
                    <a:lnTo>
                      <a:pt x="722" y="125"/>
                    </a:lnTo>
                    <a:lnTo>
                      <a:pt x="705" y="109"/>
                    </a:lnTo>
                    <a:lnTo>
                      <a:pt x="687" y="93"/>
                    </a:lnTo>
                    <a:lnTo>
                      <a:pt x="668" y="79"/>
                    </a:lnTo>
                    <a:lnTo>
                      <a:pt x="648" y="66"/>
                    </a:lnTo>
                    <a:lnTo>
                      <a:pt x="628" y="54"/>
                    </a:lnTo>
                    <a:lnTo>
                      <a:pt x="607" y="43"/>
                    </a:lnTo>
                    <a:lnTo>
                      <a:pt x="585" y="33"/>
                    </a:lnTo>
                    <a:lnTo>
                      <a:pt x="563" y="24"/>
                    </a:lnTo>
                    <a:lnTo>
                      <a:pt x="541" y="17"/>
                    </a:lnTo>
                    <a:lnTo>
                      <a:pt x="518" y="11"/>
                    </a:lnTo>
                    <a:lnTo>
                      <a:pt x="494" y="6"/>
                    </a:lnTo>
                    <a:lnTo>
                      <a:pt x="470" y="2"/>
                    </a:lnTo>
                    <a:lnTo>
                      <a:pt x="446" y="0"/>
                    </a:lnTo>
                    <a:lnTo>
                      <a:pt x="422" y="0"/>
                    </a:lnTo>
                    <a:lnTo>
                      <a:pt x="387" y="1"/>
                    </a:lnTo>
                    <a:lnTo>
                      <a:pt x="353" y="5"/>
                    </a:lnTo>
                    <a:lnTo>
                      <a:pt x="320" y="12"/>
                    </a:lnTo>
                    <a:lnTo>
                      <a:pt x="288" y="21"/>
                    </a:lnTo>
                    <a:lnTo>
                      <a:pt x="257" y="33"/>
                    </a:lnTo>
                    <a:lnTo>
                      <a:pt x="228" y="47"/>
                    </a:lnTo>
                    <a:lnTo>
                      <a:pt x="199" y="63"/>
                    </a:lnTo>
                    <a:lnTo>
                      <a:pt x="172" y="81"/>
                    </a:lnTo>
                    <a:lnTo>
                      <a:pt x="147" y="101"/>
                    </a:lnTo>
                    <a:lnTo>
                      <a:pt x="123" y="123"/>
                    </a:lnTo>
                    <a:lnTo>
                      <a:pt x="101" y="147"/>
                    </a:lnTo>
                    <a:lnTo>
                      <a:pt x="81" y="172"/>
                    </a:lnTo>
                    <a:lnTo>
                      <a:pt x="63" y="199"/>
                    </a:lnTo>
                    <a:lnTo>
                      <a:pt x="47" y="228"/>
                    </a:lnTo>
                    <a:lnTo>
                      <a:pt x="33" y="257"/>
                    </a:lnTo>
                    <a:lnTo>
                      <a:pt x="21" y="288"/>
                    </a:lnTo>
                    <a:lnTo>
                      <a:pt x="12" y="320"/>
                    </a:lnTo>
                    <a:lnTo>
                      <a:pt x="5" y="353"/>
                    </a:lnTo>
                    <a:lnTo>
                      <a:pt x="1" y="387"/>
                    </a:lnTo>
                    <a:lnTo>
                      <a:pt x="0" y="422"/>
                    </a:lnTo>
                    <a:lnTo>
                      <a:pt x="0" y="434"/>
                    </a:lnTo>
                    <a:lnTo>
                      <a:pt x="0" y="447"/>
                    </a:lnTo>
                    <a:lnTo>
                      <a:pt x="2" y="460"/>
                    </a:lnTo>
                    <a:lnTo>
                      <a:pt x="42" y="393"/>
                    </a:lnTo>
                    <a:close/>
                  </a:path>
                </a:pathLst>
              </a:custGeom>
              <a:solidFill>
                <a:srgbClr val="A9B1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sp>
            <p:nvSpPr>
              <p:cNvPr id="18492" name="Freeform 110"/>
              <p:cNvSpPr>
                <a:spLocks/>
              </p:cNvSpPr>
              <p:nvPr/>
            </p:nvSpPr>
            <p:spPr bwMode="auto">
              <a:xfrm>
                <a:off x="18255" y="-1317"/>
                <a:ext cx="875" cy="461"/>
              </a:xfrm>
              <a:custGeom>
                <a:avLst/>
                <a:gdLst>
                  <a:gd name="T0" fmla="*/ 521 w 875"/>
                  <a:gd name="T1" fmla="*/ 454 h 461"/>
                  <a:gd name="T2" fmla="*/ 586 w 875"/>
                  <a:gd name="T3" fmla="*/ 438 h 461"/>
                  <a:gd name="T4" fmla="*/ 646 w 875"/>
                  <a:gd name="T5" fmla="*/ 412 h 461"/>
                  <a:gd name="T6" fmla="*/ 702 w 875"/>
                  <a:gd name="T7" fmla="*/ 378 h 461"/>
                  <a:gd name="T8" fmla="*/ 751 w 875"/>
                  <a:gd name="T9" fmla="*/ 336 h 461"/>
                  <a:gd name="T10" fmla="*/ 793 w 875"/>
                  <a:gd name="T11" fmla="*/ 287 h 461"/>
                  <a:gd name="T12" fmla="*/ 828 w 875"/>
                  <a:gd name="T13" fmla="*/ 231 h 461"/>
                  <a:gd name="T14" fmla="*/ 853 w 875"/>
                  <a:gd name="T15" fmla="*/ 171 h 461"/>
                  <a:gd name="T16" fmla="*/ 869 w 875"/>
                  <a:gd name="T17" fmla="*/ 106 h 461"/>
                  <a:gd name="T18" fmla="*/ 875 w 875"/>
                  <a:gd name="T19" fmla="*/ 37 h 461"/>
                  <a:gd name="T20" fmla="*/ 874 w 875"/>
                  <a:gd name="T21" fmla="*/ 12 h 461"/>
                  <a:gd name="T22" fmla="*/ 832 w 875"/>
                  <a:gd name="T23" fmla="*/ 66 h 461"/>
                  <a:gd name="T24" fmla="*/ 799 w 875"/>
                  <a:gd name="T25" fmla="*/ 90 h 461"/>
                  <a:gd name="T26" fmla="*/ 776 w 875"/>
                  <a:gd name="T27" fmla="*/ 92 h 461"/>
                  <a:gd name="T28" fmla="*/ 757 w 875"/>
                  <a:gd name="T29" fmla="*/ 84 h 461"/>
                  <a:gd name="T30" fmla="*/ 694 w 875"/>
                  <a:gd name="T31" fmla="*/ 69 h 461"/>
                  <a:gd name="T32" fmla="*/ 685 w 875"/>
                  <a:gd name="T33" fmla="*/ 113 h 461"/>
                  <a:gd name="T34" fmla="*/ 667 w 875"/>
                  <a:gd name="T35" fmla="*/ 153 h 461"/>
                  <a:gd name="T36" fmla="*/ 644 w 875"/>
                  <a:gd name="T37" fmla="*/ 189 h 461"/>
                  <a:gd name="T38" fmla="*/ 614 w 875"/>
                  <a:gd name="T39" fmla="*/ 221 h 461"/>
                  <a:gd name="T40" fmla="*/ 579 w 875"/>
                  <a:gd name="T41" fmla="*/ 246 h 461"/>
                  <a:gd name="T42" fmla="*/ 540 w 875"/>
                  <a:gd name="T43" fmla="*/ 266 h 461"/>
                  <a:gd name="T44" fmla="*/ 497 w 875"/>
                  <a:gd name="T45" fmla="*/ 278 h 461"/>
                  <a:gd name="T46" fmla="*/ 453 w 875"/>
                  <a:gd name="T47" fmla="*/ 282 h 461"/>
                  <a:gd name="T48" fmla="*/ 411 w 875"/>
                  <a:gd name="T49" fmla="*/ 278 h 461"/>
                  <a:gd name="T50" fmla="*/ 370 w 875"/>
                  <a:gd name="T51" fmla="*/ 267 h 461"/>
                  <a:gd name="T52" fmla="*/ 333 w 875"/>
                  <a:gd name="T53" fmla="*/ 250 h 461"/>
                  <a:gd name="T54" fmla="*/ 299 w 875"/>
                  <a:gd name="T55" fmla="*/ 227 h 461"/>
                  <a:gd name="T56" fmla="*/ 269 w 875"/>
                  <a:gd name="T57" fmla="*/ 198 h 461"/>
                  <a:gd name="T58" fmla="*/ 250 w 875"/>
                  <a:gd name="T59" fmla="*/ 173 h 461"/>
                  <a:gd name="T60" fmla="*/ 120 w 875"/>
                  <a:gd name="T61" fmla="*/ 37 h 461"/>
                  <a:gd name="T62" fmla="*/ 70 w 875"/>
                  <a:gd name="T63" fmla="*/ 216 h 461"/>
                  <a:gd name="T64" fmla="*/ 93 w 875"/>
                  <a:gd name="T65" fmla="*/ 259 h 461"/>
                  <a:gd name="T66" fmla="*/ 121 w 875"/>
                  <a:gd name="T67" fmla="*/ 298 h 461"/>
                  <a:gd name="T68" fmla="*/ 152 w 875"/>
                  <a:gd name="T69" fmla="*/ 334 h 461"/>
                  <a:gd name="T70" fmla="*/ 188 w 875"/>
                  <a:gd name="T71" fmla="*/ 366 h 461"/>
                  <a:gd name="T72" fmla="*/ 226 w 875"/>
                  <a:gd name="T73" fmla="*/ 393 h 461"/>
                  <a:gd name="T74" fmla="*/ 267 w 875"/>
                  <a:gd name="T75" fmla="*/ 417 h 461"/>
                  <a:gd name="T76" fmla="*/ 311 w 875"/>
                  <a:gd name="T77" fmla="*/ 435 h 461"/>
                  <a:gd name="T78" fmla="*/ 357 w 875"/>
                  <a:gd name="T79" fmla="*/ 448 h 461"/>
                  <a:gd name="T80" fmla="*/ 404 w 875"/>
                  <a:gd name="T81" fmla="*/ 457 h 461"/>
                  <a:gd name="T82" fmla="*/ 453 w 875"/>
                  <a:gd name="T83" fmla="*/ 460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75" h="461">
                    <a:moveTo>
                      <a:pt x="487" y="458"/>
                    </a:moveTo>
                    <a:lnTo>
                      <a:pt x="521" y="454"/>
                    </a:lnTo>
                    <a:lnTo>
                      <a:pt x="554" y="447"/>
                    </a:lnTo>
                    <a:lnTo>
                      <a:pt x="586" y="438"/>
                    </a:lnTo>
                    <a:lnTo>
                      <a:pt x="617" y="426"/>
                    </a:lnTo>
                    <a:lnTo>
                      <a:pt x="646" y="412"/>
                    </a:lnTo>
                    <a:lnTo>
                      <a:pt x="675" y="396"/>
                    </a:lnTo>
                    <a:lnTo>
                      <a:pt x="702" y="378"/>
                    </a:lnTo>
                    <a:lnTo>
                      <a:pt x="727" y="358"/>
                    </a:lnTo>
                    <a:lnTo>
                      <a:pt x="751" y="336"/>
                    </a:lnTo>
                    <a:lnTo>
                      <a:pt x="773" y="312"/>
                    </a:lnTo>
                    <a:lnTo>
                      <a:pt x="793" y="287"/>
                    </a:lnTo>
                    <a:lnTo>
                      <a:pt x="811" y="260"/>
                    </a:lnTo>
                    <a:lnTo>
                      <a:pt x="828" y="231"/>
                    </a:lnTo>
                    <a:lnTo>
                      <a:pt x="842" y="202"/>
                    </a:lnTo>
                    <a:lnTo>
                      <a:pt x="853" y="171"/>
                    </a:lnTo>
                    <a:lnTo>
                      <a:pt x="863" y="139"/>
                    </a:lnTo>
                    <a:lnTo>
                      <a:pt x="869" y="106"/>
                    </a:lnTo>
                    <a:lnTo>
                      <a:pt x="873" y="72"/>
                    </a:lnTo>
                    <a:lnTo>
                      <a:pt x="875" y="37"/>
                    </a:lnTo>
                    <a:lnTo>
                      <a:pt x="875" y="25"/>
                    </a:lnTo>
                    <a:lnTo>
                      <a:pt x="874" y="12"/>
                    </a:lnTo>
                    <a:lnTo>
                      <a:pt x="873" y="0"/>
                    </a:lnTo>
                    <a:lnTo>
                      <a:pt x="832" y="66"/>
                    </a:lnTo>
                    <a:lnTo>
                      <a:pt x="818" y="81"/>
                    </a:lnTo>
                    <a:lnTo>
                      <a:pt x="799" y="90"/>
                    </a:lnTo>
                    <a:lnTo>
                      <a:pt x="786" y="92"/>
                    </a:lnTo>
                    <a:lnTo>
                      <a:pt x="776" y="92"/>
                    </a:lnTo>
                    <a:lnTo>
                      <a:pt x="766" y="89"/>
                    </a:lnTo>
                    <a:lnTo>
                      <a:pt x="757" y="84"/>
                    </a:lnTo>
                    <a:lnTo>
                      <a:pt x="696" y="46"/>
                    </a:lnTo>
                    <a:lnTo>
                      <a:pt x="694" y="69"/>
                    </a:lnTo>
                    <a:lnTo>
                      <a:pt x="691" y="91"/>
                    </a:lnTo>
                    <a:lnTo>
                      <a:pt x="685" y="113"/>
                    </a:lnTo>
                    <a:lnTo>
                      <a:pt x="677" y="133"/>
                    </a:lnTo>
                    <a:lnTo>
                      <a:pt x="667" y="153"/>
                    </a:lnTo>
                    <a:lnTo>
                      <a:pt x="656" y="172"/>
                    </a:lnTo>
                    <a:lnTo>
                      <a:pt x="644" y="189"/>
                    </a:lnTo>
                    <a:lnTo>
                      <a:pt x="629" y="206"/>
                    </a:lnTo>
                    <a:lnTo>
                      <a:pt x="614" y="221"/>
                    </a:lnTo>
                    <a:lnTo>
                      <a:pt x="597" y="234"/>
                    </a:lnTo>
                    <a:lnTo>
                      <a:pt x="579" y="246"/>
                    </a:lnTo>
                    <a:lnTo>
                      <a:pt x="560" y="257"/>
                    </a:lnTo>
                    <a:lnTo>
                      <a:pt x="540" y="266"/>
                    </a:lnTo>
                    <a:lnTo>
                      <a:pt x="519" y="273"/>
                    </a:lnTo>
                    <a:lnTo>
                      <a:pt x="497" y="278"/>
                    </a:lnTo>
                    <a:lnTo>
                      <a:pt x="474" y="281"/>
                    </a:lnTo>
                    <a:lnTo>
                      <a:pt x="453" y="282"/>
                    </a:lnTo>
                    <a:lnTo>
                      <a:pt x="431" y="281"/>
                    </a:lnTo>
                    <a:lnTo>
                      <a:pt x="411" y="278"/>
                    </a:lnTo>
                    <a:lnTo>
                      <a:pt x="390" y="273"/>
                    </a:lnTo>
                    <a:lnTo>
                      <a:pt x="370" y="267"/>
                    </a:lnTo>
                    <a:lnTo>
                      <a:pt x="351" y="259"/>
                    </a:lnTo>
                    <a:lnTo>
                      <a:pt x="333" y="250"/>
                    </a:lnTo>
                    <a:lnTo>
                      <a:pt x="315" y="239"/>
                    </a:lnTo>
                    <a:lnTo>
                      <a:pt x="299" y="227"/>
                    </a:lnTo>
                    <a:lnTo>
                      <a:pt x="283" y="213"/>
                    </a:lnTo>
                    <a:lnTo>
                      <a:pt x="269" y="198"/>
                    </a:lnTo>
                    <a:lnTo>
                      <a:pt x="256" y="182"/>
                    </a:lnTo>
                    <a:lnTo>
                      <a:pt x="250" y="173"/>
                    </a:lnTo>
                    <a:lnTo>
                      <a:pt x="315" y="157"/>
                    </a:lnTo>
                    <a:lnTo>
                      <a:pt x="120" y="37"/>
                    </a:lnTo>
                    <a:lnTo>
                      <a:pt x="0" y="233"/>
                    </a:lnTo>
                    <a:lnTo>
                      <a:pt x="70" y="216"/>
                    </a:lnTo>
                    <a:lnTo>
                      <a:pt x="81" y="238"/>
                    </a:lnTo>
                    <a:lnTo>
                      <a:pt x="93" y="259"/>
                    </a:lnTo>
                    <a:lnTo>
                      <a:pt x="107" y="279"/>
                    </a:lnTo>
                    <a:lnTo>
                      <a:pt x="121" y="298"/>
                    </a:lnTo>
                    <a:lnTo>
                      <a:pt x="136" y="317"/>
                    </a:lnTo>
                    <a:lnTo>
                      <a:pt x="152" y="334"/>
                    </a:lnTo>
                    <a:lnTo>
                      <a:pt x="170" y="350"/>
                    </a:lnTo>
                    <a:lnTo>
                      <a:pt x="188" y="366"/>
                    </a:lnTo>
                    <a:lnTo>
                      <a:pt x="206" y="380"/>
                    </a:lnTo>
                    <a:lnTo>
                      <a:pt x="226" y="393"/>
                    </a:lnTo>
                    <a:lnTo>
                      <a:pt x="246" y="405"/>
                    </a:lnTo>
                    <a:lnTo>
                      <a:pt x="267" y="417"/>
                    </a:lnTo>
                    <a:lnTo>
                      <a:pt x="289" y="426"/>
                    </a:lnTo>
                    <a:lnTo>
                      <a:pt x="311" y="435"/>
                    </a:lnTo>
                    <a:lnTo>
                      <a:pt x="334" y="442"/>
                    </a:lnTo>
                    <a:lnTo>
                      <a:pt x="357" y="448"/>
                    </a:lnTo>
                    <a:lnTo>
                      <a:pt x="380" y="453"/>
                    </a:lnTo>
                    <a:lnTo>
                      <a:pt x="404" y="457"/>
                    </a:lnTo>
                    <a:lnTo>
                      <a:pt x="428" y="459"/>
                    </a:lnTo>
                    <a:lnTo>
                      <a:pt x="453" y="460"/>
                    </a:lnTo>
                    <a:lnTo>
                      <a:pt x="487" y="458"/>
                    </a:lnTo>
                    <a:close/>
                  </a:path>
                </a:pathLst>
              </a:custGeom>
              <a:solidFill>
                <a:srgbClr val="E86F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PE"/>
              </a:p>
            </p:txBody>
          </p:sp>
        </p:gr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Rectángulo"/>
          <p:cNvSpPr>
            <a:spLocks noChangeArrowheads="1"/>
          </p:cNvSpPr>
          <p:nvPr/>
        </p:nvSpPr>
        <p:spPr bwMode="auto">
          <a:xfrm>
            <a:off x="2524125" y="785813"/>
            <a:ext cx="7358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ES" altLang="es-PE" sz="2000" b="1">
                <a:solidFill>
                  <a:srgbClr val="FF0000"/>
                </a:solidFill>
                <a:cs typeface="Arial" panose="020B0604020202020204" pitchFamily="34" charset="0"/>
              </a:rPr>
              <a:t>    SE REQUIERE UN CONEI ORGANIZADO</a:t>
            </a:r>
            <a:endParaRPr lang="es-ES_tradnl" altLang="es-PE" sz="2000">
              <a:solidFill>
                <a:srgbClr val="FF0000"/>
              </a:solidFill>
              <a:cs typeface="Arial" panose="020B0604020202020204" pitchFamily="34" charset="0"/>
            </a:endParaRPr>
          </a:p>
        </p:txBody>
      </p:sp>
      <p:sp>
        <p:nvSpPr>
          <p:cNvPr id="3" name="2 Rectángulo"/>
          <p:cNvSpPr/>
          <p:nvPr/>
        </p:nvSpPr>
        <p:spPr>
          <a:xfrm>
            <a:off x="833438" y="1536700"/>
            <a:ext cx="10274300" cy="48196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just" eaLnBrk="1" fontAlgn="auto" hangingPunct="1">
              <a:lnSpc>
                <a:spcPct val="80000"/>
              </a:lnSpc>
              <a:spcBef>
                <a:spcPts val="0"/>
              </a:spcBef>
              <a:spcAft>
                <a:spcPts val="0"/>
              </a:spcAft>
              <a:defRPr/>
            </a:pPr>
            <a:r>
              <a:rPr lang="es-ES" sz="2400" b="1" dirty="0">
                <a:solidFill>
                  <a:schemeClr val="tx1"/>
                </a:solidFill>
                <a:latin typeface="Arial" pitchFamily="34" charset="0"/>
                <a:cs typeface="Arial" pitchFamily="34" charset="0"/>
              </a:rPr>
              <a:t>Para iniciar el proceso de elaboración del </a:t>
            </a:r>
            <a:r>
              <a:rPr lang="es-ES" sz="2400" b="1" dirty="0">
                <a:solidFill>
                  <a:srgbClr val="FF0000"/>
                </a:solidFill>
                <a:latin typeface="Arial" pitchFamily="34" charset="0"/>
                <a:cs typeface="Arial" pitchFamily="34" charset="0"/>
              </a:rPr>
              <a:t>PEI </a:t>
            </a:r>
            <a:r>
              <a:rPr lang="es-ES" sz="2400" b="1" dirty="0">
                <a:solidFill>
                  <a:schemeClr val="tx1"/>
                </a:solidFill>
                <a:latin typeface="Arial" pitchFamily="34" charset="0"/>
                <a:cs typeface="Arial" pitchFamily="34" charset="0"/>
              </a:rPr>
              <a:t>, nuestro </a:t>
            </a:r>
            <a:r>
              <a:rPr lang="es-ES" sz="2400" b="1" dirty="0">
                <a:solidFill>
                  <a:srgbClr val="FF0000"/>
                </a:solidFill>
                <a:latin typeface="Arial" pitchFamily="34" charset="0"/>
                <a:cs typeface="Arial" pitchFamily="34" charset="0"/>
              </a:rPr>
              <a:t>CONEI</a:t>
            </a:r>
            <a:r>
              <a:rPr lang="es-ES" sz="2400" b="1" dirty="0">
                <a:solidFill>
                  <a:schemeClr val="tx1"/>
                </a:solidFill>
                <a:latin typeface="Arial" pitchFamily="34" charset="0"/>
                <a:cs typeface="Arial" pitchFamily="34" charset="0"/>
              </a:rPr>
              <a:t> debe estar muy bien organizado, pues promoverá la elaboración del </a:t>
            </a:r>
            <a:r>
              <a:rPr lang="es-ES" sz="2400" b="1" dirty="0">
                <a:solidFill>
                  <a:srgbClr val="FF0000"/>
                </a:solidFill>
                <a:latin typeface="Arial" pitchFamily="34" charset="0"/>
                <a:cs typeface="Arial" pitchFamily="34" charset="0"/>
              </a:rPr>
              <a:t>PEI, </a:t>
            </a:r>
            <a:r>
              <a:rPr lang="es-ES" sz="2400" b="1" dirty="0">
                <a:solidFill>
                  <a:schemeClr val="tx1"/>
                </a:solidFill>
                <a:latin typeface="Arial" pitchFamily="34" charset="0"/>
                <a:cs typeface="Arial" pitchFamily="34" charset="0"/>
              </a:rPr>
              <a:t>a través de la conformación de un comité de planificación.</a:t>
            </a:r>
          </a:p>
          <a:p>
            <a:pPr algn="just" eaLnBrk="1" fontAlgn="auto" hangingPunct="1">
              <a:lnSpc>
                <a:spcPct val="80000"/>
              </a:lnSpc>
              <a:spcBef>
                <a:spcPts val="0"/>
              </a:spcBef>
              <a:spcAft>
                <a:spcPts val="0"/>
              </a:spcAft>
              <a:defRPr/>
            </a:pPr>
            <a:endParaRPr lang="es-ES" sz="2400" b="1" dirty="0">
              <a:solidFill>
                <a:schemeClr val="tx1"/>
              </a:solidFill>
              <a:latin typeface="Arial" pitchFamily="34" charset="0"/>
              <a:cs typeface="Arial" pitchFamily="34" charset="0"/>
            </a:endParaRPr>
          </a:p>
          <a:p>
            <a:pPr algn="just" eaLnBrk="1" fontAlgn="auto" hangingPunct="1">
              <a:lnSpc>
                <a:spcPct val="80000"/>
              </a:lnSpc>
              <a:spcBef>
                <a:spcPts val="0"/>
              </a:spcBef>
              <a:spcAft>
                <a:spcPts val="0"/>
              </a:spcAft>
              <a:defRPr/>
            </a:pPr>
            <a:endParaRPr lang="es-ES" sz="2400" b="1" dirty="0">
              <a:solidFill>
                <a:schemeClr val="tx1"/>
              </a:solidFill>
              <a:latin typeface="Arial" pitchFamily="34" charset="0"/>
              <a:cs typeface="Arial" pitchFamily="34" charset="0"/>
            </a:endParaRPr>
          </a:p>
          <a:p>
            <a:pPr algn="just" eaLnBrk="1" fontAlgn="auto" hangingPunct="1">
              <a:lnSpc>
                <a:spcPct val="80000"/>
              </a:lnSpc>
              <a:spcBef>
                <a:spcPts val="0"/>
              </a:spcBef>
              <a:spcAft>
                <a:spcPts val="0"/>
              </a:spcAft>
              <a:defRPr/>
            </a:pPr>
            <a:r>
              <a:rPr lang="es-ES" sz="2400" b="1" dirty="0">
                <a:solidFill>
                  <a:schemeClr val="tx1"/>
                </a:solidFill>
                <a:latin typeface="Arial" pitchFamily="34" charset="0"/>
                <a:cs typeface="Arial" pitchFamily="34" charset="0"/>
              </a:rPr>
              <a:t>El </a:t>
            </a:r>
            <a:r>
              <a:rPr lang="es-ES" sz="2400" b="1" dirty="0">
                <a:solidFill>
                  <a:srgbClr val="FF0000"/>
                </a:solidFill>
                <a:latin typeface="Arial" pitchFamily="34" charset="0"/>
                <a:cs typeface="Arial" pitchFamily="34" charset="0"/>
              </a:rPr>
              <a:t>CONEI </a:t>
            </a:r>
            <a:r>
              <a:rPr lang="es-ES" sz="2400" b="1" dirty="0">
                <a:solidFill>
                  <a:schemeClr val="tx1"/>
                </a:solidFill>
                <a:latin typeface="Arial" pitchFamily="34" charset="0"/>
                <a:cs typeface="Arial" pitchFamily="34" charset="0"/>
              </a:rPr>
              <a:t>es un órgano de participación, concertación y vigilancia ciudadana de la I.E. que contribuye a la promoción y ejercicio de una gestión educativa de calidad, transparente, moral y democrático.</a:t>
            </a:r>
          </a:p>
          <a:p>
            <a:pPr algn="just" eaLnBrk="1" fontAlgn="auto" hangingPunct="1">
              <a:lnSpc>
                <a:spcPct val="80000"/>
              </a:lnSpc>
              <a:spcBef>
                <a:spcPts val="0"/>
              </a:spcBef>
              <a:spcAft>
                <a:spcPts val="0"/>
              </a:spcAft>
              <a:defRPr/>
            </a:pPr>
            <a:endParaRPr lang="es-ES" sz="2400" b="1" dirty="0">
              <a:solidFill>
                <a:schemeClr val="tx1"/>
              </a:solidFill>
              <a:latin typeface="Arial" pitchFamily="34" charset="0"/>
              <a:cs typeface="Arial" pitchFamily="34" charset="0"/>
            </a:endParaRPr>
          </a:p>
          <a:p>
            <a:pPr algn="just" eaLnBrk="1" fontAlgn="auto" hangingPunct="1">
              <a:lnSpc>
                <a:spcPct val="80000"/>
              </a:lnSpc>
              <a:spcBef>
                <a:spcPts val="0"/>
              </a:spcBef>
              <a:spcAft>
                <a:spcPts val="0"/>
              </a:spcAft>
              <a:defRPr/>
            </a:pPr>
            <a:endParaRPr lang="es-ES" sz="2400" b="1" dirty="0">
              <a:solidFill>
                <a:srgbClr val="FF0000"/>
              </a:solidFill>
              <a:latin typeface="Arial" pitchFamily="34" charset="0"/>
              <a:cs typeface="Arial" pitchFamily="34" charset="0"/>
            </a:endParaRPr>
          </a:p>
          <a:p>
            <a:pPr algn="just" eaLnBrk="1" fontAlgn="auto" hangingPunct="1">
              <a:lnSpc>
                <a:spcPct val="80000"/>
              </a:lnSpc>
              <a:spcBef>
                <a:spcPts val="0"/>
              </a:spcBef>
              <a:spcAft>
                <a:spcPts val="0"/>
              </a:spcAft>
              <a:defRPr/>
            </a:pPr>
            <a:r>
              <a:rPr lang="es-ES" sz="2400" b="1" dirty="0">
                <a:solidFill>
                  <a:schemeClr val="tx1"/>
                </a:solidFill>
                <a:latin typeface="Arial" pitchFamily="34" charset="0"/>
                <a:cs typeface="Arial" pitchFamily="34" charset="0"/>
              </a:rPr>
              <a:t>Con el funcionamiento del </a:t>
            </a:r>
            <a:r>
              <a:rPr lang="es-ES" sz="2400" b="1" dirty="0">
                <a:solidFill>
                  <a:srgbClr val="FF0000"/>
                </a:solidFill>
                <a:latin typeface="Arial" pitchFamily="34" charset="0"/>
                <a:cs typeface="Arial" pitchFamily="34" charset="0"/>
              </a:rPr>
              <a:t>CONEI, </a:t>
            </a:r>
            <a:r>
              <a:rPr lang="es-ES" sz="2400" b="1" dirty="0">
                <a:solidFill>
                  <a:schemeClr val="tx1"/>
                </a:solidFill>
                <a:latin typeface="Arial" pitchFamily="34" charset="0"/>
                <a:cs typeface="Arial" pitchFamily="34" charset="0"/>
              </a:rPr>
              <a:t>la gestión deja atrás la mentalidad centralista y asume una descentralizada, que permite construir un clima institucional favorable  y garantiza un manejo de instrumentos de gestión participativa que son aprobados con  R.D. por el director.</a:t>
            </a:r>
          </a:p>
          <a:p>
            <a:pPr algn="just" eaLnBrk="1" fontAlgn="auto" hangingPunct="1">
              <a:lnSpc>
                <a:spcPct val="80000"/>
              </a:lnSpc>
              <a:spcBef>
                <a:spcPts val="0"/>
              </a:spcBef>
              <a:spcAft>
                <a:spcPts val="0"/>
              </a:spcAft>
              <a:defRPr/>
            </a:pPr>
            <a:endParaRPr lang="es-ES" sz="2400" b="1" dirty="0">
              <a:solidFill>
                <a:schemeClr val="tx1"/>
              </a:solidFill>
              <a:latin typeface="Arial" pitchFamily="34" charset="0"/>
              <a:cs typeface="Arial" pitchFamily="34" charset="0"/>
            </a:endParaRPr>
          </a:p>
          <a:p>
            <a:pPr algn="just" eaLnBrk="1" fontAlgn="auto" hangingPunct="1">
              <a:lnSpc>
                <a:spcPct val="80000"/>
              </a:lnSpc>
              <a:spcBef>
                <a:spcPts val="0"/>
              </a:spcBef>
              <a:spcAft>
                <a:spcPts val="0"/>
              </a:spcAft>
              <a:defRPr/>
            </a:pPr>
            <a:r>
              <a:rPr lang="es-ES" sz="2400" b="1" dirty="0">
                <a:solidFill>
                  <a:schemeClr val="tx1"/>
                </a:solidFill>
                <a:latin typeface="Arial" pitchFamily="34" charset="0"/>
                <a:cs typeface="Arial" pitchFamily="34" charset="0"/>
              </a:rPr>
              <a:t>El </a:t>
            </a:r>
            <a:r>
              <a:rPr lang="es-ES" sz="2400" b="1" dirty="0">
                <a:solidFill>
                  <a:srgbClr val="FF0000"/>
                </a:solidFill>
                <a:latin typeface="Arial" pitchFamily="34" charset="0"/>
                <a:cs typeface="Arial" pitchFamily="34" charset="0"/>
              </a:rPr>
              <a:t>PEI </a:t>
            </a:r>
            <a:r>
              <a:rPr lang="es-ES" sz="2400" b="1" dirty="0">
                <a:solidFill>
                  <a:schemeClr val="tx1"/>
                </a:solidFill>
                <a:latin typeface="Arial" pitchFamily="34" charset="0"/>
                <a:cs typeface="Arial" pitchFamily="34" charset="0"/>
              </a:rPr>
              <a:t>está</a:t>
            </a:r>
            <a:r>
              <a:rPr lang="es-ES" sz="2400" b="1" dirty="0">
                <a:solidFill>
                  <a:srgbClr val="FF0000"/>
                </a:solidFill>
                <a:latin typeface="Arial" pitchFamily="34" charset="0"/>
                <a:cs typeface="Arial" pitchFamily="34" charset="0"/>
              </a:rPr>
              <a:t> </a:t>
            </a:r>
            <a:r>
              <a:rPr lang="es-ES" sz="2400" b="1" dirty="0">
                <a:solidFill>
                  <a:schemeClr val="tx1"/>
                </a:solidFill>
                <a:latin typeface="Arial" pitchFamily="34" charset="0"/>
                <a:cs typeface="Arial" pitchFamily="34" charset="0"/>
              </a:rPr>
              <a:t>articulado con el PAT, el RI, el PIN, el PCI y el IGA.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ángulo 5"/>
          <p:cNvSpPr>
            <a:spLocks noChangeArrowheads="1"/>
          </p:cNvSpPr>
          <p:nvPr/>
        </p:nvSpPr>
        <p:spPr bwMode="auto">
          <a:xfrm>
            <a:off x="941388" y="885825"/>
            <a:ext cx="98647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PE" altLang="es-PE" sz="2400" b="1">
                <a:solidFill>
                  <a:srgbClr val="C00000"/>
                </a:solidFill>
                <a:latin typeface="Arial Narrow" panose="020B0606020202030204" pitchFamily="34" charset="0"/>
              </a:rPr>
              <a:t>ESTRUCTURA PROPUESTA PARA EL PROYECTO EDUCATIVO INSTITUCIONAL </a:t>
            </a:r>
          </a:p>
        </p:txBody>
      </p:sp>
      <p:pic>
        <p:nvPicPr>
          <p:cNvPr id="21508" name="Imagen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66938" y="1503363"/>
            <a:ext cx="7213600" cy="454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nvGraphicFramePr>
        <p:xfrm>
          <a:off x="2108200" y="1390650"/>
          <a:ext cx="8128000" cy="249396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780">
                <a:tc>
                  <a:txBody>
                    <a:bodyPr/>
                    <a:lstStyle/>
                    <a:p>
                      <a:r>
                        <a:rPr lang="es-PE" sz="1800" dirty="0">
                          <a:solidFill>
                            <a:schemeClr val="tx1"/>
                          </a:solidFill>
                        </a:rPr>
                        <a:t>ESQUEMA TRADICIONAL</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PE" sz="1800" dirty="0">
                          <a:solidFill>
                            <a:schemeClr val="tx1"/>
                          </a:solidFill>
                        </a:rPr>
                        <a:t>ESQUEMA ACTUAL</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780">
                <a:tc>
                  <a:txBody>
                    <a:bodyPr/>
                    <a:lstStyle/>
                    <a:p>
                      <a:r>
                        <a:rPr lang="es-PE" sz="1800" dirty="0">
                          <a:solidFill>
                            <a:schemeClr val="tx1"/>
                          </a:solidFill>
                        </a:rPr>
                        <a:t>IDENTIDAD</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PE" sz="1800" dirty="0">
                          <a:solidFill>
                            <a:schemeClr val="tx1"/>
                          </a:solidFill>
                        </a:rPr>
                        <a:t>IDENTIFICACIÓN</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780">
                <a:tc>
                  <a:txBody>
                    <a:bodyPr/>
                    <a:lstStyle/>
                    <a:p>
                      <a:r>
                        <a:rPr lang="es-PE" sz="1800" dirty="0">
                          <a:solidFill>
                            <a:schemeClr val="tx1"/>
                          </a:solidFill>
                        </a:rPr>
                        <a:t>DIAGNÓSTICO</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PE" sz="1800" dirty="0">
                          <a:solidFill>
                            <a:schemeClr val="tx1"/>
                          </a:solidFill>
                        </a:rPr>
                        <a:t>ANÁLISIS SITUACIONAL</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40065">
                <a:tc>
                  <a:txBody>
                    <a:bodyPr/>
                    <a:lstStyle/>
                    <a:p>
                      <a:r>
                        <a:rPr lang="es-PE" sz="1800" dirty="0">
                          <a:solidFill>
                            <a:schemeClr val="tx1"/>
                          </a:solidFill>
                        </a:rPr>
                        <a:t>PROPUESTA PEDAGÓGICA</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PE" sz="1800" dirty="0">
                          <a:solidFill>
                            <a:schemeClr val="tx1"/>
                          </a:solidFill>
                        </a:rPr>
                        <a:t>PROPUESTA DE GESTIÓN ESCOLAR CENTRADA EN LOS APRENDIZAJES</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780">
                <a:tc>
                  <a:txBody>
                    <a:bodyPr/>
                    <a:lstStyle/>
                    <a:p>
                      <a:r>
                        <a:rPr lang="es-PE" sz="1800" dirty="0">
                          <a:solidFill>
                            <a:schemeClr val="tx1"/>
                          </a:solidFill>
                        </a:rPr>
                        <a:t>PROPUESTA DE GESTIÓN</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s-PE" sz="1800" dirty="0">
                          <a:solidFill>
                            <a:schemeClr val="tx1"/>
                          </a:solidFill>
                        </a:rPr>
                        <a:t>MONITOREO Y EVALUACIÓN</a:t>
                      </a: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780">
                <a:tc>
                  <a:txBody>
                    <a:bodyPr/>
                    <a:lstStyle/>
                    <a:p>
                      <a:endParaRPr lang="es-PE" sz="1800">
                        <a:solidFill>
                          <a:schemeClr val="tx1"/>
                        </a:solidFill>
                      </a:endParaRP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s-PE" sz="1800" dirty="0">
                        <a:solidFill>
                          <a:schemeClr val="tx1"/>
                        </a:solidFill>
                      </a:endParaRPr>
                    </a:p>
                  </a:txBody>
                  <a:tcPr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graphicFrame>
        <p:nvGraphicFramePr>
          <p:cNvPr id="5" name="Tabla 4"/>
          <p:cNvGraphicFramePr>
            <a:graphicFrameLocks noGrp="1"/>
          </p:cNvGraphicFramePr>
          <p:nvPr/>
        </p:nvGraphicFramePr>
        <p:xfrm>
          <a:off x="2032000" y="719138"/>
          <a:ext cx="8128000" cy="517766"/>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0000"/>
                    </a:ext>
                  </a:extLst>
                </a:gridCol>
              </a:tblGrid>
              <a:tr h="517525">
                <a:tc>
                  <a:txBody>
                    <a:bodyPr/>
                    <a:lstStyle/>
                    <a:p>
                      <a:pPr marL="0" indent="0" algn="ctr">
                        <a:buFont typeface="+mj-lt"/>
                        <a:buNone/>
                      </a:pPr>
                      <a:r>
                        <a:rPr lang="es-PE" sz="2800" dirty="0">
                          <a:solidFill>
                            <a:schemeClr val="tx1"/>
                          </a:solidFill>
                        </a:rPr>
                        <a:t>PROYECTO</a:t>
                      </a:r>
                      <a:r>
                        <a:rPr lang="es-PE" sz="2800" baseline="0" dirty="0">
                          <a:solidFill>
                            <a:schemeClr val="tx1"/>
                          </a:solidFill>
                        </a:rPr>
                        <a:t> </a:t>
                      </a:r>
                      <a:r>
                        <a:rPr lang="es-PE" sz="2800" baseline="0">
                          <a:solidFill>
                            <a:schemeClr val="tx1"/>
                          </a:solidFill>
                        </a:rPr>
                        <a:t>EDUCATIVO INSTITUCIONAL</a:t>
                      </a:r>
                      <a:endParaRPr lang="es-PE" sz="2800" dirty="0">
                        <a:solidFill>
                          <a:schemeClr val="tx1"/>
                        </a:solidFill>
                      </a:endParaRPr>
                    </a:p>
                  </a:txBody>
                  <a:tcPr marT="45523" marB="45523">
                    <a:solidFill>
                      <a:schemeClr val="bg1"/>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ángulo 50"/>
          <p:cNvSpPr>
            <a:spLocks noChangeArrowheads="1"/>
          </p:cNvSpPr>
          <p:nvPr/>
        </p:nvSpPr>
        <p:spPr bwMode="auto">
          <a:xfrm>
            <a:off x="703263" y="1093788"/>
            <a:ext cx="72024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PE" altLang="es-PE" sz="2400" b="1">
                <a:solidFill>
                  <a:srgbClr val="C00000"/>
                </a:solidFill>
                <a:latin typeface="Arial Narrow" panose="020B0606020202030204" pitchFamily="34" charset="0"/>
              </a:rPr>
              <a:t>PASOS PARA LA FORMULACIÓN DEL PEI</a:t>
            </a:r>
          </a:p>
        </p:txBody>
      </p:sp>
      <p:sp>
        <p:nvSpPr>
          <p:cNvPr id="5124" name="CuadroTexto 5"/>
          <p:cNvSpPr txBox="1">
            <a:spLocks noChangeArrowheads="1"/>
          </p:cNvSpPr>
          <p:nvPr/>
        </p:nvSpPr>
        <p:spPr bwMode="auto">
          <a:xfrm>
            <a:off x="703263" y="1941513"/>
            <a:ext cx="10777537" cy="4524375"/>
          </a:xfrm>
          <a:prstGeom prst="rect">
            <a:avLst/>
          </a:prstGeom>
          <a:noFill/>
          <a:ln>
            <a:noFill/>
          </a:ln>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50000"/>
              </a:lnSpc>
              <a:defRPr/>
            </a:pPr>
            <a:r>
              <a:rPr lang="es-PE" altLang="es-PE" sz="2400" b="1" dirty="0">
                <a:latin typeface="Arial Narrow" panose="020B0606020202030204" pitchFamily="34" charset="0"/>
              </a:rPr>
              <a:t>LA RUTA DE ELABORACIÓN PROPUESTA CONSIDERA ACCIONES INICIALES Y </a:t>
            </a:r>
            <a:r>
              <a:rPr lang="es-PE" altLang="es-PE" sz="2400" b="1" dirty="0">
                <a:solidFill>
                  <a:srgbClr val="FF0000"/>
                </a:solidFill>
                <a:latin typeface="Arial Narrow" panose="020B0606020202030204" pitchFamily="34" charset="0"/>
              </a:rPr>
              <a:t>08 PASOS CLAVE PARA ELABORAR EL PEI.</a:t>
            </a:r>
          </a:p>
          <a:p>
            <a:pPr marL="342900" indent="-342900" algn="just" eaLnBrk="1" hangingPunct="1">
              <a:lnSpc>
                <a:spcPct val="150000"/>
              </a:lnSpc>
              <a:buFont typeface="Arial" panose="020B0604020202020204" pitchFamily="34" charset="0"/>
              <a:buChar char="•"/>
              <a:defRPr/>
            </a:pPr>
            <a:r>
              <a:rPr lang="es-PE" altLang="es-PE" sz="2400" b="1" dirty="0">
                <a:solidFill>
                  <a:srgbClr val="FF0000"/>
                </a:solidFill>
                <a:latin typeface="Arial Narrow" panose="020B0606020202030204" pitchFamily="34" charset="0"/>
              </a:rPr>
              <a:t> </a:t>
            </a:r>
            <a:r>
              <a:rPr lang="es-PE" altLang="es-PE" sz="2400" b="1" dirty="0">
                <a:latin typeface="Arial Narrow" panose="020B0606020202030204" pitchFamily="34" charset="0"/>
              </a:rPr>
              <a:t>ALGUNOS DE ELLOS IMPLICAN EL TRABAJO DEL DIRECTOR Y LA COMISIÓN DE ELABORACIÓN DEL PEI, EN ACCIONES REFERIDAS A LA REVISIÓN DOCUMENTAL Y ANÁLISIS.</a:t>
            </a:r>
          </a:p>
          <a:p>
            <a:pPr marL="342900" indent="-342900" algn="just" eaLnBrk="1" hangingPunct="1">
              <a:lnSpc>
                <a:spcPct val="150000"/>
              </a:lnSpc>
              <a:buFont typeface="Arial" panose="020B0604020202020204" pitchFamily="34" charset="0"/>
              <a:buChar char="•"/>
              <a:defRPr/>
            </a:pPr>
            <a:r>
              <a:rPr lang="es-PE" altLang="es-PE" sz="2400" b="1" dirty="0">
                <a:latin typeface="Arial Narrow" panose="020B0606020202030204" pitchFamily="34" charset="0"/>
              </a:rPr>
              <a:t> EN TANTO OTROS, REQUIEREN LA PARTICIPACIÓN DE TODA LA COMUNIDAD EDUCATIVA, ACCIONES DE VALIDACIÓN Y RECOJO DE APORTES MEDIANTE TALLERES.</a:t>
            </a:r>
          </a:p>
        </p:txBody>
      </p:sp>
    </p:spTree>
  </p:cSld>
  <p:clrMapOvr>
    <a:masterClrMapping/>
  </p:clrMapOvr>
</p:sld>
</file>

<file path=ppt/theme/theme1.xml><?xml version="1.0" encoding="utf-8"?>
<a:theme xmlns:a="http://schemas.openxmlformats.org/drawingml/2006/main" name="Faceta">
  <a:themeElements>
    <a:clrScheme name="Roj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7224</TotalTime>
  <Words>2066</Words>
  <Application>Microsoft Office PowerPoint</Application>
  <PresentationFormat>Panorámica</PresentationFormat>
  <Paragraphs>219</Paragraphs>
  <Slides>33</Slides>
  <Notes>3</Notes>
  <HiddenSlides>0</HiddenSlides>
  <MMClips>0</MMClips>
  <ScaleCrop>false</ScaleCrop>
  <HeadingPairs>
    <vt:vector size="8" baseType="variant">
      <vt:variant>
        <vt:lpstr>Fuentes usadas</vt:lpstr>
      </vt:variant>
      <vt:variant>
        <vt:i4>14</vt:i4>
      </vt:variant>
      <vt:variant>
        <vt:lpstr>Tema</vt:lpstr>
      </vt:variant>
      <vt:variant>
        <vt:i4>1</vt:i4>
      </vt:variant>
      <vt:variant>
        <vt:lpstr>Servidores OLE incrustados</vt:lpstr>
      </vt:variant>
      <vt:variant>
        <vt:i4>1</vt:i4>
      </vt:variant>
      <vt:variant>
        <vt:lpstr>Títulos de diapositiva</vt:lpstr>
      </vt:variant>
      <vt:variant>
        <vt:i4>33</vt:i4>
      </vt:variant>
    </vt:vector>
  </HeadingPairs>
  <TitlesOfParts>
    <vt:vector size="49" baseType="lpstr">
      <vt:lpstr>AngsanaUPC</vt:lpstr>
      <vt:lpstr>Arial</vt:lpstr>
      <vt:lpstr>Arial Narrow</vt:lpstr>
      <vt:lpstr>ArialMT</vt:lpstr>
      <vt:lpstr>Bauhaus 93</vt:lpstr>
      <vt:lpstr>Berlin Sans FB</vt:lpstr>
      <vt:lpstr>Calibri</vt:lpstr>
      <vt:lpstr>Calibri Light</vt:lpstr>
      <vt:lpstr>Tahoma</vt:lpstr>
      <vt:lpstr>Times New Roman</vt:lpstr>
      <vt:lpstr>Trebuchet MS</vt:lpstr>
      <vt:lpstr>Verdana</vt:lpstr>
      <vt:lpstr>Wingdings</vt:lpstr>
      <vt:lpstr>Wingdings 3</vt:lpstr>
      <vt:lpstr>Faceta</vt:lpstr>
      <vt:lpstr>Visio</vt:lpstr>
      <vt:lpstr>PROYECTO EDUCATIVO INSTITUCIONAL (PEI)</vt:lpstr>
      <vt:lpstr>Presentación de PowerPoint</vt:lpstr>
      <vt:lpstr>Presentación de PowerPoint</vt:lpstr>
      <vt:lpstr>Presentación de PowerPoint</vt:lpstr>
      <vt:lpstr>PROYECTO EDUCATIVO INSTITUCIONAL</vt:lpstr>
      <vt:lpstr>Presentación de PowerPoint</vt:lpstr>
      <vt:lpstr>Presentación de PowerPoint</vt:lpstr>
      <vt:lpstr>Presentación de PowerPoint</vt:lpstr>
      <vt:lpstr>Presentación de PowerPoint</vt:lpstr>
      <vt:lpstr>CONTENIDOS DE LOS PASOS PARA LA FORMULACIÓN DEL PEI  1 ETAPA: ACCIONES INICIALES</vt:lpstr>
      <vt:lpstr>Presentación de PowerPoint</vt:lpstr>
      <vt:lpstr>Presentación de PowerPoint</vt:lpstr>
      <vt:lpstr>Presentación de PowerPoint</vt:lpstr>
      <vt:lpstr>                      ORGANIZACIÓN DEL COMITÉ DEL PEI</vt:lpstr>
      <vt:lpstr>2 ETAPA: ANALISIS SITUACIONAL</vt:lpstr>
      <vt:lpstr>2 ETAPA: ANALISIS SITUACIONAL  ¿CÓMO HACER?</vt:lpstr>
      <vt:lpstr>Presentación de PowerPoint</vt:lpstr>
      <vt:lpstr>Presentación de PowerPoint</vt:lpstr>
      <vt:lpstr>Presentación de PowerPoint</vt:lpstr>
      <vt:lpstr>Presentación de PowerPoint</vt:lpstr>
      <vt:lpstr>3 ETAPA: IDENTIFICACIÓN  DE LA I.E.</vt:lpstr>
      <vt:lpstr>3 ETAPA: IDENTIFICACIÓN  DE LA I.E.</vt:lpstr>
      <vt:lpstr>Presentación de PowerPoint</vt:lpstr>
      <vt:lpstr>Presentación de PowerPoint</vt:lpstr>
      <vt:lpstr>PREGUNTAS CLAVES</vt:lpstr>
      <vt:lpstr>1.2 VISIÓN</vt:lpstr>
      <vt:lpstr>Presentación de PowerPoint</vt:lpstr>
      <vt:lpstr>Presentación de PowerPoint</vt:lpstr>
      <vt:lpstr>4 ETAPA: PROPUESTA DE GESTIÓN BASADA EN LOS APRENDIZAJES</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BPERAZA</dc:creator>
  <cp:lastModifiedBy>Usuario de Windows</cp:lastModifiedBy>
  <cp:revision>436</cp:revision>
  <cp:lastPrinted>2015-09-02T20:15:01Z</cp:lastPrinted>
  <dcterms:created xsi:type="dcterms:W3CDTF">2015-01-28T13:54:54Z</dcterms:created>
  <dcterms:modified xsi:type="dcterms:W3CDTF">2017-02-24T18:30:35Z</dcterms:modified>
</cp:coreProperties>
</file>