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18"/>
  </p:notesMasterIdLst>
  <p:sldIdLst>
    <p:sldId id="307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6433" autoAdjust="0"/>
  </p:normalViewPr>
  <p:slideViewPr>
    <p:cSldViewPr snapToGrid="0">
      <p:cViewPr varScale="1">
        <p:scale>
          <a:sx n="119" d="100"/>
          <a:sy n="119" d="100"/>
        </p:scale>
        <p:origin x="102" y="3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3DFAA-635C-4D2C-9FAD-B7CC72C979A6}" type="datetimeFigureOut">
              <a:rPr lang="es-PE" smtClean="0"/>
              <a:t>26/01/2022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28D7B-E3EE-4272-B94E-4F5479BF5EC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7157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A62F-93DB-4CDE-B32C-AB3D567C5D46}" type="datetimeFigureOut">
              <a:rPr lang="es-PE" smtClean="0"/>
              <a:t>26/01/2022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15B8-5267-4F43-AE41-1E4EE687085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25388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A62F-93DB-4CDE-B32C-AB3D567C5D46}" type="datetimeFigureOut">
              <a:rPr lang="es-PE" smtClean="0"/>
              <a:t>26/01/2022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15B8-5267-4F43-AE41-1E4EE687085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72718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A62F-93DB-4CDE-B32C-AB3D567C5D46}" type="datetimeFigureOut">
              <a:rPr lang="es-PE" smtClean="0"/>
              <a:t>26/01/2022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15B8-5267-4F43-AE41-1E4EE687085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68044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A62F-93DB-4CDE-B32C-AB3D567C5D46}" type="datetimeFigureOut">
              <a:rPr lang="es-PE" smtClean="0"/>
              <a:t>26/01/2022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15B8-5267-4F43-AE41-1E4EE687085F}" type="slidenum">
              <a:rPr lang="es-PE" smtClean="0"/>
              <a:t>‹Nº›</a:t>
            </a:fld>
            <a:endParaRPr lang="es-PE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3600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A62F-93DB-4CDE-B32C-AB3D567C5D46}" type="datetimeFigureOut">
              <a:rPr lang="es-PE" smtClean="0"/>
              <a:t>26/01/2022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15B8-5267-4F43-AE41-1E4EE687085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80497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A62F-93DB-4CDE-B32C-AB3D567C5D46}" type="datetimeFigureOut">
              <a:rPr lang="es-PE" smtClean="0"/>
              <a:t>26/01/2022</a:t>
            </a:fld>
            <a:endParaRPr lang="es-P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15B8-5267-4F43-AE41-1E4EE687085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95944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A62F-93DB-4CDE-B32C-AB3D567C5D46}" type="datetimeFigureOut">
              <a:rPr lang="es-PE" smtClean="0"/>
              <a:t>26/01/2022</a:t>
            </a:fld>
            <a:endParaRPr lang="es-P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15B8-5267-4F43-AE41-1E4EE687085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92680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A62F-93DB-4CDE-B32C-AB3D567C5D46}" type="datetimeFigureOut">
              <a:rPr lang="es-PE" smtClean="0"/>
              <a:t>26/01/2022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15B8-5267-4F43-AE41-1E4EE687085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081654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A62F-93DB-4CDE-B32C-AB3D567C5D46}" type="datetimeFigureOut">
              <a:rPr lang="es-PE" smtClean="0"/>
              <a:t>26/01/2022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15B8-5267-4F43-AE41-1E4EE687085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1842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A62F-93DB-4CDE-B32C-AB3D567C5D46}" type="datetimeFigureOut">
              <a:rPr lang="es-PE" smtClean="0"/>
              <a:t>26/01/2022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15B8-5267-4F43-AE41-1E4EE687085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1702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A62F-93DB-4CDE-B32C-AB3D567C5D46}" type="datetimeFigureOut">
              <a:rPr lang="es-PE" smtClean="0"/>
              <a:t>26/01/2022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15B8-5267-4F43-AE41-1E4EE687085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1397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A62F-93DB-4CDE-B32C-AB3D567C5D46}" type="datetimeFigureOut">
              <a:rPr lang="es-PE" smtClean="0"/>
              <a:t>26/01/2022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15B8-5267-4F43-AE41-1E4EE687085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8221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A62F-93DB-4CDE-B32C-AB3D567C5D46}" type="datetimeFigureOut">
              <a:rPr lang="es-PE" smtClean="0"/>
              <a:t>26/01/2022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15B8-5267-4F43-AE41-1E4EE687085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41693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A62F-93DB-4CDE-B32C-AB3D567C5D46}" type="datetimeFigureOut">
              <a:rPr lang="es-PE" smtClean="0"/>
              <a:t>26/01/2022</a:t>
            </a:fld>
            <a:endParaRPr lang="es-P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15B8-5267-4F43-AE41-1E4EE687085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66908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A62F-93DB-4CDE-B32C-AB3D567C5D46}" type="datetimeFigureOut">
              <a:rPr lang="es-PE" smtClean="0"/>
              <a:t>26/01/2022</a:t>
            </a:fld>
            <a:endParaRPr lang="es-P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15B8-5267-4F43-AE41-1E4EE687085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96900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A62F-93DB-4CDE-B32C-AB3D567C5D46}" type="datetimeFigureOut">
              <a:rPr lang="es-PE" smtClean="0"/>
              <a:t>26/01/2022</a:t>
            </a:fld>
            <a:endParaRPr lang="es-P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15B8-5267-4F43-AE41-1E4EE687085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192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A62F-93DB-4CDE-B32C-AB3D567C5D46}" type="datetimeFigureOut">
              <a:rPr lang="es-PE" smtClean="0"/>
              <a:t>26/01/2022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15B8-5267-4F43-AE41-1E4EE687085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5028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F35A62F-93DB-4CDE-B32C-AB3D567C5D46}" type="datetimeFigureOut">
              <a:rPr lang="es-PE" smtClean="0"/>
              <a:t>26/01/2022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A15B8-5267-4F43-AE41-1E4EE687085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56479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  <p:sldLayoutId id="2147483835" r:id="rId14"/>
    <p:sldLayoutId id="2147483836" r:id="rId15"/>
    <p:sldLayoutId id="2147483837" r:id="rId16"/>
    <p:sldLayoutId id="214748383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2" descr="Descripción: LOGO UG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27" y="217707"/>
            <a:ext cx="957128" cy="115110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67676"/>
              </a:gs>
            </a:gsLst>
            <a:lin ang="2700000" scaled="1"/>
          </a:gradFill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760434" y="1233155"/>
            <a:ext cx="8990175" cy="4408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RETORNO AL SERVICIO EDUCATIVO PRESENCIAL</a:t>
            </a:r>
            <a:endParaRPr lang="es-PE" sz="2400" b="1" dirty="0"/>
          </a:p>
          <a:p>
            <a:endParaRPr lang="en-US" sz="1050" b="1" dirty="0" smtClean="0"/>
          </a:p>
          <a:p>
            <a:r>
              <a:rPr lang="en-US" sz="2400" b="1" dirty="0" smtClean="0"/>
              <a:t>ANTECEDENTES 2021</a:t>
            </a:r>
          </a:p>
          <a:p>
            <a:endParaRPr lang="es-PE" sz="800" b="1" dirty="0"/>
          </a:p>
          <a:p>
            <a:pPr marL="342900" lvl="0" indent="-342900">
              <a:buFont typeface="+mj-lt"/>
              <a:buAutoNum type="arabicPeriod"/>
            </a:pPr>
            <a:r>
              <a:rPr lang="es-PE" sz="2000" dirty="0"/>
              <a:t>R.V.M. </a:t>
            </a:r>
            <a:r>
              <a:rPr lang="es-PE" sz="2000" b="1" dirty="0" smtClean="0"/>
              <a:t>121</a:t>
            </a:r>
            <a:r>
              <a:rPr lang="es-PE" sz="2000" dirty="0" smtClean="0"/>
              <a:t>-2021  </a:t>
            </a:r>
            <a:r>
              <a:rPr lang="es-PE" sz="2000" dirty="0"/>
              <a:t>(09-03-2021</a:t>
            </a:r>
            <a:r>
              <a:rPr lang="es-PE" sz="2000" dirty="0" smtClean="0"/>
              <a:t>)</a:t>
            </a:r>
            <a:endParaRPr lang="es-PE" sz="2000" dirty="0"/>
          </a:p>
          <a:p>
            <a:pPr marL="342900" lvl="0" indent="-342900">
              <a:buFont typeface="+mj-lt"/>
              <a:buAutoNum type="arabicPeriod"/>
            </a:pPr>
            <a:r>
              <a:rPr lang="es-PE" sz="2000" b="1" dirty="0" smtClean="0"/>
              <a:t>SARES</a:t>
            </a:r>
            <a:r>
              <a:rPr lang="es-PE" sz="2000" dirty="0" smtClean="0"/>
              <a:t> </a:t>
            </a:r>
            <a:endParaRPr lang="es-PE" sz="2000" dirty="0"/>
          </a:p>
          <a:p>
            <a:pPr marL="342900" lvl="0" indent="-342900" algn="just">
              <a:buFont typeface="+mj-lt"/>
              <a:buAutoNum type="arabicPeriod"/>
            </a:pPr>
            <a:r>
              <a:rPr lang="es-PE" sz="2000" dirty="0"/>
              <a:t>R.M. </a:t>
            </a:r>
            <a:r>
              <a:rPr lang="es-PE" sz="2000" b="1" dirty="0"/>
              <a:t>458</a:t>
            </a:r>
            <a:r>
              <a:rPr lang="es-PE" sz="2000" dirty="0"/>
              <a:t>-2021-MINEDU (23-11-2021) </a:t>
            </a:r>
            <a:r>
              <a:rPr lang="es-PE" sz="1400" dirty="0"/>
              <a:t>Incorpora el numeral 7.3. sobre cronograma de retorno a la </a:t>
            </a:r>
            <a:r>
              <a:rPr lang="es-PE" sz="1400" dirty="0" err="1" smtClean="0"/>
              <a:t>presencialidad</a:t>
            </a:r>
            <a:r>
              <a:rPr lang="es-PE" sz="1400" dirty="0" smtClean="0"/>
              <a:t>.</a:t>
            </a:r>
          </a:p>
          <a:p>
            <a:pPr marL="342900" lvl="0" indent="-342900">
              <a:buFont typeface="+mj-lt"/>
              <a:buAutoNum type="arabicPeriod"/>
            </a:pPr>
            <a:endParaRPr lang="es-PE" sz="800" dirty="0"/>
          </a:p>
          <a:p>
            <a:pPr marL="342900" lvl="0" indent="-342900" algn="just">
              <a:buFont typeface="+mj-lt"/>
              <a:buAutoNum type="arabicPeriod"/>
            </a:pPr>
            <a:r>
              <a:rPr lang="es-PE" sz="2000" dirty="0" smtClean="0"/>
              <a:t>Directiva N° </a:t>
            </a:r>
            <a:r>
              <a:rPr lang="es-PE" sz="2000" b="1" dirty="0" smtClean="0"/>
              <a:t>007</a:t>
            </a:r>
            <a:r>
              <a:rPr lang="es-PE" sz="2000" dirty="0" smtClean="0"/>
              <a:t>-2021-GR-PUNO-GRDS-DGP (08-12-2021) </a:t>
            </a:r>
            <a:r>
              <a:rPr lang="es-PE" sz="1600" dirty="0" smtClean="0"/>
              <a:t>Disposiciones regionales para el retorno a la </a:t>
            </a:r>
            <a:r>
              <a:rPr lang="es-PE" sz="1600" dirty="0" err="1" smtClean="0"/>
              <a:t>presencialidad</a:t>
            </a:r>
            <a:r>
              <a:rPr lang="es-PE" sz="1600" dirty="0" smtClean="0"/>
              <a:t> o </a:t>
            </a:r>
            <a:r>
              <a:rPr lang="es-PE" sz="1600" dirty="0" err="1" smtClean="0"/>
              <a:t>semipresencialidad</a:t>
            </a:r>
            <a:r>
              <a:rPr lang="es-PE" sz="1600" dirty="0" smtClean="0"/>
              <a:t> en </a:t>
            </a:r>
            <a:r>
              <a:rPr lang="es-PE" sz="1600" dirty="0"/>
              <a:t>las II.EE. públicas y privadas, y programas de Educación </a:t>
            </a:r>
            <a:r>
              <a:rPr lang="es-PE" sz="1600" dirty="0" smtClean="0"/>
              <a:t>Básica.</a:t>
            </a:r>
          </a:p>
          <a:p>
            <a:pPr marL="342900" lvl="0" indent="-342900">
              <a:buFont typeface="+mj-lt"/>
              <a:buAutoNum type="arabicPeriod"/>
            </a:pPr>
            <a:endParaRPr lang="es-PE" sz="800" dirty="0"/>
          </a:p>
          <a:p>
            <a:pPr marL="342900" lvl="0" indent="-342900" algn="just">
              <a:buFont typeface="+mj-lt"/>
              <a:buAutoNum type="arabicPeriod"/>
            </a:pPr>
            <a:r>
              <a:rPr lang="es-PE" sz="2000" dirty="0" smtClean="0"/>
              <a:t>R.M. N° </a:t>
            </a:r>
            <a:r>
              <a:rPr lang="es-PE" sz="2000" b="1" dirty="0" smtClean="0"/>
              <a:t>531</a:t>
            </a:r>
            <a:r>
              <a:rPr lang="es-PE" sz="2000" dirty="0" smtClean="0"/>
              <a:t>-2021-MINEDU </a:t>
            </a:r>
            <a:r>
              <a:rPr lang="es-PE" sz="2000" dirty="0"/>
              <a:t>(23-12-2021) </a:t>
            </a:r>
            <a:r>
              <a:rPr lang="es-PE" sz="1600" dirty="0" err="1" smtClean="0"/>
              <a:t>Disposic</a:t>
            </a:r>
            <a:r>
              <a:rPr lang="es-PE" sz="1600" dirty="0" smtClean="0"/>
              <a:t>. </a:t>
            </a:r>
            <a:r>
              <a:rPr lang="es-PE" sz="1600" dirty="0"/>
              <a:t>para el retorno a la </a:t>
            </a:r>
            <a:r>
              <a:rPr lang="es-PE" sz="1600" dirty="0" err="1"/>
              <a:t>presencialidad</a:t>
            </a:r>
            <a:r>
              <a:rPr lang="es-PE" sz="1600" dirty="0"/>
              <a:t> y/o </a:t>
            </a:r>
            <a:r>
              <a:rPr lang="es-PE" sz="1600" dirty="0" err="1"/>
              <a:t>semipresencialidad</a:t>
            </a:r>
            <a:r>
              <a:rPr lang="es-PE" sz="1600" dirty="0"/>
              <a:t>, así como para la prestación del servicio educativo para el año escolar 2022 en instituciones y programas educativos de la Educación Básica, ubicadas en los ámbitos urbano y rural, en el marco de la emergencia sanitaria por la COVID-19</a:t>
            </a:r>
            <a:endParaRPr lang="es-PE" sz="2000" dirty="0"/>
          </a:p>
        </p:txBody>
      </p:sp>
    </p:spTree>
    <p:extLst>
      <p:ext uri="{BB962C8B-B14F-4D97-AF65-F5344CB8AC3E}">
        <p14:creationId xmlns:p14="http://schemas.microsoft.com/office/powerpoint/2010/main" val="640230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2" descr="Descripción: LOGO UG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27" y="217707"/>
            <a:ext cx="957128" cy="115110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67676"/>
              </a:gs>
            </a:gsLst>
            <a:lin ang="2700000" scaled="1"/>
          </a:gradFill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615155" y="1557895"/>
            <a:ext cx="963111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es-PE" sz="2000" dirty="0"/>
              <a:t>Trabajar sobre los </a:t>
            </a:r>
            <a:r>
              <a:rPr lang="es-PE" sz="2000" b="1" dirty="0"/>
              <a:t>trastornos</a:t>
            </a:r>
            <a:r>
              <a:rPr lang="es-PE" sz="2000" dirty="0"/>
              <a:t> que se pudieron haber dado en </a:t>
            </a:r>
            <a:r>
              <a:rPr lang="es-PE" sz="2000" dirty="0" smtClean="0"/>
              <a:t>la </a:t>
            </a:r>
            <a:r>
              <a:rPr lang="es-PE" sz="2000" dirty="0"/>
              <a:t>pandemia en nuestros niños (miedo, depresión, ansiedad, etc</a:t>
            </a:r>
            <a:r>
              <a:rPr lang="es-PE" sz="2000" dirty="0" smtClean="0"/>
              <a:t>.).</a:t>
            </a:r>
          </a:p>
          <a:p>
            <a:pPr marL="342900" lvl="0" indent="-342900" algn="just">
              <a:buFont typeface="+mj-lt"/>
              <a:buAutoNum type="arabicPeriod"/>
            </a:pPr>
            <a:endParaRPr lang="es-PE" sz="500" dirty="0"/>
          </a:p>
          <a:p>
            <a:pPr marL="342900" lvl="0" indent="-342900" algn="just">
              <a:buFont typeface="+mj-lt"/>
              <a:buAutoNum type="arabicPeriod"/>
            </a:pPr>
            <a:r>
              <a:rPr lang="es-PE" sz="2000" dirty="0" smtClean="0"/>
              <a:t>Priorizar </a:t>
            </a:r>
            <a:r>
              <a:rPr lang="es-PE" sz="2000" b="1" dirty="0"/>
              <a:t>el juego</a:t>
            </a:r>
            <a:r>
              <a:rPr lang="es-PE" sz="2000" dirty="0"/>
              <a:t> en espacios abiertos, organizar talleres de arte, música y </a:t>
            </a:r>
            <a:r>
              <a:rPr lang="es-PE" sz="2000" dirty="0" smtClean="0"/>
              <a:t>danza.</a:t>
            </a:r>
          </a:p>
          <a:p>
            <a:pPr marL="342900" lvl="0" indent="-342900" algn="just">
              <a:buFont typeface="+mj-lt"/>
              <a:buAutoNum type="arabicPeriod"/>
            </a:pPr>
            <a:endParaRPr lang="es-PE" sz="500" dirty="0"/>
          </a:p>
          <a:p>
            <a:pPr marL="342900" lvl="0" indent="-342900" algn="just">
              <a:buFont typeface="+mj-lt"/>
              <a:buAutoNum type="arabicPeriod"/>
            </a:pPr>
            <a:r>
              <a:rPr lang="es-MX" sz="2000" dirty="0" smtClean="0"/>
              <a:t>Planeamiento </a:t>
            </a:r>
            <a:r>
              <a:rPr lang="es-MX" sz="2000" dirty="0"/>
              <a:t>prospectivo. </a:t>
            </a:r>
            <a:r>
              <a:rPr lang="es-MX" sz="2000" b="1" dirty="0"/>
              <a:t>Cada </a:t>
            </a:r>
            <a:r>
              <a:rPr lang="es-MX" sz="2000" b="1" dirty="0" smtClean="0"/>
              <a:t>comunidad </a:t>
            </a:r>
            <a:r>
              <a:rPr lang="es-MX" sz="2000" b="1" dirty="0"/>
              <a:t>educativa </a:t>
            </a:r>
            <a:r>
              <a:rPr lang="es-MX" sz="2000" b="1" dirty="0" smtClean="0"/>
              <a:t>piensa </a:t>
            </a:r>
            <a:r>
              <a:rPr lang="es-MX" sz="2000" b="1" dirty="0"/>
              <a:t>en su futuro</a:t>
            </a:r>
            <a:r>
              <a:rPr lang="es-MX" sz="2000" dirty="0"/>
              <a:t> desde su propia organización, desde sus propias necesidades, de su propio diagnóstico, no existen dos realidades iguales, no existen dos instituciones iguales; por </a:t>
            </a:r>
            <a:r>
              <a:rPr lang="es-MX" sz="2000" dirty="0" smtClean="0"/>
              <a:t>tanto</a:t>
            </a:r>
            <a:r>
              <a:rPr lang="es-MX" sz="2000" dirty="0"/>
              <a:t>, cada institución </a:t>
            </a:r>
            <a:r>
              <a:rPr lang="es-MX" sz="2000" dirty="0" smtClean="0"/>
              <a:t>construye </a:t>
            </a:r>
            <a:r>
              <a:rPr lang="es-MX" sz="2000" dirty="0"/>
              <a:t>su </a:t>
            </a:r>
            <a:r>
              <a:rPr lang="es-MX" sz="2000" dirty="0" smtClean="0"/>
              <a:t>futuro.</a:t>
            </a:r>
            <a:endParaRPr lang="es-PE" sz="2000" dirty="0"/>
          </a:p>
          <a:p>
            <a:pPr marL="342900" lvl="0" indent="-342900" algn="just">
              <a:buFont typeface="+mj-lt"/>
              <a:buAutoNum type="arabicPeriod"/>
            </a:pPr>
            <a:endParaRPr lang="es-PE" sz="500" dirty="0"/>
          </a:p>
          <a:p>
            <a:pPr marL="342900" lvl="0" indent="-342900" algn="just">
              <a:buFont typeface="+mj-lt"/>
              <a:buAutoNum type="arabicPeriod"/>
            </a:pPr>
            <a:r>
              <a:rPr lang="es-ES" sz="2000" dirty="0" smtClean="0"/>
              <a:t>La </a:t>
            </a:r>
            <a:r>
              <a:rPr lang="es-ES" sz="2000" dirty="0"/>
              <a:t>educación inclusiva es un derecho de toda </a:t>
            </a:r>
            <a:r>
              <a:rPr lang="es-ES" sz="2000" dirty="0" smtClean="0"/>
              <a:t>persona.</a:t>
            </a:r>
            <a:endParaRPr lang="es-PE" sz="2000" dirty="0"/>
          </a:p>
          <a:p>
            <a:pPr marL="342900" lvl="0" indent="-342900" algn="just">
              <a:buFont typeface="+mj-lt"/>
              <a:buAutoNum type="arabicPeriod"/>
            </a:pPr>
            <a:endParaRPr lang="es-PE" sz="500" dirty="0"/>
          </a:p>
          <a:p>
            <a:pPr marL="342900" lvl="0" indent="-342900" algn="just">
              <a:buFont typeface="+mj-lt"/>
              <a:buAutoNum type="arabicPeriod"/>
            </a:pPr>
            <a:r>
              <a:rPr lang="es-PE" sz="2000" dirty="0" smtClean="0"/>
              <a:t>Generar </a:t>
            </a:r>
            <a:r>
              <a:rPr lang="es-PE" sz="2000" dirty="0"/>
              <a:t>expectativas en los estudiantes.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s-ES" sz="2000" dirty="0"/>
              <a:t>El Aula del Futuro no es, fundamentalmente, el espacio físico, el mobiliario o la tecnología, sino un </a:t>
            </a:r>
            <a:r>
              <a:rPr lang="es-ES" sz="2000" b="1" dirty="0"/>
              <a:t>espacio de experimentación</a:t>
            </a:r>
            <a:r>
              <a:rPr lang="es-ES" sz="2000" dirty="0"/>
              <a:t> para mejorar los procesos de aprendizaje de nuestros </a:t>
            </a:r>
            <a:r>
              <a:rPr lang="es-ES" sz="2000" dirty="0" smtClean="0"/>
              <a:t>estudiantes.</a:t>
            </a:r>
            <a:endParaRPr lang="es-PE" dirty="0"/>
          </a:p>
          <a:p>
            <a:pPr marL="342900" lvl="0" indent="-342900" algn="just">
              <a:buFont typeface="+mj-lt"/>
              <a:buAutoNum type="arabicPeriod"/>
            </a:pPr>
            <a:endParaRPr lang="es-PE" sz="1000" dirty="0"/>
          </a:p>
          <a:p>
            <a:pPr marL="342900" lvl="0" indent="-342900" algn="just">
              <a:buFont typeface="+mj-lt"/>
              <a:buAutoNum type="arabicPeriod"/>
            </a:pPr>
            <a:r>
              <a:rPr lang="es-PE" sz="2000" dirty="0" smtClean="0"/>
              <a:t>Desarrollar </a:t>
            </a:r>
            <a:r>
              <a:rPr lang="es-PE" sz="2000" dirty="0"/>
              <a:t>la estrategia educativa </a:t>
            </a:r>
            <a:r>
              <a:rPr lang="es-PE" sz="2000" b="1" dirty="0"/>
              <a:t>mixta entre presencial y virtual</a:t>
            </a:r>
            <a:r>
              <a:rPr lang="es-PE" sz="2000" b="1" dirty="0" smtClean="0"/>
              <a:t>.</a:t>
            </a:r>
          </a:p>
          <a:p>
            <a:pPr marL="342900" lvl="0" indent="-342900">
              <a:buFont typeface="+mj-lt"/>
              <a:buAutoNum type="arabicPeriod"/>
            </a:pPr>
            <a:endParaRPr lang="es-PE" dirty="0"/>
          </a:p>
          <a:p>
            <a:pPr algn="ctr"/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231633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2" descr="Descripción: LOGO UG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27" y="217707"/>
            <a:ext cx="957128" cy="115110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67676"/>
              </a:gs>
            </a:gsLst>
            <a:lin ang="2700000" scaled="1"/>
          </a:gradFill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615155" y="1368812"/>
            <a:ext cx="9562744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AutoNum type="arabicPeriod"/>
            </a:pPr>
            <a:r>
              <a:rPr lang="es-PE" sz="2000" dirty="0" smtClean="0"/>
              <a:t>El </a:t>
            </a:r>
            <a:r>
              <a:rPr lang="es-PE" sz="2000" dirty="0"/>
              <a:t>“aula del futuro” </a:t>
            </a:r>
            <a:r>
              <a:rPr lang="es-PE" sz="2000" b="1" dirty="0" smtClean="0"/>
              <a:t>configura </a:t>
            </a:r>
            <a:r>
              <a:rPr lang="es-PE" sz="2000" b="1" dirty="0"/>
              <a:t>una serie de elementos </a:t>
            </a:r>
            <a:r>
              <a:rPr lang="es-PE" sz="2000" dirty="0"/>
              <a:t>(conectividad, equipamiento, metodologías activas, actores educativos, entre otros). </a:t>
            </a:r>
          </a:p>
          <a:p>
            <a:pPr marL="457200" lvl="0" indent="-457200" algn="just">
              <a:buAutoNum type="arabicPeriod"/>
            </a:pPr>
            <a:endParaRPr lang="es-PE" sz="2000" dirty="0" smtClean="0"/>
          </a:p>
          <a:p>
            <a:pPr marL="457200" lvl="0" indent="-457200" algn="just">
              <a:buAutoNum type="arabicPeriod"/>
            </a:pPr>
            <a:r>
              <a:rPr lang="es-PE" sz="2000" dirty="0" smtClean="0"/>
              <a:t>Generar </a:t>
            </a:r>
            <a:r>
              <a:rPr lang="es-PE" sz="2000" b="1" dirty="0"/>
              <a:t>escenarios presenciales y/o virtuales </a:t>
            </a:r>
            <a:r>
              <a:rPr lang="es-PE" sz="2000" dirty="0" smtClean="0"/>
              <a:t>para que los </a:t>
            </a:r>
            <a:r>
              <a:rPr lang="es-PE" sz="2000" dirty="0"/>
              <a:t>estudiantes puedan </a:t>
            </a:r>
            <a:r>
              <a:rPr lang="es-PE" sz="2000" b="1" dirty="0" smtClean="0"/>
              <a:t>investigar </a:t>
            </a:r>
            <a:r>
              <a:rPr lang="es-PE" dirty="0" smtClean="0"/>
              <a:t>(</a:t>
            </a:r>
            <a:r>
              <a:rPr lang="es-PE" dirty="0" err="1" smtClean="0"/>
              <a:t>averiguar,analizar,cuestionar,examinar</a:t>
            </a:r>
            <a:r>
              <a:rPr lang="es-PE" dirty="0"/>
              <a:t>),</a:t>
            </a:r>
            <a:r>
              <a:rPr lang="es-PE" sz="2000" dirty="0"/>
              <a:t> </a:t>
            </a:r>
            <a:r>
              <a:rPr lang="es-PE" sz="2000" b="1" dirty="0" smtClean="0"/>
              <a:t>interactuar</a:t>
            </a:r>
            <a:r>
              <a:rPr lang="es-PE" dirty="0" smtClean="0"/>
              <a:t>(preguntar, debatir, </a:t>
            </a:r>
            <a:r>
              <a:rPr lang="es-PE" dirty="0"/>
              <a:t>colaborar), </a:t>
            </a:r>
            <a:r>
              <a:rPr lang="es-PE" sz="2000" b="1" dirty="0" smtClean="0"/>
              <a:t>desarrollar</a:t>
            </a:r>
            <a:r>
              <a:rPr lang="es-PE" dirty="0" smtClean="0"/>
              <a:t>(</a:t>
            </a:r>
            <a:r>
              <a:rPr lang="es-PE" dirty="0" err="1" smtClean="0"/>
              <a:t>Planificar,diseñar</a:t>
            </a:r>
            <a:r>
              <a:rPr lang="es-PE" dirty="0" smtClean="0"/>
              <a:t> </a:t>
            </a:r>
            <a:r>
              <a:rPr lang="es-PE" dirty="0"/>
              <a:t>e inventar), </a:t>
            </a:r>
            <a:r>
              <a:rPr lang="es-PE" sz="2000" b="1" dirty="0" smtClean="0"/>
              <a:t>crear</a:t>
            </a:r>
            <a:r>
              <a:rPr lang="es-PE" dirty="0" smtClean="0"/>
              <a:t>(imaginar, editar, manipular)</a:t>
            </a:r>
            <a:r>
              <a:rPr lang="es-PE" sz="2000" dirty="0" smtClean="0"/>
              <a:t>, </a:t>
            </a:r>
            <a:r>
              <a:rPr lang="es-PE" sz="2000" b="1" dirty="0" smtClean="0"/>
              <a:t>explorar </a:t>
            </a:r>
            <a:r>
              <a:rPr lang="es-PE" dirty="0" smtClean="0"/>
              <a:t>(buscar</a:t>
            </a:r>
            <a:r>
              <a:rPr lang="es-PE" dirty="0"/>
              <a:t>, </a:t>
            </a:r>
            <a:r>
              <a:rPr lang="es-PE" dirty="0" smtClean="0"/>
              <a:t>indagar, </a:t>
            </a:r>
            <a:r>
              <a:rPr lang="es-PE" dirty="0"/>
              <a:t>descubrir) y</a:t>
            </a:r>
            <a:r>
              <a:rPr lang="es-PE" sz="2000" dirty="0"/>
              <a:t> </a:t>
            </a:r>
            <a:r>
              <a:rPr lang="es-PE" sz="2000" b="1" dirty="0" smtClean="0"/>
              <a:t>presentar</a:t>
            </a:r>
            <a:r>
              <a:rPr lang="es-PE" dirty="0" smtClean="0"/>
              <a:t>(mostrar, escuchar, compartir </a:t>
            </a:r>
            <a:r>
              <a:rPr lang="es-PE" dirty="0"/>
              <a:t>e </a:t>
            </a:r>
            <a:r>
              <a:rPr lang="es-PE" dirty="0" smtClean="0"/>
              <a:t>informar)</a:t>
            </a:r>
            <a:r>
              <a:rPr lang="es-PE" sz="2000" dirty="0" smtClean="0"/>
              <a:t>.</a:t>
            </a:r>
          </a:p>
          <a:p>
            <a:pPr marL="457200" lvl="0" indent="-457200" algn="just">
              <a:buAutoNum type="arabicPeriod"/>
            </a:pPr>
            <a:r>
              <a:rPr lang="es-PE" sz="2000" dirty="0" smtClean="0"/>
              <a:t>El </a:t>
            </a:r>
            <a:r>
              <a:rPr lang="es-PE" sz="2000" dirty="0"/>
              <a:t>Aula del Futuro es un espacio dividido en varias zonas de aprendizaje y dotado de una variedad de tecnologías, que pretende </a:t>
            </a:r>
            <a:r>
              <a:rPr lang="es-PE" sz="2000" b="1" dirty="0"/>
              <a:t>provocar un cambio metodológico para favorecer y estimular los procesos de enseñanza y aprendizaje en las </a:t>
            </a:r>
            <a:r>
              <a:rPr lang="es-PE" sz="2000" b="1" dirty="0" smtClean="0"/>
              <a:t>aulas.</a:t>
            </a:r>
          </a:p>
          <a:p>
            <a:pPr marL="457200" lvl="0" indent="-457200" algn="just">
              <a:buAutoNum type="arabicPeriod"/>
            </a:pPr>
            <a:r>
              <a:rPr lang="es-PE" sz="2000" dirty="0" smtClean="0"/>
              <a:t>Saber </a:t>
            </a:r>
            <a:r>
              <a:rPr lang="es-PE" sz="2000" dirty="0"/>
              <a:t>utilizar herramientas digitales no necesariamente nos construye una “mentalidad digital</a:t>
            </a:r>
            <a:r>
              <a:rPr lang="es-PE" sz="2000" dirty="0" smtClean="0"/>
              <a:t>” </a:t>
            </a:r>
            <a:r>
              <a:rPr lang="es-PE" sz="2000" dirty="0"/>
              <a:t>por ello debemos </a:t>
            </a:r>
            <a:r>
              <a:rPr lang="es-PE" sz="2000" dirty="0" smtClean="0"/>
              <a:t>trabajar </a:t>
            </a:r>
            <a:r>
              <a:rPr lang="es-PE" sz="2000" dirty="0"/>
              <a:t>en el desarrollo de nuevas capacidades, como el aprendizaje continuo, </a:t>
            </a:r>
            <a:r>
              <a:rPr lang="es-PE" sz="2000" b="1" dirty="0"/>
              <a:t>la gestión de la incertidumbre y del error</a:t>
            </a:r>
            <a:r>
              <a:rPr lang="es-PE" sz="2000" dirty="0"/>
              <a:t> y el desarrollo de nuestras redes de colaboración.</a:t>
            </a:r>
          </a:p>
          <a:p>
            <a:pPr marL="342900" indent="-342900" algn="ctr">
              <a:buFont typeface="+mj-lt"/>
              <a:buAutoNum type="arabicPeriod"/>
            </a:pP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52959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2" descr="Descripción: LOGO UG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27" y="217707"/>
            <a:ext cx="957128" cy="115110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67676"/>
              </a:gs>
            </a:gsLst>
            <a:lin ang="2700000" scaled="1"/>
          </a:gradFill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683521" y="1549349"/>
            <a:ext cx="956274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u="sng" dirty="0"/>
              <a:t>INSTRUCTIVO N° 01-2022-GRP-GRDS-DREP-UGELP/AGP</a:t>
            </a:r>
            <a:endParaRPr lang="es-PE" sz="2400" dirty="0"/>
          </a:p>
          <a:p>
            <a:pPr algn="ctr"/>
            <a:r>
              <a:rPr lang="es-PE" sz="2400" b="1" dirty="0"/>
              <a:t>ORIENTACIONES PARA EL FORTALECIMIENTO DE LA AUTONOMIA DE LOS DIRECTIVOS Y DOCENTES EN LAS INSTITUCIONES EDUCATIVAS DE EBR-EBE-EBA-ETP DE LA UGEL PUNO</a:t>
            </a:r>
            <a:endParaRPr lang="es-PE" sz="2400" dirty="0"/>
          </a:p>
          <a:p>
            <a:pPr lvl="0"/>
            <a:endParaRPr lang="es-PE" b="1" dirty="0" smtClean="0"/>
          </a:p>
          <a:p>
            <a:pPr lvl="0"/>
            <a:r>
              <a:rPr lang="es-PE" sz="2000" b="1" dirty="0" smtClean="0"/>
              <a:t>FINALIDAD</a:t>
            </a:r>
            <a:endParaRPr lang="es-PE" sz="2000" dirty="0"/>
          </a:p>
          <a:p>
            <a:endParaRPr lang="es-PE" dirty="0" smtClean="0"/>
          </a:p>
          <a:p>
            <a:pPr algn="just"/>
            <a:r>
              <a:rPr lang="es-PE" sz="2400" dirty="0" smtClean="0"/>
              <a:t>Fortalecimiento </a:t>
            </a:r>
            <a:r>
              <a:rPr lang="es-PE" sz="2400" dirty="0"/>
              <a:t>de la </a:t>
            </a:r>
            <a:r>
              <a:rPr lang="es-PE" sz="2400" b="1" dirty="0"/>
              <a:t>autonomía de los directivos y docentes</a:t>
            </a:r>
            <a:r>
              <a:rPr lang="es-PE" sz="2400" dirty="0"/>
              <a:t> de las instituciones educativas para la prestación del servicio educativo en el marco de la Nueva Escuela 2022. </a:t>
            </a:r>
            <a:endParaRPr lang="es-PE" sz="2400" dirty="0" smtClean="0"/>
          </a:p>
          <a:p>
            <a:pPr algn="just"/>
            <a:endParaRPr lang="es-PE" sz="2400" dirty="0"/>
          </a:p>
        </p:txBody>
      </p:sp>
    </p:spTree>
    <p:extLst>
      <p:ext uri="{BB962C8B-B14F-4D97-AF65-F5344CB8AC3E}">
        <p14:creationId xmlns:p14="http://schemas.microsoft.com/office/powerpoint/2010/main" val="3032289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2" descr="Descripción: LOGO UG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27" y="217707"/>
            <a:ext cx="957128" cy="115110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67676"/>
              </a:gs>
            </a:gsLst>
            <a:lin ang="2700000" scaled="1"/>
          </a:gradFill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965533" y="1549349"/>
            <a:ext cx="9280732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PE" b="1" dirty="0"/>
              <a:t> </a:t>
            </a:r>
            <a:r>
              <a:rPr lang="es-PE" b="1" dirty="0" smtClean="0"/>
              <a:t>      </a:t>
            </a:r>
          </a:p>
          <a:p>
            <a:pPr lvl="0"/>
            <a:r>
              <a:rPr lang="es-PE" b="1" dirty="0" smtClean="0"/>
              <a:t>OBJETIVOS</a:t>
            </a:r>
            <a:endParaRPr lang="es-PE" dirty="0"/>
          </a:p>
          <a:p>
            <a:pPr lvl="1"/>
            <a:r>
              <a:rPr lang="es-PE" dirty="0"/>
              <a:t> </a:t>
            </a:r>
            <a:endParaRPr lang="es-PE" dirty="0" smtClean="0"/>
          </a:p>
          <a:p>
            <a:pPr lvl="1" algn="just"/>
            <a:r>
              <a:rPr lang="es-PE" sz="2400" dirty="0" smtClean="0"/>
              <a:t>Promover </a:t>
            </a:r>
            <a:r>
              <a:rPr lang="es-PE" sz="2400" dirty="0"/>
              <a:t>el liderazgo y la autonomía de los directivos y docentes en la </a:t>
            </a:r>
            <a:r>
              <a:rPr lang="es-PE" sz="2400" b="1" dirty="0"/>
              <a:t>planificación, ejecución y evaluación</a:t>
            </a:r>
            <a:r>
              <a:rPr lang="es-PE" sz="2400" dirty="0"/>
              <a:t> de acciones para la prestación del servicio educativo.</a:t>
            </a:r>
          </a:p>
          <a:p>
            <a:pPr lvl="1" algn="just"/>
            <a:endParaRPr lang="es-PE" sz="2400" dirty="0" smtClean="0"/>
          </a:p>
          <a:p>
            <a:pPr lvl="1" algn="just"/>
            <a:r>
              <a:rPr lang="es-PE" sz="2400" dirty="0" smtClean="0"/>
              <a:t>Fortalecer </a:t>
            </a:r>
            <a:r>
              <a:rPr lang="es-PE" sz="2400" dirty="0"/>
              <a:t>en los directivos y docentes el liderazgo y la autonomía para </a:t>
            </a:r>
            <a:r>
              <a:rPr lang="es-PE" sz="2400" b="1" dirty="0"/>
              <a:t>formular y desarrollar</a:t>
            </a:r>
            <a:r>
              <a:rPr lang="es-PE" sz="2400" dirty="0"/>
              <a:t> propuestas innovadoras en la prestación del servicio educativo.</a:t>
            </a:r>
          </a:p>
          <a:p>
            <a:pPr algn="just"/>
            <a:endParaRPr lang="es-PE" sz="2400" dirty="0"/>
          </a:p>
        </p:txBody>
      </p:sp>
    </p:spTree>
    <p:extLst>
      <p:ext uri="{BB962C8B-B14F-4D97-AF65-F5344CB8AC3E}">
        <p14:creationId xmlns:p14="http://schemas.microsoft.com/office/powerpoint/2010/main" val="1986178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2" descr="Descripción: LOGO UG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27" y="217707"/>
            <a:ext cx="957128" cy="115110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67676"/>
              </a:gs>
            </a:gsLst>
            <a:lin ang="2700000" scaled="1"/>
          </a:gradFill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082842" y="1275884"/>
            <a:ext cx="10163423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PE" b="1" dirty="0"/>
              <a:t> </a:t>
            </a:r>
            <a:r>
              <a:rPr lang="es-PE" b="1" dirty="0" smtClean="0"/>
              <a:t>     NECESIDAD </a:t>
            </a:r>
            <a:r>
              <a:rPr lang="es-PE" b="1" dirty="0"/>
              <a:t>DE LA </a:t>
            </a:r>
            <a:r>
              <a:rPr lang="es-PE" b="1" dirty="0" smtClean="0"/>
              <a:t>AUTONOMIA</a:t>
            </a:r>
          </a:p>
          <a:p>
            <a:pPr lvl="0"/>
            <a:endParaRPr lang="es-PE" sz="7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s-PE" sz="2000" dirty="0"/>
              <a:t>La autonomía requiere un alto grado de </a:t>
            </a:r>
            <a:r>
              <a:rPr lang="es-PE" sz="2000" b="1" dirty="0"/>
              <a:t>responsabilidad y compromiso</a:t>
            </a:r>
            <a:r>
              <a:rPr lang="es-PE" sz="2000" dirty="0"/>
              <a:t> social. </a:t>
            </a:r>
            <a:endParaRPr lang="es-PE" sz="20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s-PE" sz="2000" dirty="0" smtClean="0"/>
              <a:t>La </a:t>
            </a:r>
            <a:r>
              <a:rPr lang="es-PE" sz="2000" dirty="0"/>
              <a:t>autonomía es la capacidad que tiene el directivo y el docente para </a:t>
            </a:r>
            <a:r>
              <a:rPr lang="es-PE" sz="2000" b="1" dirty="0"/>
              <a:t>analizar demandas educativas</a:t>
            </a:r>
            <a:r>
              <a:rPr lang="es-PE" sz="2000" dirty="0"/>
              <a:t>, resolver dudas, </a:t>
            </a:r>
            <a:r>
              <a:rPr lang="es-PE" sz="2000" dirty="0" smtClean="0"/>
              <a:t>asumir, decidir y </a:t>
            </a:r>
            <a:r>
              <a:rPr lang="es-PE" sz="2000" dirty="0"/>
              <a:t>responder a la realidad concreta en la que desempeña su función. </a:t>
            </a:r>
            <a:endParaRPr lang="es-PE" sz="24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s-PE" sz="2000" dirty="0"/>
              <a:t>La autonomía en los directivos y docentes </a:t>
            </a:r>
            <a:r>
              <a:rPr lang="es-PE" sz="2000" b="1" dirty="0"/>
              <a:t>favorece a la calidad </a:t>
            </a:r>
            <a:r>
              <a:rPr lang="es-PE" sz="2000" dirty="0"/>
              <a:t>y a la equidad educativa. </a:t>
            </a:r>
            <a:endParaRPr lang="es-PE" sz="20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s-PE" sz="2000" dirty="0" smtClean="0"/>
              <a:t>Los directivos y docentes enfrentamos </a:t>
            </a:r>
            <a:r>
              <a:rPr lang="es-PE" sz="2000" dirty="0"/>
              <a:t>a diario situaciones en la I.E. y en el aula. </a:t>
            </a:r>
            <a:r>
              <a:rPr lang="es-PE" sz="2000" dirty="0" smtClean="0"/>
              <a:t>Somos </a:t>
            </a:r>
            <a:r>
              <a:rPr lang="es-PE" sz="2000" dirty="0"/>
              <a:t>quienes </a:t>
            </a:r>
            <a:r>
              <a:rPr lang="es-PE" sz="2000" dirty="0" smtClean="0"/>
              <a:t>debemos </a:t>
            </a:r>
            <a:r>
              <a:rPr lang="es-PE" sz="2000" dirty="0"/>
              <a:t>decidir, sobre qué y cómo </a:t>
            </a:r>
            <a:r>
              <a:rPr lang="es-PE" sz="2000" b="1" dirty="0"/>
              <a:t>gestionar los aprendizajes</a:t>
            </a:r>
            <a:r>
              <a:rPr lang="es-PE" sz="2000" dirty="0"/>
              <a:t>. </a:t>
            </a:r>
            <a:endParaRPr lang="es-PE" sz="20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s-PE" sz="2000" dirty="0" smtClean="0"/>
              <a:t>La </a:t>
            </a:r>
            <a:r>
              <a:rPr lang="es-PE" sz="2000" dirty="0"/>
              <a:t>necesidad de autonomía surge por la demanda educativa. La tarea de los directivos y docentes </a:t>
            </a:r>
            <a:r>
              <a:rPr lang="es-PE" sz="2000" b="1" dirty="0"/>
              <a:t>es resolver situaciones de gestión</a:t>
            </a:r>
            <a:r>
              <a:rPr lang="es-PE" sz="2000" dirty="0"/>
              <a:t> de los aprendizajes en su desempeño profesional. Esto exige </a:t>
            </a:r>
            <a:r>
              <a:rPr lang="es-PE" sz="2000" b="1" dirty="0"/>
              <a:t>la reflexión crítica sobre la práctica y la toma de decisiones</a:t>
            </a:r>
            <a:r>
              <a:rPr lang="es-PE" sz="2000" dirty="0"/>
              <a:t> en cada situación, con cada estudiante y grupo, en todo momento. </a:t>
            </a:r>
            <a:r>
              <a:rPr lang="es-PE" sz="2000" dirty="0" smtClean="0"/>
              <a:t>Decidir </a:t>
            </a:r>
            <a:r>
              <a:rPr lang="es-PE" sz="2000" dirty="0"/>
              <a:t>democráticamente estrategias pedagógicas que se adapten a ese grupo en particular. </a:t>
            </a:r>
            <a:endParaRPr lang="es-PE" sz="2400" dirty="0"/>
          </a:p>
          <a:p>
            <a:pPr algn="just"/>
            <a:endParaRPr lang="es-PE" sz="2400" dirty="0"/>
          </a:p>
        </p:txBody>
      </p:sp>
    </p:spTree>
    <p:extLst>
      <p:ext uri="{BB962C8B-B14F-4D97-AF65-F5344CB8AC3E}">
        <p14:creationId xmlns:p14="http://schemas.microsoft.com/office/powerpoint/2010/main" val="263726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2" descr="Descripción: LOGO UG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27" y="217707"/>
            <a:ext cx="957128" cy="115110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67676"/>
              </a:gs>
            </a:gsLst>
            <a:lin ang="2700000" scaled="1"/>
          </a:gradFill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965533" y="1549349"/>
            <a:ext cx="928073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PE" b="1" dirty="0"/>
              <a:t> </a:t>
            </a:r>
            <a:r>
              <a:rPr lang="es-PE" b="1" dirty="0" smtClean="0"/>
              <a:t>      </a:t>
            </a:r>
          </a:p>
          <a:p>
            <a:pPr lvl="0"/>
            <a:r>
              <a:rPr lang="es-PE" b="1" dirty="0"/>
              <a:t>NECESIDAD DE LA AUTONOMIA</a:t>
            </a:r>
            <a:endParaRPr lang="es-PE" dirty="0"/>
          </a:p>
          <a:p>
            <a:pPr marL="0" lvl="1" algn="just"/>
            <a:endParaRPr lang="es-PE" dirty="0" smtClean="0"/>
          </a:p>
          <a:p>
            <a:pPr marL="0" lvl="1" algn="just"/>
            <a:r>
              <a:rPr lang="es-PE" sz="2400" dirty="0" smtClean="0"/>
              <a:t>Los </a:t>
            </a:r>
            <a:r>
              <a:rPr lang="es-PE" sz="2400" dirty="0"/>
              <a:t>directivos y docentes no </a:t>
            </a:r>
            <a:r>
              <a:rPr lang="es-PE" sz="2400" dirty="0" smtClean="0"/>
              <a:t>debemos </a:t>
            </a:r>
            <a:r>
              <a:rPr lang="es-PE" sz="2400" dirty="0"/>
              <a:t>ser meros ejecutores de instrucciones cada vez más precisas. </a:t>
            </a:r>
            <a:r>
              <a:rPr lang="es-PE" sz="2400" dirty="0" smtClean="0"/>
              <a:t>Estamos </a:t>
            </a:r>
            <a:r>
              <a:rPr lang="es-PE" sz="2400" dirty="0"/>
              <a:t>llamados a organizar y </a:t>
            </a:r>
            <a:r>
              <a:rPr lang="es-PE" sz="2400" b="1" dirty="0"/>
              <a:t>animar</a:t>
            </a:r>
            <a:r>
              <a:rPr lang="es-PE" sz="2400" dirty="0"/>
              <a:t> situaciones de aprendizajes, </a:t>
            </a:r>
            <a:r>
              <a:rPr lang="es-PE" sz="2400" b="1" dirty="0"/>
              <a:t>gestionar</a:t>
            </a:r>
            <a:r>
              <a:rPr lang="es-PE" sz="2400" dirty="0"/>
              <a:t> la progresión de los aprendizajes; concebir y </a:t>
            </a:r>
            <a:r>
              <a:rPr lang="es-PE" sz="2400" b="1" dirty="0"/>
              <a:t>promover</a:t>
            </a:r>
            <a:r>
              <a:rPr lang="es-PE" sz="2400" dirty="0"/>
              <a:t> la innovación, la creatividad, la investigación; </a:t>
            </a:r>
            <a:r>
              <a:rPr lang="es-PE" sz="2400" b="1" dirty="0"/>
              <a:t>implicar</a:t>
            </a:r>
            <a:r>
              <a:rPr lang="es-PE" sz="2400" dirty="0"/>
              <a:t> a los estudiantes en su formación y su trabajo, </a:t>
            </a:r>
            <a:r>
              <a:rPr lang="es-PE" sz="2400" b="1" dirty="0"/>
              <a:t>trabajar</a:t>
            </a:r>
            <a:r>
              <a:rPr lang="es-PE" sz="2400" dirty="0"/>
              <a:t> en equipo, </a:t>
            </a:r>
            <a:r>
              <a:rPr lang="es-PE" sz="2400" b="1" dirty="0"/>
              <a:t>participar</a:t>
            </a:r>
            <a:r>
              <a:rPr lang="es-PE" sz="2400" dirty="0"/>
              <a:t> en la gestión de la escuela, </a:t>
            </a:r>
            <a:r>
              <a:rPr lang="es-PE" sz="2400" b="1" dirty="0"/>
              <a:t>informar e involucrar</a:t>
            </a:r>
            <a:r>
              <a:rPr lang="es-PE" sz="2400" dirty="0"/>
              <a:t> a los padres, </a:t>
            </a:r>
            <a:r>
              <a:rPr lang="es-PE" sz="2400" b="1" dirty="0"/>
              <a:t>utilizar</a:t>
            </a:r>
            <a:r>
              <a:rPr lang="es-PE" sz="2400" dirty="0"/>
              <a:t> las nuevas tecnologías, </a:t>
            </a:r>
            <a:r>
              <a:rPr lang="es-PE" sz="2400" b="1" dirty="0"/>
              <a:t>afrontar</a:t>
            </a:r>
            <a:r>
              <a:rPr lang="es-PE" sz="2400" dirty="0"/>
              <a:t> los deberes y los dilemas éticos de la profesión y, </a:t>
            </a:r>
            <a:r>
              <a:rPr lang="es-PE" sz="2400" b="1" dirty="0"/>
              <a:t>gestionar</a:t>
            </a:r>
            <a:r>
              <a:rPr lang="es-PE" sz="2400" dirty="0"/>
              <a:t> la propia formación continua.</a:t>
            </a:r>
            <a:endParaRPr lang="es-PE" sz="2800" dirty="0"/>
          </a:p>
          <a:p>
            <a:pPr algn="just"/>
            <a:endParaRPr lang="es-PE" sz="2400" dirty="0"/>
          </a:p>
        </p:txBody>
      </p:sp>
    </p:spTree>
    <p:extLst>
      <p:ext uri="{BB962C8B-B14F-4D97-AF65-F5344CB8AC3E}">
        <p14:creationId xmlns:p14="http://schemas.microsoft.com/office/powerpoint/2010/main" val="31214354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2" descr="Descripción: LOGO UG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27" y="217707"/>
            <a:ext cx="957128" cy="115110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67676"/>
              </a:gs>
            </a:gsLst>
            <a:lin ang="2700000" scaled="1"/>
          </a:gradFill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965533" y="1549349"/>
            <a:ext cx="928073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PE" b="1" dirty="0"/>
              <a:t> </a:t>
            </a:r>
            <a:r>
              <a:rPr lang="es-PE" b="1" dirty="0" smtClean="0"/>
              <a:t>      </a:t>
            </a:r>
          </a:p>
          <a:p>
            <a:pPr algn="ctr"/>
            <a:r>
              <a:rPr lang="es-PE" sz="4000" dirty="0" smtClean="0"/>
              <a:t>UGEL PUNO </a:t>
            </a:r>
          </a:p>
          <a:p>
            <a:pPr algn="ctr"/>
            <a:r>
              <a:rPr lang="es-PE" sz="4000" dirty="0" smtClean="0"/>
              <a:t>CONSOLIDANDO LA AUTONOMIA DE LAS INSTITUCIONES EDUCATIVAS</a:t>
            </a:r>
          </a:p>
          <a:p>
            <a:pPr algn="ctr"/>
            <a:endParaRPr lang="es-PE" sz="4000" dirty="0"/>
          </a:p>
          <a:p>
            <a:pPr algn="ctr"/>
            <a:r>
              <a:rPr lang="es-PE" sz="4000" dirty="0" smtClean="0"/>
              <a:t>GRACIAS</a:t>
            </a:r>
          </a:p>
          <a:p>
            <a:pPr algn="just"/>
            <a:endParaRPr lang="es-PE" sz="2400" dirty="0"/>
          </a:p>
        </p:txBody>
      </p:sp>
    </p:spTree>
    <p:extLst>
      <p:ext uri="{BB962C8B-B14F-4D97-AF65-F5344CB8AC3E}">
        <p14:creationId xmlns:p14="http://schemas.microsoft.com/office/powerpoint/2010/main" val="1473776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2" descr="Descripción: LOGO UG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27" y="217707"/>
            <a:ext cx="957128" cy="115110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67676"/>
              </a:gs>
            </a:gsLst>
            <a:lin ang="2700000" scaled="1"/>
          </a:gradFill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615155" y="1549349"/>
            <a:ext cx="8434699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PE" sz="2400" b="1" dirty="0"/>
              <a:t>R.M 531-2021.MINEDU (23-12-2021</a:t>
            </a:r>
            <a:r>
              <a:rPr lang="es-PE" sz="2400" b="1" dirty="0" smtClean="0"/>
              <a:t>)</a:t>
            </a:r>
            <a:endParaRPr lang="es-PE" sz="2400" b="1" dirty="0"/>
          </a:p>
          <a:p>
            <a:endParaRPr lang="en-US" b="1" dirty="0" smtClean="0"/>
          </a:p>
          <a:p>
            <a:r>
              <a:rPr lang="en-US" b="1" dirty="0" smtClean="0"/>
              <a:t>PRINCIPIOS </a:t>
            </a:r>
            <a:r>
              <a:rPr lang="en-US" b="1" dirty="0"/>
              <a:t>DEL RETORNO 2022</a:t>
            </a:r>
            <a:endParaRPr lang="es-PE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Seguro</a:t>
            </a:r>
            <a:r>
              <a:rPr lang="en-US" dirty="0"/>
              <a:t>.</a:t>
            </a:r>
            <a:endParaRPr lang="es-PE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Flexible</a:t>
            </a:r>
            <a:endParaRPr lang="es-PE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Descentralizado</a:t>
            </a:r>
            <a:r>
              <a:rPr lang="en-US" dirty="0"/>
              <a:t>.</a:t>
            </a:r>
            <a:endParaRPr lang="es-PE" dirty="0"/>
          </a:p>
          <a:p>
            <a:endParaRPr lang="en-US" b="1" dirty="0" smtClean="0"/>
          </a:p>
          <a:p>
            <a:r>
              <a:rPr lang="en-US" b="1" dirty="0" smtClean="0"/>
              <a:t>CONDICIONES </a:t>
            </a:r>
            <a:r>
              <a:rPr lang="en-US" b="1" dirty="0"/>
              <a:t>DE BIOSEGURIDAD</a:t>
            </a:r>
            <a:endParaRPr lang="es-PE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 err="1" smtClean="0"/>
              <a:t>Ventilación</a:t>
            </a:r>
            <a:endParaRPr lang="es-PE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Distanciamiento</a:t>
            </a:r>
            <a:r>
              <a:rPr lang="en-US" dirty="0"/>
              <a:t> </a:t>
            </a:r>
            <a:r>
              <a:rPr lang="en-US" dirty="0" err="1"/>
              <a:t>físico</a:t>
            </a:r>
            <a:endParaRPr lang="es-PE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Señalización</a:t>
            </a:r>
            <a:endParaRPr lang="es-PE" dirty="0"/>
          </a:p>
          <a:p>
            <a:pPr marL="342900" lvl="0" indent="-342900">
              <a:buFont typeface="+mj-lt"/>
              <a:buAutoNum type="arabicPeriod"/>
            </a:pPr>
            <a:r>
              <a:rPr lang="es-PE" dirty="0"/>
              <a:t>Estaciones de lavado o desinfección de manos.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PE" dirty="0"/>
              <a:t>Organización de los espacios educativos.</a:t>
            </a:r>
          </a:p>
          <a:p>
            <a:pPr algn="ctr"/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51528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2" descr="Descripción: LOGO UG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27" y="217707"/>
            <a:ext cx="957128" cy="115110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67676"/>
              </a:gs>
            </a:gsLst>
            <a:lin ang="2700000" scaled="1"/>
          </a:gradFill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803163" y="1532257"/>
            <a:ext cx="8665435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2400" b="1" dirty="0"/>
              <a:t>PASOS PARA EL RETORNO</a:t>
            </a:r>
            <a:endParaRPr lang="es-PE" sz="2400" dirty="0"/>
          </a:p>
          <a:p>
            <a:endParaRPr lang="es-PE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PE" sz="2000" b="1" dirty="0" smtClean="0"/>
              <a:t>PASO </a:t>
            </a:r>
            <a:r>
              <a:rPr lang="es-PE" sz="2000" b="1" dirty="0"/>
              <a:t>1</a:t>
            </a:r>
            <a:r>
              <a:rPr lang="es-PE" sz="2000" dirty="0"/>
              <a:t>: Acondicionamiento de las </a:t>
            </a:r>
            <a:r>
              <a:rPr lang="es-PE" sz="2000" b="1" dirty="0"/>
              <a:t>condiciones de bioseguridad</a:t>
            </a:r>
            <a:r>
              <a:rPr lang="es-PE" sz="2000" dirty="0"/>
              <a:t> de la Institución o programa educativo.</a:t>
            </a:r>
          </a:p>
          <a:p>
            <a:pPr marL="285750" indent="-285750">
              <a:buFont typeface="Arial" pitchFamily="34" charset="0"/>
              <a:buChar char="•"/>
            </a:pPr>
            <a:endParaRPr lang="es-PE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PE" sz="2000" b="1" dirty="0" smtClean="0"/>
              <a:t>PASO </a:t>
            </a:r>
            <a:r>
              <a:rPr lang="es-PE" sz="2000" b="1" dirty="0"/>
              <a:t>2</a:t>
            </a:r>
            <a:r>
              <a:rPr lang="es-PE" sz="2000" dirty="0"/>
              <a:t>: Elaboración del </a:t>
            </a:r>
            <a:r>
              <a:rPr lang="es-PE" sz="2000" b="1" dirty="0"/>
              <a:t>Plan Anual de Trabajo.</a:t>
            </a:r>
          </a:p>
          <a:p>
            <a:pPr marL="285750" indent="-285750">
              <a:buFont typeface="Arial" pitchFamily="34" charset="0"/>
              <a:buChar char="•"/>
            </a:pPr>
            <a:endParaRPr lang="es-PE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PE" sz="2000" b="1" dirty="0" smtClean="0"/>
              <a:t>PASO </a:t>
            </a:r>
            <a:r>
              <a:rPr lang="es-PE" sz="2000" b="1" dirty="0"/>
              <a:t>3</a:t>
            </a:r>
            <a:r>
              <a:rPr lang="es-PE" sz="2000" dirty="0"/>
              <a:t>: </a:t>
            </a:r>
            <a:r>
              <a:rPr lang="es-PE" sz="2000" b="1" dirty="0"/>
              <a:t>Inicio del servicio</a:t>
            </a:r>
            <a:r>
              <a:rPr lang="es-PE" sz="2000" dirty="0"/>
              <a:t> educativo presencial y </a:t>
            </a:r>
            <a:r>
              <a:rPr lang="es-PE" sz="2000" dirty="0" err="1"/>
              <a:t>semi</a:t>
            </a:r>
            <a:r>
              <a:rPr lang="es-PE" sz="2000" dirty="0"/>
              <a:t> presencial.</a:t>
            </a:r>
          </a:p>
          <a:p>
            <a:endParaRPr lang="es-PE" b="1" dirty="0" smtClean="0"/>
          </a:p>
          <a:p>
            <a:r>
              <a:rPr lang="es-PE" sz="2000" b="1" dirty="0" smtClean="0"/>
              <a:t>INSTRUMENTOS </a:t>
            </a:r>
            <a:r>
              <a:rPr lang="es-PE" sz="2000" b="1" dirty="0"/>
              <a:t>DE GESTIÓN: </a:t>
            </a:r>
            <a:endParaRPr lang="es-PE" sz="2000" b="1" dirty="0" smtClean="0"/>
          </a:p>
          <a:p>
            <a:endParaRPr lang="es-PE" sz="1000" b="1" dirty="0" smtClean="0"/>
          </a:p>
          <a:p>
            <a:pPr marL="800100" lvl="1" indent="-342900">
              <a:buFont typeface="+mj-lt"/>
              <a:buAutoNum type="arabicPeriod"/>
            </a:pPr>
            <a:r>
              <a:rPr lang="es-PE" sz="2000" dirty="0" smtClean="0"/>
              <a:t>PEI 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PE" sz="2000" dirty="0" smtClean="0"/>
              <a:t>PAT 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PE" sz="2000" dirty="0" smtClean="0"/>
              <a:t>PCI 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PE" sz="2000" dirty="0" smtClean="0"/>
              <a:t>RI</a:t>
            </a:r>
            <a:endParaRPr lang="es-PE" sz="2000" dirty="0"/>
          </a:p>
          <a:p>
            <a:pPr algn="ctr"/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982100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2" descr="Descripción: LOGO UG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27" y="217707"/>
            <a:ext cx="957128" cy="115110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67676"/>
              </a:gs>
            </a:gsLst>
            <a:lin ang="2700000" scaled="1"/>
          </a:gradFill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999716" y="1549349"/>
            <a:ext cx="760575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2400" b="1" dirty="0"/>
              <a:t>DIMENSIONES DE LA GESTIÓN ESCOLAR</a:t>
            </a:r>
            <a:endParaRPr lang="es-PE" dirty="0"/>
          </a:p>
          <a:p>
            <a:pPr marL="342900" lvl="0" indent="-342900">
              <a:buFont typeface="+mj-lt"/>
              <a:buAutoNum type="arabicPeriod"/>
            </a:pPr>
            <a:endParaRPr lang="en-US" sz="24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err="1" smtClean="0"/>
              <a:t>Estratégica</a:t>
            </a:r>
            <a:r>
              <a:rPr lang="en-US" sz="2400" dirty="0"/>
              <a:t>.</a:t>
            </a:r>
            <a:endParaRPr lang="es-PE" sz="2400" dirty="0"/>
          </a:p>
          <a:p>
            <a:pPr marL="342900" lvl="0" indent="-342900">
              <a:buFont typeface="+mj-lt"/>
              <a:buAutoNum type="arabicPeriod"/>
            </a:pPr>
            <a:endParaRPr lang="en-US" sz="24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err="1" smtClean="0"/>
              <a:t>Administrativa</a:t>
            </a:r>
            <a:r>
              <a:rPr lang="en-US" sz="2400" dirty="0"/>
              <a:t>.</a:t>
            </a:r>
            <a:endParaRPr lang="es-PE" sz="2400" dirty="0"/>
          </a:p>
          <a:p>
            <a:pPr marL="342900" lvl="0" indent="-342900">
              <a:buFont typeface="+mj-lt"/>
              <a:buAutoNum type="arabicPeriod"/>
            </a:pPr>
            <a:endParaRPr lang="en-US" sz="24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err="1" smtClean="0"/>
              <a:t>Pedagógica</a:t>
            </a:r>
            <a:r>
              <a:rPr lang="en-US" sz="2400" dirty="0"/>
              <a:t>.</a:t>
            </a:r>
            <a:endParaRPr lang="es-PE" sz="2400" dirty="0"/>
          </a:p>
          <a:p>
            <a:pPr marL="342900" lvl="0" indent="-342900">
              <a:buFont typeface="+mj-lt"/>
              <a:buAutoNum type="arabicPeriod"/>
            </a:pPr>
            <a:endParaRPr lang="en-US" sz="24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err="1" smtClean="0"/>
              <a:t>Comunitaria</a:t>
            </a:r>
            <a:r>
              <a:rPr lang="en-US" sz="2400" dirty="0"/>
              <a:t>.</a:t>
            </a:r>
            <a:endParaRPr lang="es-PE" sz="2400" dirty="0"/>
          </a:p>
          <a:p>
            <a:pPr algn="ctr"/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263805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2" descr="Descripción: LOGO UG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27" y="217707"/>
            <a:ext cx="957128" cy="115110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67676"/>
              </a:gs>
            </a:gsLst>
            <a:lin ang="2700000" scaled="1"/>
          </a:gradFill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615155" y="1549349"/>
            <a:ext cx="963111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2400" b="1" dirty="0"/>
              <a:t>COMISIONES EN LAS I.E. </a:t>
            </a:r>
            <a:endParaRPr lang="es-PE" sz="2400" b="1" dirty="0" smtClean="0"/>
          </a:p>
          <a:p>
            <a:pPr algn="ctr"/>
            <a:r>
              <a:rPr lang="es-PE" sz="2400" b="1" dirty="0" smtClean="0"/>
              <a:t>R.M</a:t>
            </a:r>
            <a:r>
              <a:rPr lang="es-PE" sz="2400" b="1" dirty="0"/>
              <a:t>. 189-2021-MINEDU (06 de mayo 2021)</a:t>
            </a:r>
            <a:endParaRPr lang="es-PE" dirty="0"/>
          </a:p>
          <a:p>
            <a:pPr marL="342900" lvl="0" indent="-342900">
              <a:buFont typeface="+mj-lt"/>
              <a:buAutoNum type="arabicPeriod"/>
            </a:pPr>
            <a:endParaRPr lang="en-US" sz="24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/>
              <a:t>CONEI</a:t>
            </a:r>
            <a:endParaRPr lang="es-PE" sz="2400" dirty="0"/>
          </a:p>
          <a:p>
            <a:pPr marL="342900" lvl="0" indent="-342900">
              <a:buFont typeface="+mj-lt"/>
              <a:buAutoNum type="arabicPeriod"/>
            </a:pPr>
            <a:r>
              <a:rPr lang="es-PE" sz="2400" dirty="0"/>
              <a:t>Comité de gestión de </a:t>
            </a:r>
            <a:r>
              <a:rPr lang="es-PE" sz="2400" b="1" dirty="0"/>
              <a:t>condiciones operativas</a:t>
            </a:r>
            <a:r>
              <a:rPr lang="es-PE" sz="2400" dirty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err="1"/>
              <a:t>Comité</a:t>
            </a:r>
            <a:r>
              <a:rPr lang="en-US" sz="2400" dirty="0"/>
              <a:t> de</a:t>
            </a:r>
            <a:r>
              <a:rPr lang="en-US" sz="2400" b="1" dirty="0"/>
              <a:t> </a:t>
            </a:r>
            <a:r>
              <a:rPr lang="en-US" sz="2400" b="1" dirty="0" err="1"/>
              <a:t>gestión</a:t>
            </a:r>
            <a:r>
              <a:rPr lang="en-US" sz="2400" b="1" dirty="0"/>
              <a:t> </a:t>
            </a:r>
            <a:r>
              <a:rPr lang="en-US" sz="2400" b="1" dirty="0" err="1"/>
              <a:t>pedagógica</a:t>
            </a:r>
            <a:r>
              <a:rPr lang="en-US" sz="2400" b="1" dirty="0"/>
              <a:t>.</a:t>
            </a:r>
            <a:endParaRPr lang="es-PE" sz="2400" b="1" dirty="0"/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err="1"/>
              <a:t>Comité</a:t>
            </a:r>
            <a:r>
              <a:rPr lang="en-US" sz="2400" dirty="0"/>
              <a:t> de </a:t>
            </a:r>
            <a:r>
              <a:rPr lang="en-US" sz="2400" b="1" dirty="0" err="1"/>
              <a:t>gestión</a:t>
            </a:r>
            <a:r>
              <a:rPr lang="en-US" sz="2400" b="1" dirty="0"/>
              <a:t> del </a:t>
            </a:r>
            <a:r>
              <a:rPr lang="en-US" sz="2400" b="1" dirty="0" err="1" smtClean="0"/>
              <a:t>bienestar</a:t>
            </a:r>
            <a:r>
              <a:rPr lang="en-US" sz="2400" b="1" dirty="0" smtClean="0"/>
              <a:t>.</a:t>
            </a:r>
            <a:endParaRPr lang="es-PE" sz="2400" b="1" dirty="0"/>
          </a:p>
          <a:p>
            <a:endParaRPr lang="es-PE" sz="2400" dirty="0" smtClean="0"/>
          </a:p>
          <a:p>
            <a:r>
              <a:rPr lang="es-PE" sz="2400" b="1" dirty="0" smtClean="0"/>
              <a:t>Comités </a:t>
            </a:r>
            <a:r>
              <a:rPr lang="es-PE" sz="2400" b="1" dirty="0"/>
              <a:t>en articulación con otros sectores</a:t>
            </a:r>
            <a:r>
              <a:rPr lang="es-PE" sz="2400" b="1" dirty="0" smtClean="0"/>
              <a:t>:</a:t>
            </a:r>
          </a:p>
          <a:p>
            <a:endParaRPr lang="es-PE" sz="2400" b="1" dirty="0"/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err="1"/>
              <a:t>Comité</a:t>
            </a:r>
            <a:r>
              <a:rPr lang="en-US" sz="2400" dirty="0"/>
              <a:t> de </a:t>
            </a:r>
            <a:r>
              <a:rPr lang="en-US" sz="2400" b="1" dirty="0" err="1"/>
              <a:t>alimentación</a:t>
            </a:r>
            <a:r>
              <a:rPr lang="en-US" sz="2400" b="1" dirty="0"/>
              <a:t> escolar.</a:t>
            </a:r>
            <a:endParaRPr lang="es-PE" sz="2400" b="1" dirty="0"/>
          </a:p>
          <a:p>
            <a:pPr marL="342900" lvl="0" indent="-342900">
              <a:buFont typeface="+mj-lt"/>
              <a:buAutoNum type="arabicPeriod"/>
            </a:pPr>
            <a:r>
              <a:rPr lang="es-PE" sz="2400" dirty="0"/>
              <a:t>Comité de </a:t>
            </a:r>
            <a:r>
              <a:rPr lang="es-PE" sz="2400" b="1" dirty="0"/>
              <a:t>intervención frente al hostigamiento </a:t>
            </a:r>
            <a:r>
              <a:rPr lang="es-PE" sz="2400" b="1" dirty="0" smtClean="0"/>
              <a:t>sexual</a:t>
            </a:r>
            <a:r>
              <a:rPr lang="es-PE" sz="2400" dirty="0" smtClean="0"/>
              <a:t>.</a:t>
            </a:r>
            <a:endParaRPr lang="es-PE" sz="2400" dirty="0"/>
          </a:p>
          <a:p>
            <a:pPr algn="ctr"/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85187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2" descr="Descripción: LOGO UG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27" y="217707"/>
            <a:ext cx="957128" cy="115110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67676"/>
              </a:gs>
            </a:gsLst>
            <a:lin ang="2700000" scaled="1"/>
          </a:gradFill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743341" y="1549349"/>
            <a:ext cx="950292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2400" b="1" dirty="0"/>
              <a:t>COMPROMISOS DE GESTIÓN ESCOLAR OM 035-2021-MINEDU </a:t>
            </a:r>
            <a:r>
              <a:rPr lang="es-PE" sz="2000" b="1" dirty="0"/>
              <a:t>(24-11-2021)</a:t>
            </a:r>
            <a:endParaRPr lang="es-PE" sz="2400" dirty="0"/>
          </a:p>
          <a:p>
            <a:pPr marL="285750" indent="-285750">
              <a:buFont typeface="Arial" pitchFamily="34" charset="0"/>
              <a:buChar char="•"/>
            </a:pPr>
            <a:endParaRPr lang="es-PE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PE" dirty="0" smtClean="0"/>
              <a:t> </a:t>
            </a:r>
            <a:r>
              <a:rPr lang="es-PE" sz="2000" b="1" dirty="0" smtClean="0"/>
              <a:t>CGE </a:t>
            </a:r>
            <a:r>
              <a:rPr lang="es-PE" sz="2000" b="1" dirty="0"/>
              <a:t>1</a:t>
            </a:r>
            <a:r>
              <a:rPr lang="es-PE" sz="2000" dirty="0"/>
              <a:t>. Desarrollo integral de las y los estudiantes.</a:t>
            </a:r>
          </a:p>
          <a:p>
            <a:pPr marL="285750" indent="-285750">
              <a:buFont typeface="Arial" pitchFamily="34" charset="0"/>
              <a:buChar char="•"/>
            </a:pPr>
            <a:endParaRPr lang="es-PE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PE" sz="2000" dirty="0" smtClean="0"/>
              <a:t> </a:t>
            </a:r>
            <a:r>
              <a:rPr lang="es-PE" sz="2000" b="1" dirty="0" smtClean="0"/>
              <a:t>CGE </a:t>
            </a:r>
            <a:r>
              <a:rPr lang="es-PE" sz="2000" b="1" dirty="0"/>
              <a:t>2</a:t>
            </a:r>
            <a:r>
              <a:rPr lang="es-PE" sz="2000" dirty="0"/>
              <a:t>. Acceso de las y los estudiantes al servicio educativo presencial hasta la culminación de su trayectoria educativa.</a:t>
            </a:r>
          </a:p>
          <a:p>
            <a:pPr marL="285750" indent="-285750">
              <a:buFont typeface="Arial" pitchFamily="34" charset="0"/>
              <a:buChar char="•"/>
            </a:pPr>
            <a:endParaRPr lang="es-PE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PE" sz="2000" dirty="0" smtClean="0"/>
              <a:t> </a:t>
            </a:r>
            <a:r>
              <a:rPr lang="es-PE" sz="2000" b="1" dirty="0" smtClean="0"/>
              <a:t>CGE3</a:t>
            </a:r>
            <a:r>
              <a:rPr lang="es-PE" sz="2000" b="1" dirty="0"/>
              <a:t>.</a:t>
            </a:r>
            <a:r>
              <a:rPr lang="es-PE" sz="2000" dirty="0"/>
              <a:t> Gestión de las condiciones operativas orientada al sostenimiento del servicio educativo ofrecido por la I.E.</a:t>
            </a:r>
          </a:p>
          <a:p>
            <a:pPr marL="285750" indent="-285750">
              <a:buFont typeface="Arial" pitchFamily="34" charset="0"/>
              <a:buChar char="•"/>
            </a:pPr>
            <a:endParaRPr lang="es-PE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PE" sz="2000" dirty="0" smtClean="0"/>
              <a:t> </a:t>
            </a:r>
            <a:r>
              <a:rPr lang="es-PE" sz="2000" b="1" dirty="0" smtClean="0"/>
              <a:t>CGE4</a:t>
            </a:r>
            <a:r>
              <a:rPr lang="es-PE" sz="2000" b="1" dirty="0"/>
              <a:t>.</a:t>
            </a:r>
            <a:r>
              <a:rPr lang="es-PE" sz="2000" dirty="0"/>
              <a:t> Gestión dela práctica pedagógica orientada al logro de aprendizajes previstos en el perfil de egreso del CNEB.</a:t>
            </a:r>
          </a:p>
          <a:p>
            <a:pPr marL="285750" indent="-285750">
              <a:buFont typeface="Arial" pitchFamily="34" charset="0"/>
              <a:buChar char="•"/>
            </a:pPr>
            <a:endParaRPr lang="es-PE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PE" sz="2000" dirty="0" smtClean="0"/>
              <a:t> </a:t>
            </a:r>
            <a:r>
              <a:rPr lang="es-PE" sz="2000" b="1" dirty="0" smtClean="0"/>
              <a:t>CGE </a:t>
            </a:r>
            <a:r>
              <a:rPr lang="es-PE" sz="2000" b="1" dirty="0"/>
              <a:t>5</a:t>
            </a:r>
            <a:r>
              <a:rPr lang="es-PE" sz="2000" dirty="0"/>
              <a:t>. Gestión del bienestar escolar que promueva el desarrollo integral de las y los estudiantes.</a:t>
            </a:r>
          </a:p>
          <a:p>
            <a:pPr algn="ctr"/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718346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2" descr="Descripción: LOGO UG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27" y="217707"/>
            <a:ext cx="957128" cy="115110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67676"/>
              </a:gs>
            </a:gsLst>
            <a:lin ang="2700000" scaled="1"/>
          </a:gradFill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692067" y="1549349"/>
            <a:ext cx="955419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2400" b="1" dirty="0" smtClean="0"/>
              <a:t>CARACTERÍSTICAS </a:t>
            </a:r>
            <a:r>
              <a:rPr lang="es-PE" sz="2400" b="1" dirty="0"/>
              <a:t>DE LA NUEVA </a:t>
            </a:r>
            <a:r>
              <a:rPr lang="es-PE" sz="2400" b="1" dirty="0" smtClean="0"/>
              <a:t>ESCUELA</a:t>
            </a:r>
            <a:endParaRPr lang="es-PE" sz="2400" dirty="0"/>
          </a:p>
          <a:p>
            <a:pPr marL="342900" lvl="0" indent="-342900">
              <a:buFont typeface="+mj-lt"/>
              <a:buAutoNum type="arabicPeriod"/>
            </a:pPr>
            <a:endParaRPr lang="es-PE" sz="24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es-PE" sz="2400" dirty="0" smtClean="0"/>
              <a:t>Centralidad </a:t>
            </a:r>
            <a:r>
              <a:rPr lang="es-PE" sz="2400" dirty="0"/>
              <a:t>en el </a:t>
            </a:r>
            <a:r>
              <a:rPr lang="es-PE" sz="2400" b="1" dirty="0"/>
              <a:t>bienestar del estudiante</a:t>
            </a:r>
            <a:r>
              <a:rPr lang="es-PE" sz="2400" dirty="0"/>
              <a:t>.</a:t>
            </a:r>
          </a:p>
          <a:p>
            <a:pPr marL="342900" lvl="0" indent="-342900">
              <a:buFont typeface="+mj-lt"/>
              <a:buAutoNum type="arabicPeriod"/>
            </a:pPr>
            <a:endParaRPr lang="es-PE" sz="24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es-PE" sz="2400" dirty="0" smtClean="0"/>
              <a:t>Énfasis </a:t>
            </a:r>
            <a:r>
              <a:rPr lang="es-PE" sz="2400" dirty="0"/>
              <a:t>en el </a:t>
            </a:r>
            <a:r>
              <a:rPr lang="es-PE" sz="2400" b="1" dirty="0"/>
              <a:t>soporte socioemocional.</a:t>
            </a:r>
          </a:p>
          <a:p>
            <a:pPr marL="342900" lvl="0" indent="-342900">
              <a:buFont typeface="+mj-lt"/>
              <a:buAutoNum type="arabicPeriod"/>
            </a:pPr>
            <a:endParaRPr lang="es-PE" sz="24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es-PE" sz="2400" dirty="0" smtClean="0"/>
              <a:t>Valoración </a:t>
            </a:r>
            <a:r>
              <a:rPr lang="es-PE" sz="2400" dirty="0"/>
              <a:t>y </a:t>
            </a:r>
            <a:r>
              <a:rPr lang="es-PE" sz="2400" b="1" dirty="0"/>
              <a:t>atención de la diversidad</a:t>
            </a:r>
            <a:r>
              <a:rPr lang="es-PE" sz="2400" dirty="0"/>
              <a:t>.</a:t>
            </a:r>
          </a:p>
          <a:p>
            <a:pPr marL="342900" lvl="0" indent="-342900">
              <a:buFont typeface="+mj-lt"/>
              <a:buAutoNum type="arabicPeriod"/>
            </a:pPr>
            <a:endParaRPr lang="en-US" sz="24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 err="1" smtClean="0"/>
              <a:t>Evaluación</a:t>
            </a:r>
            <a:r>
              <a:rPr lang="en-US" sz="2400" b="1" dirty="0" smtClean="0"/>
              <a:t> </a:t>
            </a:r>
            <a:r>
              <a:rPr lang="en-US" sz="2400" b="1" dirty="0" err="1"/>
              <a:t>formativa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la </a:t>
            </a:r>
            <a:r>
              <a:rPr lang="en-US" sz="2400" dirty="0" err="1" smtClean="0"/>
              <a:t>mejora</a:t>
            </a:r>
            <a:r>
              <a:rPr lang="en-US" sz="2400" dirty="0" smtClean="0"/>
              <a:t>.</a:t>
            </a:r>
            <a:endParaRPr lang="es-PE" sz="2400" dirty="0"/>
          </a:p>
          <a:p>
            <a:pPr marL="342900" lvl="0" indent="-342900">
              <a:buFont typeface="+mj-lt"/>
              <a:buAutoNum type="arabicPeriod"/>
            </a:pPr>
            <a:endParaRPr lang="es-PE" sz="24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es-PE" sz="2400" dirty="0" smtClean="0"/>
              <a:t>Procesos </a:t>
            </a:r>
            <a:r>
              <a:rPr lang="es-PE" sz="2400" dirty="0"/>
              <a:t>de </a:t>
            </a:r>
            <a:r>
              <a:rPr lang="es-PE" sz="2400" b="1" dirty="0"/>
              <a:t>enseñanza y aprendizaje híbridos.</a:t>
            </a:r>
          </a:p>
          <a:p>
            <a:pPr algn="ctr"/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532659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2" descr="Descripción: LOGO UG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27" y="217707"/>
            <a:ext cx="957128" cy="115110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67676"/>
              </a:gs>
            </a:gsLst>
            <a:lin ang="2700000" scaled="1"/>
          </a:gradFill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051133" y="1216063"/>
            <a:ext cx="10195132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2400" b="1" dirty="0"/>
              <a:t>EL AULA DEL FUTURO EN EL UGEL PUNO</a:t>
            </a:r>
            <a:endParaRPr lang="es-PE" sz="2400" dirty="0"/>
          </a:p>
          <a:p>
            <a:pPr marL="342900" lvl="0" indent="-342900">
              <a:buFont typeface="+mj-lt"/>
              <a:buAutoNum type="arabicPeriod"/>
            </a:pPr>
            <a:endParaRPr lang="es-PE" sz="100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es-PE" sz="2000" b="1" dirty="0" smtClean="0"/>
              <a:t>Construir</a:t>
            </a:r>
            <a:r>
              <a:rPr lang="es-PE" sz="2000" dirty="0" smtClean="0"/>
              <a:t> </a:t>
            </a:r>
            <a:r>
              <a:rPr lang="es-PE" sz="2000" dirty="0"/>
              <a:t>comunidades educativas. Que cada I.E. sea una </a:t>
            </a:r>
            <a:r>
              <a:rPr lang="es-PE" sz="2000" dirty="0" smtClean="0"/>
              <a:t>comunidad. Un </a:t>
            </a:r>
            <a:r>
              <a:rPr lang="es-PE" sz="2000" dirty="0"/>
              <a:t>espacio de convivencia </a:t>
            </a:r>
            <a:r>
              <a:rPr lang="es-PE" sz="2000" dirty="0" smtClean="0"/>
              <a:t>amigable, amable. </a:t>
            </a:r>
            <a:endParaRPr lang="es-PE" sz="2000" dirty="0"/>
          </a:p>
          <a:p>
            <a:pPr marL="342900" lvl="0" indent="-342900" algn="just">
              <a:buFont typeface="+mj-lt"/>
              <a:buAutoNum type="arabicPeriod"/>
            </a:pPr>
            <a:r>
              <a:rPr lang="es-PE" sz="2000" b="1" dirty="0"/>
              <a:t>Planificar</a:t>
            </a:r>
            <a:r>
              <a:rPr lang="es-PE" sz="2000" dirty="0"/>
              <a:t> </a:t>
            </a:r>
            <a:r>
              <a:rPr lang="es-PE" sz="2000" dirty="0" smtClean="0"/>
              <a:t>con creatividad y según </a:t>
            </a:r>
            <a:r>
              <a:rPr lang="es-PE" sz="2000" dirty="0"/>
              <a:t>las necesidades e intereses de </a:t>
            </a:r>
            <a:r>
              <a:rPr lang="es-PE" sz="2000" dirty="0" smtClean="0"/>
              <a:t>los estudiantes.</a:t>
            </a:r>
            <a:endParaRPr lang="es-PE" sz="2000" dirty="0"/>
          </a:p>
          <a:p>
            <a:pPr marL="342900" lvl="0" indent="-342900" algn="just">
              <a:buFont typeface="+mj-lt"/>
              <a:buAutoNum type="arabicPeriod"/>
            </a:pPr>
            <a:r>
              <a:rPr lang="es-PE" sz="2000" b="1" dirty="0"/>
              <a:t>Priorizar</a:t>
            </a:r>
            <a:r>
              <a:rPr lang="es-PE" sz="2000" dirty="0"/>
              <a:t> competencias que </a:t>
            </a:r>
            <a:r>
              <a:rPr lang="es-PE" sz="2000" dirty="0" smtClean="0"/>
              <a:t>ayuden </a:t>
            </a:r>
            <a:r>
              <a:rPr lang="es-PE" sz="2000" dirty="0"/>
              <a:t>a los estudiantes a tener un equilibrio socioemocional.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s-PE" sz="2000" b="1" dirty="0"/>
              <a:t>Planificar</a:t>
            </a:r>
            <a:r>
              <a:rPr lang="es-PE" sz="2000" dirty="0"/>
              <a:t> experiencias de aprendizaje con proyectos </a:t>
            </a:r>
            <a:r>
              <a:rPr lang="es-PE" sz="2000" dirty="0" smtClean="0"/>
              <a:t>para </a:t>
            </a:r>
            <a:r>
              <a:rPr lang="es-PE" sz="2000" dirty="0"/>
              <a:t>la resolución de </a:t>
            </a:r>
            <a:r>
              <a:rPr lang="es-PE" sz="2000" dirty="0" smtClean="0"/>
              <a:t>problemas.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s-PE" sz="2000" dirty="0" smtClean="0"/>
              <a:t>Hacer que los </a:t>
            </a:r>
            <a:r>
              <a:rPr lang="es-PE" sz="2000" b="1" dirty="0"/>
              <a:t>espacios </a:t>
            </a:r>
            <a:r>
              <a:rPr lang="es-PE" sz="2000" b="1" dirty="0" smtClean="0"/>
              <a:t>abiertos</a:t>
            </a:r>
            <a:r>
              <a:rPr lang="es-PE" sz="2000" dirty="0" smtClean="0"/>
              <a:t>, sean espacios educativos, pedagógicos.</a:t>
            </a:r>
            <a:endParaRPr lang="es-PE" sz="2000" dirty="0"/>
          </a:p>
          <a:p>
            <a:pPr marL="342900" lvl="0" indent="-342900" algn="just">
              <a:buFont typeface="+mj-lt"/>
              <a:buAutoNum type="arabicPeriod"/>
            </a:pPr>
            <a:r>
              <a:rPr lang="es-PE" sz="2000" b="1" dirty="0" smtClean="0"/>
              <a:t>Reestructurar </a:t>
            </a:r>
            <a:r>
              <a:rPr lang="es-PE" sz="2000" b="1" dirty="0"/>
              <a:t>y/o </a:t>
            </a:r>
            <a:r>
              <a:rPr lang="es-PE" sz="2000" b="1" dirty="0" smtClean="0"/>
              <a:t>adecuar</a:t>
            </a:r>
            <a:r>
              <a:rPr lang="es-PE" sz="2000" dirty="0" smtClean="0"/>
              <a:t> los </a:t>
            </a:r>
            <a:r>
              <a:rPr lang="es-PE" sz="2000" dirty="0"/>
              <a:t>instrumentos de gestión.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s-PE" sz="2000" dirty="0" smtClean="0"/>
              <a:t>Prácticas </a:t>
            </a:r>
            <a:r>
              <a:rPr lang="es-PE" sz="2000" dirty="0"/>
              <a:t>de gestión pedagógica </a:t>
            </a:r>
            <a:r>
              <a:rPr lang="es-PE" sz="2000" dirty="0" smtClean="0"/>
              <a:t>con </a:t>
            </a:r>
            <a:r>
              <a:rPr lang="es-PE" sz="2000" dirty="0"/>
              <a:t>manejo de </a:t>
            </a:r>
            <a:r>
              <a:rPr lang="es-PE" sz="2000" b="1" dirty="0"/>
              <a:t>recursos </a:t>
            </a:r>
            <a:r>
              <a:rPr lang="es-PE" sz="2000" b="1" dirty="0" smtClean="0"/>
              <a:t>tecnológicos</a:t>
            </a:r>
            <a:r>
              <a:rPr lang="es-PE" sz="2000" dirty="0" smtClean="0"/>
              <a:t>.</a:t>
            </a:r>
            <a:endParaRPr lang="es-PE" sz="2000" dirty="0"/>
          </a:p>
          <a:p>
            <a:pPr marL="342900" lvl="0" indent="-342900" algn="just">
              <a:buFont typeface="+mj-lt"/>
              <a:buAutoNum type="arabicPeriod"/>
            </a:pPr>
            <a:r>
              <a:rPr lang="es-PE" sz="2000" dirty="0"/>
              <a:t>El </a:t>
            </a:r>
            <a:r>
              <a:rPr lang="es-PE" sz="2000" b="1" dirty="0"/>
              <a:t>desarrollo de las competencias</a:t>
            </a:r>
            <a:r>
              <a:rPr lang="es-PE" sz="2000" dirty="0"/>
              <a:t> es </a:t>
            </a:r>
            <a:r>
              <a:rPr lang="es-PE" sz="2000" dirty="0" smtClean="0"/>
              <a:t>una tarea </a:t>
            </a:r>
            <a:r>
              <a:rPr lang="es-PE" sz="2000" dirty="0"/>
              <a:t>irrenunciable.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s-PE" sz="2000" dirty="0" smtClean="0"/>
              <a:t>Uso </a:t>
            </a:r>
            <a:r>
              <a:rPr lang="es-PE" sz="2000" dirty="0"/>
              <a:t>de </a:t>
            </a:r>
            <a:r>
              <a:rPr lang="es-PE" sz="2000" dirty="0" smtClean="0"/>
              <a:t>recursos </a:t>
            </a:r>
            <a:r>
              <a:rPr lang="es-PE" sz="2000" dirty="0"/>
              <a:t>virtuales </a:t>
            </a:r>
            <a:r>
              <a:rPr lang="es-PE" sz="2000" dirty="0" smtClean="0"/>
              <a:t>para desarrollar competencias </a:t>
            </a:r>
            <a:r>
              <a:rPr lang="es-PE" sz="2000" dirty="0"/>
              <a:t>transversales relacionadas a las TIC</a:t>
            </a:r>
            <a:r>
              <a:rPr lang="es-PE" sz="2000" dirty="0" smtClean="0"/>
              <a:t>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s-PE" sz="2000" dirty="0" smtClean="0"/>
              <a:t>Promover una </a:t>
            </a:r>
            <a:r>
              <a:rPr lang="es-PE" sz="2000" b="1" dirty="0" smtClean="0"/>
              <a:t>cultura </a:t>
            </a:r>
            <a:r>
              <a:rPr lang="es-PE" sz="2000" b="1" dirty="0"/>
              <a:t>digital responsable.</a:t>
            </a:r>
            <a:r>
              <a:rPr lang="es-PE" sz="2000" dirty="0"/>
              <a:t> </a:t>
            </a:r>
          </a:p>
          <a:p>
            <a:pPr algn="ctr"/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725424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2" descr="Descripción: LOGO UG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27" y="217707"/>
            <a:ext cx="957128" cy="115110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67676"/>
              </a:gs>
            </a:gsLst>
            <a:lin ang="2700000" scaled="1"/>
          </a:gradFill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136591" y="1549349"/>
            <a:ext cx="1010967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es-PE" dirty="0" smtClean="0"/>
              <a:t>Es </a:t>
            </a:r>
            <a:r>
              <a:rPr lang="es-PE" dirty="0"/>
              <a:t>imperativo </a:t>
            </a:r>
            <a:r>
              <a:rPr lang="es-PE" b="1" dirty="0" smtClean="0"/>
              <a:t>dinamizar y activar </a:t>
            </a:r>
            <a:r>
              <a:rPr lang="es-PE" b="1" dirty="0"/>
              <a:t>las aulas</a:t>
            </a:r>
            <a:r>
              <a:rPr lang="es-PE" dirty="0"/>
              <a:t>, hablar de robótica en el aula y porque no, revolucionar </a:t>
            </a:r>
            <a:r>
              <a:rPr lang="es-PE" dirty="0" smtClean="0"/>
              <a:t>prácticas </a:t>
            </a:r>
            <a:r>
              <a:rPr lang="es-PE" dirty="0"/>
              <a:t>ancestrales a través de la tecnología. </a:t>
            </a:r>
            <a:endParaRPr lang="es-PE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es-PE" dirty="0" smtClean="0"/>
              <a:t>Propuesta </a:t>
            </a:r>
            <a:r>
              <a:rPr lang="es-PE" dirty="0"/>
              <a:t>curricular orientada a la virtualidad.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s-PE" dirty="0"/>
              <a:t>Valorar todo espacio que promueve la interacción, experimentación, colaboración y participación.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s-PE" i="1" dirty="0"/>
              <a:t>“La clase es un laboratorio, un museo, un taller, donde se experimenta, se observa y se trabaja, ya no es el aula donde pontifica el maestro. Desaparece la tortura de las lecciones y de los exámenes, puesto que no hay enseñanza clasificada, sino utilizada. La mejor lección es un proyecto de trabajo, y el mejor examen, su ejecución”. </a:t>
            </a:r>
            <a:r>
              <a:rPr lang="en-US" dirty="0"/>
              <a:t>JAE.</a:t>
            </a:r>
            <a:endParaRPr lang="es-PE" dirty="0"/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 err="1"/>
              <a:t>Promover</a:t>
            </a:r>
            <a:r>
              <a:rPr lang="en-US" dirty="0"/>
              <a:t> </a:t>
            </a:r>
            <a:r>
              <a:rPr lang="en-US" dirty="0" err="1"/>
              <a:t>ciudadanos</a:t>
            </a:r>
            <a:r>
              <a:rPr lang="en-US" dirty="0"/>
              <a:t> </a:t>
            </a:r>
            <a:r>
              <a:rPr lang="en-US" dirty="0" err="1"/>
              <a:t>investigadores</a:t>
            </a:r>
            <a:r>
              <a:rPr lang="en-US" dirty="0"/>
              <a:t>. </a:t>
            </a:r>
            <a:endParaRPr lang="es-PE" dirty="0"/>
          </a:p>
          <a:p>
            <a:pPr marL="342900" lvl="0" indent="-342900" algn="just">
              <a:buFont typeface="+mj-lt"/>
              <a:buAutoNum type="arabicPeriod"/>
            </a:pPr>
            <a:r>
              <a:rPr lang="es-PE" dirty="0" smtClean="0"/>
              <a:t>Innovación permanente de las prácticas </a:t>
            </a:r>
            <a:r>
              <a:rPr lang="es-PE" dirty="0"/>
              <a:t>pedagógicas </a:t>
            </a:r>
            <a:r>
              <a:rPr lang="es-PE" dirty="0" smtClean="0"/>
              <a:t>en cada comunidad educativa. </a:t>
            </a:r>
            <a:endParaRPr lang="es-PE" dirty="0"/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 err="1" smtClean="0"/>
              <a:t>Aprendizajes</a:t>
            </a:r>
            <a:r>
              <a:rPr lang="en-US" dirty="0" smtClean="0"/>
              <a:t> </a:t>
            </a:r>
            <a:r>
              <a:rPr lang="en-US" dirty="0" err="1" smtClean="0"/>
              <a:t>Basados</a:t>
            </a:r>
            <a:r>
              <a:rPr lang="en-US" dirty="0" smtClean="0"/>
              <a:t> </a:t>
            </a:r>
            <a:r>
              <a:rPr lang="en-US" dirty="0"/>
              <a:t>en </a:t>
            </a:r>
            <a:r>
              <a:rPr lang="en-US" dirty="0" err="1"/>
              <a:t>Proyectos</a:t>
            </a:r>
            <a:r>
              <a:rPr lang="en-US" dirty="0"/>
              <a:t>.</a:t>
            </a:r>
            <a:endParaRPr lang="es-PE" dirty="0"/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/>
              <a:t>Aula </a:t>
            </a:r>
            <a:r>
              <a:rPr lang="en-US" dirty="0" err="1"/>
              <a:t>invertida</a:t>
            </a:r>
            <a:r>
              <a:rPr lang="en-US" dirty="0"/>
              <a:t>. </a:t>
            </a:r>
            <a:endParaRPr lang="es-PE" dirty="0"/>
          </a:p>
          <a:p>
            <a:pPr marL="342900" lvl="0" indent="-342900" algn="just">
              <a:buFont typeface="+mj-lt"/>
              <a:buAutoNum type="arabicPeriod"/>
            </a:pPr>
            <a:r>
              <a:rPr lang="es-PE" dirty="0"/>
              <a:t>Los ambientes de aprendizaje, no se ciñen o cierran al aula, sino más bien a todo espacio que promueve interacciones y condiciones para el aprendizaje.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s-PE" dirty="0"/>
              <a:t>Si las sociedades son más educadas, serán en la misma medida más productivas. </a:t>
            </a:r>
          </a:p>
          <a:p>
            <a:pPr algn="ctr"/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662508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1508</TotalTime>
  <Words>1245</Words>
  <Application>Microsoft Office PowerPoint</Application>
  <PresentationFormat>Panorámica</PresentationFormat>
  <Paragraphs>148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Calibri</vt:lpstr>
      <vt:lpstr>Century Gothic</vt:lpstr>
      <vt:lpstr>Wingdings 3</vt:lpstr>
      <vt:lpstr>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Ulloa</dc:creator>
  <cp:lastModifiedBy>Usuario de Windows</cp:lastModifiedBy>
  <cp:revision>84</cp:revision>
  <dcterms:created xsi:type="dcterms:W3CDTF">2016-05-20T15:05:36Z</dcterms:created>
  <dcterms:modified xsi:type="dcterms:W3CDTF">2022-01-26T23:01:59Z</dcterms:modified>
</cp:coreProperties>
</file>