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3"/>
  </p:notesMasterIdLst>
  <p:sldIdLst>
    <p:sldId id="256" r:id="rId2"/>
    <p:sldId id="369" r:id="rId3"/>
    <p:sldId id="379" r:id="rId4"/>
    <p:sldId id="365" r:id="rId5"/>
    <p:sldId id="317" r:id="rId6"/>
    <p:sldId id="2145706916" r:id="rId7"/>
    <p:sldId id="2145706886" r:id="rId8"/>
    <p:sldId id="2145706017" r:id="rId9"/>
    <p:sldId id="2145706938" r:id="rId10"/>
    <p:sldId id="380" r:id="rId11"/>
    <p:sldId id="2145706939" r:id="rId12"/>
  </p:sldIdLst>
  <p:sldSz cx="12192000" cy="6858000"/>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6600"/>
    <a:srgbClr val="6699FF"/>
    <a:srgbClr val="9966FF"/>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8046" autoAdjust="0"/>
  </p:normalViewPr>
  <p:slideViewPr>
    <p:cSldViewPr snapToGrid="0">
      <p:cViewPr varScale="1">
        <p:scale>
          <a:sx n="78" d="100"/>
          <a:sy n="78" d="100"/>
        </p:scale>
        <p:origin x="87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RCHIVOEDGAR\Coronavirus2020\Base_coronavirus_09-01-20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RCHIVOEDGAR\Coronavirus2020\Base_coronavirus_09-01-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RCHIVOEDGAR\Coronavirus2020\Base_coronavirus_09-01-20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RCHIVOEDGAR\Coronavirus2020\Base_coronavirus_09-01-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00"/>
            </a:pPr>
            <a:r>
              <a:rPr lang="en-US" sz="2500"/>
              <a:t>CASOS CONFIRMADOS Y DEFUNCIONES POR COVID-19 SEGUN SEMANA,</a:t>
            </a:r>
            <a:r>
              <a:rPr lang="en-US" sz="2500" baseline="0"/>
              <a:t> AÑOS 2020 - 2021- 2022*. RED DE SALUD PUNO.</a:t>
            </a:r>
            <a:endParaRPr lang="en-US" sz="2500"/>
          </a:p>
        </c:rich>
      </c:tx>
      <c:overlay val="0"/>
    </c:title>
    <c:autoTitleDeleted val="0"/>
    <c:plotArea>
      <c:layout/>
      <c:barChart>
        <c:barDir val="col"/>
        <c:grouping val="clustered"/>
        <c:varyColors val="0"/>
        <c:ser>
          <c:idx val="0"/>
          <c:order val="0"/>
          <c:tx>
            <c:strRef>
              <c:f>Puno!$H$3</c:f>
              <c:strCache>
                <c:ptCount val="1"/>
                <c:pt idx="0">
                  <c:v>Casos</c:v>
                </c:pt>
              </c:strCache>
            </c:strRef>
          </c:tx>
          <c:invertIfNegative val="0"/>
          <c:cat>
            <c:numRef>
              <c:f>Puno!$I$2:$DL$2</c:f>
              <c:numCache>
                <c:formatCode>General</c:formatCode>
                <c:ptCount val="10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1</c:v>
                </c:pt>
                <c:pt idx="54">
                  <c:v>2</c:v>
                </c:pt>
                <c:pt idx="55">
                  <c:v>3</c:v>
                </c:pt>
                <c:pt idx="56">
                  <c:v>4</c:v>
                </c:pt>
                <c:pt idx="57">
                  <c:v>5</c:v>
                </c:pt>
                <c:pt idx="58">
                  <c:v>6</c:v>
                </c:pt>
                <c:pt idx="59">
                  <c:v>7</c:v>
                </c:pt>
                <c:pt idx="60">
                  <c:v>8</c:v>
                </c:pt>
                <c:pt idx="61">
                  <c:v>9</c:v>
                </c:pt>
                <c:pt idx="62">
                  <c:v>10</c:v>
                </c:pt>
                <c:pt idx="63">
                  <c:v>11</c:v>
                </c:pt>
                <c:pt idx="64">
                  <c:v>12</c:v>
                </c:pt>
                <c:pt idx="65">
                  <c:v>13</c:v>
                </c:pt>
                <c:pt idx="66">
                  <c:v>14</c:v>
                </c:pt>
                <c:pt idx="67">
                  <c:v>15</c:v>
                </c:pt>
                <c:pt idx="68">
                  <c:v>16</c:v>
                </c:pt>
                <c:pt idx="69">
                  <c:v>17</c:v>
                </c:pt>
                <c:pt idx="70">
                  <c:v>18</c:v>
                </c:pt>
                <c:pt idx="71">
                  <c:v>19</c:v>
                </c:pt>
                <c:pt idx="72">
                  <c:v>20</c:v>
                </c:pt>
                <c:pt idx="73">
                  <c:v>21</c:v>
                </c:pt>
                <c:pt idx="74">
                  <c:v>22</c:v>
                </c:pt>
                <c:pt idx="75">
                  <c:v>23</c:v>
                </c:pt>
                <c:pt idx="76">
                  <c:v>24</c:v>
                </c:pt>
                <c:pt idx="77">
                  <c:v>25</c:v>
                </c:pt>
                <c:pt idx="78">
                  <c:v>26</c:v>
                </c:pt>
                <c:pt idx="79">
                  <c:v>27</c:v>
                </c:pt>
                <c:pt idx="80">
                  <c:v>28</c:v>
                </c:pt>
                <c:pt idx="81">
                  <c:v>29</c:v>
                </c:pt>
                <c:pt idx="82">
                  <c:v>30</c:v>
                </c:pt>
                <c:pt idx="83">
                  <c:v>31</c:v>
                </c:pt>
                <c:pt idx="84">
                  <c:v>32</c:v>
                </c:pt>
                <c:pt idx="85">
                  <c:v>33</c:v>
                </c:pt>
                <c:pt idx="86">
                  <c:v>34</c:v>
                </c:pt>
                <c:pt idx="87">
                  <c:v>35</c:v>
                </c:pt>
                <c:pt idx="88">
                  <c:v>36</c:v>
                </c:pt>
                <c:pt idx="89">
                  <c:v>37</c:v>
                </c:pt>
                <c:pt idx="90">
                  <c:v>38</c:v>
                </c:pt>
                <c:pt idx="91">
                  <c:v>39</c:v>
                </c:pt>
                <c:pt idx="92">
                  <c:v>40</c:v>
                </c:pt>
                <c:pt idx="93">
                  <c:v>41</c:v>
                </c:pt>
                <c:pt idx="94">
                  <c:v>42</c:v>
                </c:pt>
                <c:pt idx="95">
                  <c:v>43</c:v>
                </c:pt>
                <c:pt idx="96">
                  <c:v>44</c:v>
                </c:pt>
                <c:pt idx="97">
                  <c:v>45</c:v>
                </c:pt>
                <c:pt idx="98">
                  <c:v>46</c:v>
                </c:pt>
                <c:pt idx="99">
                  <c:v>47</c:v>
                </c:pt>
                <c:pt idx="100">
                  <c:v>48</c:v>
                </c:pt>
                <c:pt idx="101">
                  <c:v>49</c:v>
                </c:pt>
                <c:pt idx="102">
                  <c:v>50</c:v>
                </c:pt>
                <c:pt idx="103">
                  <c:v>51</c:v>
                </c:pt>
                <c:pt idx="104">
                  <c:v>52</c:v>
                </c:pt>
                <c:pt idx="105">
                  <c:v>1</c:v>
                </c:pt>
                <c:pt idx="106">
                  <c:v>2</c:v>
                </c:pt>
                <c:pt idx="107">
                  <c:v>3</c:v>
                </c:pt>
              </c:numCache>
            </c:numRef>
          </c:cat>
          <c:val>
            <c:numRef>
              <c:f>Puno!$I$3:$DL$3</c:f>
              <c:numCache>
                <c:formatCode>General</c:formatCode>
                <c:ptCount val="108"/>
                <c:pt idx="0">
                  <c:v>0</c:v>
                </c:pt>
                <c:pt idx="1">
                  <c:v>0</c:v>
                </c:pt>
                <c:pt idx="2">
                  <c:v>0</c:v>
                </c:pt>
                <c:pt idx="3">
                  <c:v>0</c:v>
                </c:pt>
                <c:pt idx="4">
                  <c:v>0</c:v>
                </c:pt>
                <c:pt idx="5">
                  <c:v>0</c:v>
                </c:pt>
                <c:pt idx="6">
                  <c:v>0</c:v>
                </c:pt>
                <c:pt idx="7">
                  <c:v>0</c:v>
                </c:pt>
                <c:pt idx="8">
                  <c:v>0</c:v>
                </c:pt>
                <c:pt idx="9">
                  <c:v>1</c:v>
                </c:pt>
                <c:pt idx="10">
                  <c:v>1</c:v>
                </c:pt>
                <c:pt idx="11">
                  <c:v>0</c:v>
                </c:pt>
                <c:pt idx="12">
                  <c:v>1</c:v>
                </c:pt>
                <c:pt idx="13">
                  <c:v>4</c:v>
                </c:pt>
                <c:pt idx="14">
                  <c:v>3</c:v>
                </c:pt>
                <c:pt idx="15">
                  <c:v>16</c:v>
                </c:pt>
                <c:pt idx="16">
                  <c:v>17</c:v>
                </c:pt>
                <c:pt idx="17">
                  <c:v>32</c:v>
                </c:pt>
                <c:pt idx="18">
                  <c:v>8</c:v>
                </c:pt>
                <c:pt idx="19">
                  <c:v>3</c:v>
                </c:pt>
                <c:pt idx="20">
                  <c:v>15</c:v>
                </c:pt>
                <c:pt idx="21">
                  <c:v>12</c:v>
                </c:pt>
                <c:pt idx="22">
                  <c:v>17</c:v>
                </c:pt>
                <c:pt idx="23">
                  <c:v>27</c:v>
                </c:pt>
                <c:pt idx="24">
                  <c:v>28</c:v>
                </c:pt>
                <c:pt idx="25">
                  <c:v>51</c:v>
                </c:pt>
                <c:pt idx="26">
                  <c:v>113</c:v>
                </c:pt>
                <c:pt idx="27">
                  <c:v>179</c:v>
                </c:pt>
                <c:pt idx="28">
                  <c:v>328</c:v>
                </c:pt>
                <c:pt idx="29">
                  <c:v>453</c:v>
                </c:pt>
                <c:pt idx="30">
                  <c:v>700</c:v>
                </c:pt>
                <c:pt idx="31">
                  <c:v>766</c:v>
                </c:pt>
                <c:pt idx="32">
                  <c:v>967</c:v>
                </c:pt>
                <c:pt idx="33">
                  <c:v>481</c:v>
                </c:pt>
                <c:pt idx="34">
                  <c:v>259</c:v>
                </c:pt>
                <c:pt idx="35">
                  <c:v>376</c:v>
                </c:pt>
                <c:pt idx="36">
                  <c:v>369</c:v>
                </c:pt>
                <c:pt idx="37">
                  <c:v>297</c:v>
                </c:pt>
                <c:pt idx="38">
                  <c:v>317</c:v>
                </c:pt>
                <c:pt idx="39">
                  <c:v>224</c:v>
                </c:pt>
                <c:pt idx="40">
                  <c:v>187</c:v>
                </c:pt>
                <c:pt idx="41">
                  <c:v>122</c:v>
                </c:pt>
                <c:pt idx="42">
                  <c:v>79</c:v>
                </c:pt>
                <c:pt idx="43">
                  <c:v>72</c:v>
                </c:pt>
                <c:pt idx="44">
                  <c:v>78</c:v>
                </c:pt>
                <c:pt idx="45">
                  <c:v>64</c:v>
                </c:pt>
                <c:pt idx="46">
                  <c:v>80</c:v>
                </c:pt>
                <c:pt idx="47">
                  <c:v>98</c:v>
                </c:pt>
                <c:pt idx="48">
                  <c:v>99</c:v>
                </c:pt>
                <c:pt idx="49">
                  <c:v>48</c:v>
                </c:pt>
                <c:pt idx="50">
                  <c:v>78</c:v>
                </c:pt>
                <c:pt idx="51">
                  <c:v>70</c:v>
                </c:pt>
                <c:pt idx="52">
                  <c:v>75</c:v>
                </c:pt>
                <c:pt idx="53">
                  <c:v>139</c:v>
                </c:pt>
                <c:pt idx="54">
                  <c:v>189</c:v>
                </c:pt>
                <c:pt idx="55">
                  <c:v>274</c:v>
                </c:pt>
                <c:pt idx="56">
                  <c:v>239</c:v>
                </c:pt>
                <c:pt idx="57">
                  <c:v>333</c:v>
                </c:pt>
                <c:pt idx="58">
                  <c:v>353</c:v>
                </c:pt>
                <c:pt idx="59">
                  <c:v>243</c:v>
                </c:pt>
                <c:pt idx="60">
                  <c:v>169</c:v>
                </c:pt>
                <c:pt idx="61">
                  <c:v>233</c:v>
                </c:pt>
                <c:pt idx="62">
                  <c:v>191</c:v>
                </c:pt>
                <c:pt idx="63">
                  <c:v>204</c:v>
                </c:pt>
                <c:pt idx="64">
                  <c:v>203</c:v>
                </c:pt>
                <c:pt idx="65">
                  <c:v>268</c:v>
                </c:pt>
                <c:pt idx="66">
                  <c:v>323</c:v>
                </c:pt>
                <c:pt idx="67">
                  <c:v>355</c:v>
                </c:pt>
                <c:pt idx="68">
                  <c:v>433</c:v>
                </c:pt>
                <c:pt idx="69">
                  <c:v>369</c:v>
                </c:pt>
                <c:pt idx="70">
                  <c:v>356</c:v>
                </c:pt>
                <c:pt idx="71">
                  <c:v>409</c:v>
                </c:pt>
                <c:pt idx="72">
                  <c:v>402</c:v>
                </c:pt>
                <c:pt idx="73">
                  <c:v>256</c:v>
                </c:pt>
                <c:pt idx="74">
                  <c:v>265</c:v>
                </c:pt>
                <c:pt idx="75">
                  <c:v>308</c:v>
                </c:pt>
                <c:pt idx="76">
                  <c:v>275</c:v>
                </c:pt>
                <c:pt idx="77">
                  <c:v>217</c:v>
                </c:pt>
                <c:pt idx="78">
                  <c:v>193</c:v>
                </c:pt>
                <c:pt idx="79">
                  <c:v>188</c:v>
                </c:pt>
                <c:pt idx="80">
                  <c:v>175</c:v>
                </c:pt>
                <c:pt idx="81">
                  <c:v>160</c:v>
                </c:pt>
                <c:pt idx="82">
                  <c:v>163</c:v>
                </c:pt>
                <c:pt idx="83">
                  <c:v>203</c:v>
                </c:pt>
                <c:pt idx="84">
                  <c:v>238</c:v>
                </c:pt>
                <c:pt idx="85">
                  <c:v>231</c:v>
                </c:pt>
                <c:pt idx="86">
                  <c:v>130</c:v>
                </c:pt>
                <c:pt idx="87">
                  <c:v>195</c:v>
                </c:pt>
                <c:pt idx="88">
                  <c:v>115</c:v>
                </c:pt>
                <c:pt idx="89">
                  <c:v>89</c:v>
                </c:pt>
                <c:pt idx="90">
                  <c:v>105</c:v>
                </c:pt>
                <c:pt idx="91">
                  <c:v>88</c:v>
                </c:pt>
                <c:pt idx="92">
                  <c:v>63</c:v>
                </c:pt>
                <c:pt idx="93">
                  <c:v>83</c:v>
                </c:pt>
                <c:pt idx="94">
                  <c:v>68</c:v>
                </c:pt>
                <c:pt idx="95">
                  <c:v>24</c:v>
                </c:pt>
                <c:pt idx="96">
                  <c:v>57</c:v>
                </c:pt>
                <c:pt idx="97">
                  <c:v>82</c:v>
                </c:pt>
                <c:pt idx="98">
                  <c:v>89</c:v>
                </c:pt>
                <c:pt idx="99">
                  <c:v>72</c:v>
                </c:pt>
                <c:pt idx="100">
                  <c:v>47</c:v>
                </c:pt>
                <c:pt idx="101">
                  <c:v>41</c:v>
                </c:pt>
                <c:pt idx="102">
                  <c:v>19</c:v>
                </c:pt>
                <c:pt idx="103">
                  <c:v>50</c:v>
                </c:pt>
                <c:pt idx="104">
                  <c:v>84</c:v>
                </c:pt>
                <c:pt idx="105">
                  <c:v>505</c:v>
                </c:pt>
                <c:pt idx="106">
                  <c:v>1402</c:v>
                </c:pt>
                <c:pt idx="107">
                  <c:v>391</c:v>
                </c:pt>
              </c:numCache>
            </c:numRef>
          </c:val>
          <c:extLst>
            <c:ext xmlns:c16="http://schemas.microsoft.com/office/drawing/2014/chart" uri="{C3380CC4-5D6E-409C-BE32-E72D297353CC}">
              <c16:uniqueId val="{00000000-C820-45BF-9194-787915DBAD54}"/>
            </c:ext>
          </c:extLst>
        </c:ser>
        <c:dLbls>
          <c:showLegendKey val="0"/>
          <c:showVal val="0"/>
          <c:showCatName val="0"/>
          <c:showSerName val="0"/>
          <c:showPercent val="0"/>
          <c:showBubbleSize val="0"/>
        </c:dLbls>
        <c:gapWidth val="14"/>
        <c:axId val="108921856"/>
        <c:axId val="105498304"/>
      </c:barChart>
      <c:lineChart>
        <c:grouping val="standard"/>
        <c:varyColors val="0"/>
        <c:ser>
          <c:idx val="1"/>
          <c:order val="1"/>
          <c:tx>
            <c:strRef>
              <c:f>Puno!$H$4</c:f>
              <c:strCache>
                <c:ptCount val="1"/>
                <c:pt idx="0">
                  <c:v>Defunciones</c:v>
                </c:pt>
              </c:strCache>
            </c:strRef>
          </c:tx>
          <c:spPr>
            <a:ln w="38100"/>
          </c:spPr>
          <c:marker>
            <c:symbol val="none"/>
          </c:marker>
          <c:cat>
            <c:numRef>
              <c:f>Puno!$I$2:$DL$2</c:f>
              <c:numCache>
                <c:formatCode>General</c:formatCode>
                <c:ptCount val="10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1</c:v>
                </c:pt>
                <c:pt idx="54">
                  <c:v>2</c:v>
                </c:pt>
                <c:pt idx="55">
                  <c:v>3</c:v>
                </c:pt>
                <c:pt idx="56">
                  <c:v>4</c:v>
                </c:pt>
                <c:pt idx="57">
                  <c:v>5</c:v>
                </c:pt>
                <c:pt idx="58">
                  <c:v>6</c:v>
                </c:pt>
                <c:pt idx="59">
                  <c:v>7</c:v>
                </c:pt>
                <c:pt idx="60">
                  <c:v>8</c:v>
                </c:pt>
                <c:pt idx="61">
                  <c:v>9</c:v>
                </c:pt>
                <c:pt idx="62">
                  <c:v>10</c:v>
                </c:pt>
                <c:pt idx="63">
                  <c:v>11</c:v>
                </c:pt>
                <c:pt idx="64">
                  <c:v>12</c:v>
                </c:pt>
                <c:pt idx="65">
                  <c:v>13</c:v>
                </c:pt>
                <c:pt idx="66">
                  <c:v>14</c:v>
                </c:pt>
                <c:pt idx="67">
                  <c:v>15</c:v>
                </c:pt>
                <c:pt idx="68">
                  <c:v>16</c:v>
                </c:pt>
                <c:pt idx="69">
                  <c:v>17</c:v>
                </c:pt>
                <c:pt idx="70">
                  <c:v>18</c:v>
                </c:pt>
                <c:pt idx="71">
                  <c:v>19</c:v>
                </c:pt>
                <c:pt idx="72">
                  <c:v>20</c:v>
                </c:pt>
                <c:pt idx="73">
                  <c:v>21</c:v>
                </c:pt>
                <c:pt idx="74">
                  <c:v>22</c:v>
                </c:pt>
                <c:pt idx="75">
                  <c:v>23</c:v>
                </c:pt>
                <c:pt idx="76">
                  <c:v>24</c:v>
                </c:pt>
                <c:pt idx="77">
                  <c:v>25</c:v>
                </c:pt>
                <c:pt idx="78">
                  <c:v>26</c:v>
                </c:pt>
                <c:pt idx="79">
                  <c:v>27</c:v>
                </c:pt>
                <c:pt idx="80">
                  <c:v>28</c:v>
                </c:pt>
                <c:pt idx="81">
                  <c:v>29</c:v>
                </c:pt>
                <c:pt idx="82">
                  <c:v>30</c:v>
                </c:pt>
                <c:pt idx="83">
                  <c:v>31</c:v>
                </c:pt>
                <c:pt idx="84">
                  <c:v>32</c:v>
                </c:pt>
                <c:pt idx="85">
                  <c:v>33</c:v>
                </c:pt>
                <c:pt idx="86">
                  <c:v>34</c:v>
                </c:pt>
                <c:pt idx="87">
                  <c:v>35</c:v>
                </c:pt>
                <c:pt idx="88">
                  <c:v>36</c:v>
                </c:pt>
                <c:pt idx="89">
                  <c:v>37</c:v>
                </c:pt>
                <c:pt idx="90">
                  <c:v>38</c:v>
                </c:pt>
                <c:pt idx="91">
                  <c:v>39</c:v>
                </c:pt>
                <c:pt idx="92">
                  <c:v>40</c:v>
                </c:pt>
                <c:pt idx="93">
                  <c:v>41</c:v>
                </c:pt>
                <c:pt idx="94">
                  <c:v>42</c:v>
                </c:pt>
                <c:pt idx="95">
                  <c:v>43</c:v>
                </c:pt>
                <c:pt idx="96">
                  <c:v>44</c:v>
                </c:pt>
                <c:pt idx="97">
                  <c:v>45</c:v>
                </c:pt>
                <c:pt idx="98">
                  <c:v>46</c:v>
                </c:pt>
                <c:pt idx="99">
                  <c:v>47</c:v>
                </c:pt>
                <c:pt idx="100">
                  <c:v>48</c:v>
                </c:pt>
                <c:pt idx="101">
                  <c:v>49</c:v>
                </c:pt>
                <c:pt idx="102">
                  <c:v>50</c:v>
                </c:pt>
                <c:pt idx="103">
                  <c:v>51</c:v>
                </c:pt>
                <c:pt idx="104">
                  <c:v>52</c:v>
                </c:pt>
                <c:pt idx="105">
                  <c:v>1</c:v>
                </c:pt>
                <c:pt idx="106">
                  <c:v>2</c:v>
                </c:pt>
                <c:pt idx="107">
                  <c:v>3</c:v>
                </c:pt>
              </c:numCache>
            </c:numRef>
          </c:cat>
          <c:val>
            <c:numRef>
              <c:f>Puno!$I$4:$DL$4</c:f>
              <c:numCache>
                <c:formatCode>General</c:formatCode>
                <c:ptCount val="1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1</c:v>
                </c:pt>
                <c:pt idx="18">
                  <c:v>0</c:v>
                </c:pt>
                <c:pt idx="19">
                  <c:v>0</c:v>
                </c:pt>
                <c:pt idx="20">
                  <c:v>0</c:v>
                </c:pt>
                <c:pt idx="21">
                  <c:v>0</c:v>
                </c:pt>
                <c:pt idx="22">
                  <c:v>3</c:v>
                </c:pt>
                <c:pt idx="23">
                  <c:v>2</c:v>
                </c:pt>
                <c:pt idx="24">
                  <c:v>2</c:v>
                </c:pt>
                <c:pt idx="25">
                  <c:v>2</c:v>
                </c:pt>
                <c:pt idx="26">
                  <c:v>6</c:v>
                </c:pt>
                <c:pt idx="27">
                  <c:v>7</c:v>
                </c:pt>
                <c:pt idx="28">
                  <c:v>16</c:v>
                </c:pt>
                <c:pt idx="29">
                  <c:v>24</c:v>
                </c:pt>
                <c:pt idx="30">
                  <c:v>53</c:v>
                </c:pt>
                <c:pt idx="31">
                  <c:v>45</c:v>
                </c:pt>
                <c:pt idx="32">
                  <c:v>67</c:v>
                </c:pt>
                <c:pt idx="33">
                  <c:v>34</c:v>
                </c:pt>
                <c:pt idx="34">
                  <c:v>15</c:v>
                </c:pt>
                <c:pt idx="35">
                  <c:v>15</c:v>
                </c:pt>
                <c:pt idx="36">
                  <c:v>6</c:v>
                </c:pt>
                <c:pt idx="37">
                  <c:v>1</c:v>
                </c:pt>
                <c:pt idx="38">
                  <c:v>5</c:v>
                </c:pt>
                <c:pt idx="39">
                  <c:v>3</c:v>
                </c:pt>
                <c:pt idx="40">
                  <c:v>4</c:v>
                </c:pt>
                <c:pt idx="41">
                  <c:v>1</c:v>
                </c:pt>
                <c:pt idx="42">
                  <c:v>5</c:v>
                </c:pt>
                <c:pt idx="43">
                  <c:v>0</c:v>
                </c:pt>
                <c:pt idx="44">
                  <c:v>1</c:v>
                </c:pt>
                <c:pt idx="45">
                  <c:v>2</c:v>
                </c:pt>
                <c:pt idx="46">
                  <c:v>1</c:v>
                </c:pt>
                <c:pt idx="47">
                  <c:v>0</c:v>
                </c:pt>
                <c:pt idx="48">
                  <c:v>4</c:v>
                </c:pt>
                <c:pt idx="49">
                  <c:v>2</c:v>
                </c:pt>
                <c:pt idx="50">
                  <c:v>4</c:v>
                </c:pt>
                <c:pt idx="51">
                  <c:v>5</c:v>
                </c:pt>
                <c:pt idx="52">
                  <c:v>4</c:v>
                </c:pt>
                <c:pt idx="53">
                  <c:v>17</c:v>
                </c:pt>
                <c:pt idx="54">
                  <c:v>21</c:v>
                </c:pt>
                <c:pt idx="55">
                  <c:v>30</c:v>
                </c:pt>
                <c:pt idx="56">
                  <c:v>26</c:v>
                </c:pt>
                <c:pt idx="57">
                  <c:v>40</c:v>
                </c:pt>
                <c:pt idx="58">
                  <c:v>34</c:v>
                </c:pt>
                <c:pt idx="59">
                  <c:v>22</c:v>
                </c:pt>
                <c:pt idx="60">
                  <c:v>13</c:v>
                </c:pt>
                <c:pt idx="61">
                  <c:v>23</c:v>
                </c:pt>
                <c:pt idx="62">
                  <c:v>18</c:v>
                </c:pt>
                <c:pt idx="63">
                  <c:v>19</c:v>
                </c:pt>
                <c:pt idx="64">
                  <c:v>11</c:v>
                </c:pt>
                <c:pt idx="65">
                  <c:v>24</c:v>
                </c:pt>
                <c:pt idx="66">
                  <c:v>25</c:v>
                </c:pt>
                <c:pt idx="67">
                  <c:v>26</c:v>
                </c:pt>
                <c:pt idx="68">
                  <c:v>33</c:v>
                </c:pt>
                <c:pt idx="69">
                  <c:v>28</c:v>
                </c:pt>
                <c:pt idx="70">
                  <c:v>31</c:v>
                </c:pt>
                <c:pt idx="71">
                  <c:v>35</c:v>
                </c:pt>
                <c:pt idx="72">
                  <c:v>33</c:v>
                </c:pt>
                <c:pt idx="73">
                  <c:v>22</c:v>
                </c:pt>
                <c:pt idx="74">
                  <c:v>18</c:v>
                </c:pt>
                <c:pt idx="75">
                  <c:v>18</c:v>
                </c:pt>
                <c:pt idx="76">
                  <c:v>14</c:v>
                </c:pt>
                <c:pt idx="77">
                  <c:v>18</c:v>
                </c:pt>
                <c:pt idx="78">
                  <c:v>6</c:v>
                </c:pt>
                <c:pt idx="79">
                  <c:v>9</c:v>
                </c:pt>
                <c:pt idx="80">
                  <c:v>7</c:v>
                </c:pt>
                <c:pt idx="81">
                  <c:v>2</c:v>
                </c:pt>
                <c:pt idx="82">
                  <c:v>3</c:v>
                </c:pt>
                <c:pt idx="83">
                  <c:v>1</c:v>
                </c:pt>
                <c:pt idx="84">
                  <c:v>5</c:v>
                </c:pt>
                <c:pt idx="85">
                  <c:v>3</c:v>
                </c:pt>
                <c:pt idx="86">
                  <c:v>1</c:v>
                </c:pt>
                <c:pt idx="87">
                  <c:v>2</c:v>
                </c:pt>
                <c:pt idx="88">
                  <c:v>0</c:v>
                </c:pt>
                <c:pt idx="89">
                  <c:v>1</c:v>
                </c:pt>
                <c:pt idx="90">
                  <c:v>2</c:v>
                </c:pt>
                <c:pt idx="91">
                  <c:v>1</c:v>
                </c:pt>
                <c:pt idx="92">
                  <c:v>1</c:v>
                </c:pt>
                <c:pt idx="93">
                  <c:v>0</c:v>
                </c:pt>
                <c:pt idx="94">
                  <c:v>2</c:v>
                </c:pt>
                <c:pt idx="95">
                  <c:v>1</c:v>
                </c:pt>
                <c:pt idx="96">
                  <c:v>1</c:v>
                </c:pt>
                <c:pt idx="97">
                  <c:v>1</c:v>
                </c:pt>
                <c:pt idx="98">
                  <c:v>2</c:v>
                </c:pt>
                <c:pt idx="99">
                  <c:v>2</c:v>
                </c:pt>
                <c:pt idx="100">
                  <c:v>1</c:v>
                </c:pt>
                <c:pt idx="101">
                  <c:v>0</c:v>
                </c:pt>
                <c:pt idx="102">
                  <c:v>0</c:v>
                </c:pt>
                <c:pt idx="103">
                  <c:v>0</c:v>
                </c:pt>
                <c:pt idx="104">
                  <c:v>0</c:v>
                </c:pt>
                <c:pt idx="105">
                  <c:v>2</c:v>
                </c:pt>
                <c:pt idx="106">
                  <c:v>1</c:v>
                </c:pt>
                <c:pt idx="107">
                  <c:v>1</c:v>
                </c:pt>
              </c:numCache>
            </c:numRef>
          </c:val>
          <c:smooth val="1"/>
          <c:extLst>
            <c:ext xmlns:c16="http://schemas.microsoft.com/office/drawing/2014/chart" uri="{C3380CC4-5D6E-409C-BE32-E72D297353CC}">
              <c16:uniqueId val="{00000001-C820-45BF-9194-787915DBAD54}"/>
            </c:ext>
          </c:extLst>
        </c:ser>
        <c:dLbls>
          <c:showLegendKey val="0"/>
          <c:showVal val="0"/>
          <c:showCatName val="0"/>
          <c:showSerName val="0"/>
          <c:showPercent val="0"/>
          <c:showBubbleSize val="0"/>
        </c:dLbls>
        <c:marker val="1"/>
        <c:smooth val="0"/>
        <c:axId val="108922880"/>
        <c:axId val="105498880"/>
      </c:lineChart>
      <c:catAx>
        <c:axId val="108921856"/>
        <c:scaling>
          <c:orientation val="minMax"/>
        </c:scaling>
        <c:delete val="0"/>
        <c:axPos val="b"/>
        <c:title>
          <c:tx>
            <c:rich>
              <a:bodyPr/>
              <a:lstStyle/>
              <a:p>
                <a:pPr>
                  <a:defRPr/>
                </a:pPr>
                <a:r>
                  <a:rPr lang="en-US"/>
                  <a:t>SEMANAS</a:t>
                </a:r>
              </a:p>
            </c:rich>
          </c:tx>
          <c:overlay val="0"/>
        </c:title>
        <c:numFmt formatCode="General" sourceLinked="1"/>
        <c:majorTickMark val="out"/>
        <c:minorTickMark val="none"/>
        <c:tickLblPos val="nextTo"/>
        <c:crossAx val="105498304"/>
        <c:crosses val="autoZero"/>
        <c:auto val="1"/>
        <c:lblAlgn val="ctr"/>
        <c:lblOffset val="100"/>
        <c:noMultiLvlLbl val="0"/>
      </c:catAx>
      <c:valAx>
        <c:axId val="105498304"/>
        <c:scaling>
          <c:orientation val="minMax"/>
        </c:scaling>
        <c:delete val="0"/>
        <c:axPos val="l"/>
        <c:majorGridlines/>
        <c:title>
          <c:tx>
            <c:rich>
              <a:bodyPr rot="-5400000" vert="horz"/>
              <a:lstStyle/>
              <a:p>
                <a:pPr>
                  <a:defRPr/>
                </a:pPr>
                <a:r>
                  <a:rPr lang="en-US"/>
                  <a:t>Nº DE CASOS</a:t>
                </a:r>
              </a:p>
            </c:rich>
          </c:tx>
          <c:overlay val="0"/>
        </c:title>
        <c:numFmt formatCode="General" sourceLinked="1"/>
        <c:majorTickMark val="out"/>
        <c:minorTickMark val="none"/>
        <c:tickLblPos val="nextTo"/>
        <c:crossAx val="108921856"/>
        <c:crosses val="autoZero"/>
        <c:crossBetween val="between"/>
      </c:valAx>
      <c:valAx>
        <c:axId val="105498880"/>
        <c:scaling>
          <c:orientation val="minMax"/>
          <c:min val="0"/>
        </c:scaling>
        <c:delete val="0"/>
        <c:axPos val="r"/>
        <c:title>
          <c:tx>
            <c:rich>
              <a:bodyPr/>
              <a:lstStyle/>
              <a:p>
                <a:pPr>
                  <a:defRPr/>
                </a:pPr>
                <a:r>
                  <a:rPr lang="en-US"/>
                  <a:t>Nº</a:t>
                </a:r>
                <a:r>
                  <a:rPr lang="en-US" baseline="0"/>
                  <a:t> DE DEFUNCIONES</a:t>
                </a:r>
                <a:endParaRPr lang="en-US"/>
              </a:p>
            </c:rich>
          </c:tx>
          <c:overlay val="0"/>
        </c:title>
        <c:numFmt formatCode="General" sourceLinked="1"/>
        <c:majorTickMark val="out"/>
        <c:minorTickMark val="none"/>
        <c:tickLblPos val="nextTo"/>
        <c:crossAx val="108922880"/>
        <c:crosses val="max"/>
        <c:crossBetween val="between"/>
      </c:valAx>
      <c:catAx>
        <c:axId val="108922880"/>
        <c:scaling>
          <c:orientation val="minMax"/>
        </c:scaling>
        <c:delete val="1"/>
        <c:axPos val="b"/>
        <c:numFmt formatCode="General" sourceLinked="1"/>
        <c:majorTickMark val="out"/>
        <c:minorTickMark val="none"/>
        <c:tickLblPos val="none"/>
        <c:crossAx val="105498880"/>
        <c:crosses val="autoZero"/>
        <c:auto val="1"/>
        <c:lblAlgn val="ctr"/>
        <c:lblOffset val="100"/>
        <c:noMultiLvlLbl val="0"/>
      </c:catAx>
      <c:spPr>
        <a:noFill/>
      </c:spPr>
    </c:plotArea>
    <c:legend>
      <c:legendPos val="b"/>
      <c:overlay val="0"/>
      <c:txPr>
        <a:bodyPr/>
        <a:lstStyle/>
        <a:p>
          <a:pPr>
            <a:defRPr sz="1500"/>
          </a:pPr>
          <a:endParaRPr lang="es-PE"/>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a:effectLst/>
              </a:rPr>
              <a:t>CASOS CONFIRMADOS DE SARsCoV2(COVID-19) POR REDES, AÑOS 2020. DIRESA PUNO</a:t>
            </a:r>
            <a:endParaRPr lang="es-PE" sz="1200">
              <a:effectLst/>
            </a:endParaRPr>
          </a:p>
        </c:rich>
      </c:tx>
      <c:overlay val="0"/>
    </c:title>
    <c:autoTitleDeleted val="0"/>
    <c:plotArea>
      <c:layout/>
      <c:barChart>
        <c:barDir val="bar"/>
        <c:grouping val="clustered"/>
        <c:varyColors val="0"/>
        <c:ser>
          <c:idx val="0"/>
          <c:order val="0"/>
          <c:tx>
            <c:strRef>
              <c:f>Trab_Salud!$E$27</c:f>
              <c:strCache>
                <c:ptCount val="1"/>
                <c:pt idx="0">
                  <c:v>2020</c:v>
                </c:pt>
              </c:strCache>
            </c:strRef>
          </c:tx>
          <c:invertIfNegative val="0"/>
          <c:cat>
            <c:strRef>
              <c:f>Trab_Salud!$D$28:$D$38</c:f>
              <c:strCache>
                <c:ptCount val="11"/>
                <c:pt idx="0">
                  <c:v>SANDIA</c:v>
                </c:pt>
                <c:pt idx="1">
                  <c:v>YUNGUYO</c:v>
                </c:pt>
                <c:pt idx="2">
                  <c:v>LAMPA</c:v>
                </c:pt>
                <c:pt idx="3">
                  <c:v>CARABAYA</c:v>
                </c:pt>
                <c:pt idx="4">
                  <c:v>MELGAR</c:v>
                </c:pt>
                <c:pt idx="5">
                  <c:v>HUANCANE</c:v>
                </c:pt>
                <c:pt idx="6">
                  <c:v>AZANGARO</c:v>
                </c:pt>
                <c:pt idx="7">
                  <c:v>CHUCUITO</c:v>
                </c:pt>
                <c:pt idx="8">
                  <c:v>COLLAO</c:v>
                </c:pt>
                <c:pt idx="9">
                  <c:v>PUNO</c:v>
                </c:pt>
                <c:pt idx="10">
                  <c:v>SAN ROMAN</c:v>
                </c:pt>
              </c:strCache>
            </c:strRef>
          </c:cat>
          <c:val>
            <c:numRef>
              <c:f>Trab_Salud!$E$28:$E$38</c:f>
              <c:numCache>
                <c:formatCode>General</c:formatCode>
                <c:ptCount val="11"/>
                <c:pt idx="0">
                  <c:v>704</c:v>
                </c:pt>
                <c:pt idx="1">
                  <c:v>726</c:v>
                </c:pt>
                <c:pt idx="2">
                  <c:v>1024</c:v>
                </c:pt>
                <c:pt idx="3">
                  <c:v>1112</c:v>
                </c:pt>
                <c:pt idx="4">
                  <c:v>1207</c:v>
                </c:pt>
                <c:pt idx="5">
                  <c:v>1509</c:v>
                </c:pt>
                <c:pt idx="6">
                  <c:v>1550</c:v>
                </c:pt>
                <c:pt idx="7">
                  <c:v>1559</c:v>
                </c:pt>
                <c:pt idx="8">
                  <c:v>1723</c:v>
                </c:pt>
                <c:pt idx="9">
                  <c:v>7275</c:v>
                </c:pt>
                <c:pt idx="10">
                  <c:v>17386</c:v>
                </c:pt>
              </c:numCache>
            </c:numRef>
          </c:val>
          <c:extLst>
            <c:ext xmlns:c16="http://schemas.microsoft.com/office/drawing/2014/chart" uri="{C3380CC4-5D6E-409C-BE32-E72D297353CC}">
              <c16:uniqueId val="{00000000-548C-AE47-B7C0-337F681349BC}"/>
            </c:ext>
          </c:extLst>
        </c:ser>
        <c:dLbls>
          <c:showLegendKey val="0"/>
          <c:showVal val="0"/>
          <c:showCatName val="0"/>
          <c:showSerName val="0"/>
          <c:showPercent val="0"/>
          <c:showBubbleSize val="0"/>
        </c:dLbls>
        <c:gapWidth val="24"/>
        <c:axId val="110390784"/>
        <c:axId val="37708352"/>
      </c:barChart>
      <c:catAx>
        <c:axId val="110390784"/>
        <c:scaling>
          <c:orientation val="minMax"/>
        </c:scaling>
        <c:delete val="0"/>
        <c:axPos val="l"/>
        <c:numFmt formatCode="General" sourceLinked="0"/>
        <c:majorTickMark val="out"/>
        <c:minorTickMark val="none"/>
        <c:tickLblPos val="nextTo"/>
        <c:crossAx val="37708352"/>
        <c:crosses val="autoZero"/>
        <c:auto val="1"/>
        <c:lblAlgn val="ctr"/>
        <c:lblOffset val="100"/>
        <c:noMultiLvlLbl val="0"/>
      </c:catAx>
      <c:valAx>
        <c:axId val="37708352"/>
        <c:scaling>
          <c:orientation val="minMax"/>
        </c:scaling>
        <c:delete val="0"/>
        <c:axPos val="b"/>
        <c:majorGridlines/>
        <c:numFmt formatCode="General" sourceLinked="1"/>
        <c:majorTickMark val="out"/>
        <c:minorTickMark val="none"/>
        <c:tickLblPos val="nextTo"/>
        <c:crossAx val="11039078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a:effectLst/>
              </a:rPr>
              <a:t>CASOS CONFIRMADOS DE SARsCoV2(COVID-19) POR REDES, AÑOS 2021. DIRESA PUNO</a:t>
            </a:r>
            <a:endParaRPr lang="es-PE" sz="1200">
              <a:effectLst/>
            </a:endParaRPr>
          </a:p>
        </c:rich>
      </c:tx>
      <c:overlay val="0"/>
    </c:title>
    <c:autoTitleDeleted val="0"/>
    <c:plotArea>
      <c:layout/>
      <c:barChart>
        <c:barDir val="bar"/>
        <c:grouping val="clustered"/>
        <c:varyColors val="0"/>
        <c:ser>
          <c:idx val="0"/>
          <c:order val="0"/>
          <c:tx>
            <c:strRef>
              <c:f>Trab_Salud!$B$42</c:f>
              <c:strCache>
                <c:ptCount val="1"/>
                <c:pt idx="0">
                  <c:v>2021</c:v>
                </c:pt>
              </c:strCache>
            </c:strRef>
          </c:tx>
          <c:spPr>
            <a:solidFill>
              <a:srgbClr val="00B0F0"/>
            </a:solidFill>
          </c:spPr>
          <c:invertIfNegative val="0"/>
          <c:cat>
            <c:strRef>
              <c:f>Trab_Salud!$A$43:$A$53</c:f>
              <c:strCache>
                <c:ptCount val="11"/>
                <c:pt idx="0">
                  <c:v>SANDIA</c:v>
                </c:pt>
                <c:pt idx="1">
                  <c:v>MELGAR</c:v>
                </c:pt>
                <c:pt idx="2">
                  <c:v>HUANCANE</c:v>
                </c:pt>
                <c:pt idx="3">
                  <c:v>YUNGUYO</c:v>
                </c:pt>
                <c:pt idx="4">
                  <c:v>LAMPA</c:v>
                </c:pt>
                <c:pt idx="5">
                  <c:v>COLLAO</c:v>
                </c:pt>
                <c:pt idx="6">
                  <c:v>CARABAYA</c:v>
                </c:pt>
                <c:pt idx="7">
                  <c:v>CHUCUITO</c:v>
                </c:pt>
                <c:pt idx="8">
                  <c:v>AZANGARO</c:v>
                </c:pt>
                <c:pt idx="9">
                  <c:v>SAN ROMAN</c:v>
                </c:pt>
                <c:pt idx="10">
                  <c:v>PUNO</c:v>
                </c:pt>
              </c:strCache>
            </c:strRef>
          </c:cat>
          <c:val>
            <c:numRef>
              <c:f>Trab_Salud!$B$43:$B$53</c:f>
              <c:numCache>
                <c:formatCode>General</c:formatCode>
                <c:ptCount val="11"/>
                <c:pt idx="0">
                  <c:v>410</c:v>
                </c:pt>
                <c:pt idx="1">
                  <c:v>865</c:v>
                </c:pt>
                <c:pt idx="2">
                  <c:v>874</c:v>
                </c:pt>
                <c:pt idx="3">
                  <c:v>983</c:v>
                </c:pt>
                <c:pt idx="4">
                  <c:v>994</c:v>
                </c:pt>
                <c:pt idx="5">
                  <c:v>1204</c:v>
                </c:pt>
                <c:pt idx="6">
                  <c:v>1280</c:v>
                </c:pt>
                <c:pt idx="7">
                  <c:v>1322</c:v>
                </c:pt>
                <c:pt idx="8">
                  <c:v>1339</c:v>
                </c:pt>
                <c:pt idx="9">
                  <c:v>8328</c:v>
                </c:pt>
                <c:pt idx="10">
                  <c:v>10058</c:v>
                </c:pt>
              </c:numCache>
            </c:numRef>
          </c:val>
          <c:extLst>
            <c:ext xmlns:c16="http://schemas.microsoft.com/office/drawing/2014/chart" uri="{C3380CC4-5D6E-409C-BE32-E72D297353CC}">
              <c16:uniqueId val="{00000000-638A-554D-838B-314C471F5AAA}"/>
            </c:ext>
          </c:extLst>
        </c:ser>
        <c:dLbls>
          <c:showLegendKey val="0"/>
          <c:showVal val="0"/>
          <c:showCatName val="0"/>
          <c:showSerName val="0"/>
          <c:showPercent val="0"/>
          <c:showBubbleSize val="0"/>
        </c:dLbls>
        <c:gapWidth val="24"/>
        <c:axId val="110419968"/>
        <c:axId val="37710080"/>
      </c:barChart>
      <c:catAx>
        <c:axId val="110419968"/>
        <c:scaling>
          <c:orientation val="minMax"/>
        </c:scaling>
        <c:delete val="0"/>
        <c:axPos val="l"/>
        <c:numFmt formatCode="General" sourceLinked="0"/>
        <c:majorTickMark val="out"/>
        <c:minorTickMark val="none"/>
        <c:tickLblPos val="nextTo"/>
        <c:crossAx val="37710080"/>
        <c:crosses val="autoZero"/>
        <c:auto val="1"/>
        <c:lblAlgn val="ctr"/>
        <c:lblOffset val="100"/>
        <c:noMultiLvlLbl val="0"/>
      </c:catAx>
      <c:valAx>
        <c:axId val="37710080"/>
        <c:scaling>
          <c:orientation val="minMax"/>
        </c:scaling>
        <c:delete val="0"/>
        <c:axPos val="b"/>
        <c:majorGridlines/>
        <c:numFmt formatCode="General" sourceLinked="1"/>
        <c:majorTickMark val="out"/>
        <c:minorTickMark val="none"/>
        <c:tickLblPos val="nextTo"/>
        <c:crossAx val="110419968"/>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a:effectLst/>
              </a:rPr>
              <a:t>CASOS CONFIRMADOS DE SARsCoV2(COVID-19) POR REDES, AÑOS 2022. DIRESA PUNO</a:t>
            </a:r>
            <a:endParaRPr lang="es-PE" sz="1200">
              <a:effectLst/>
            </a:endParaRPr>
          </a:p>
        </c:rich>
      </c:tx>
      <c:overlay val="0"/>
    </c:title>
    <c:autoTitleDeleted val="0"/>
    <c:plotArea>
      <c:layout/>
      <c:barChart>
        <c:barDir val="bar"/>
        <c:grouping val="clustered"/>
        <c:varyColors val="0"/>
        <c:ser>
          <c:idx val="0"/>
          <c:order val="0"/>
          <c:tx>
            <c:strRef>
              <c:f>Trab_Salud!$B$63</c:f>
              <c:strCache>
                <c:ptCount val="1"/>
                <c:pt idx="0">
                  <c:v>2022</c:v>
                </c:pt>
              </c:strCache>
            </c:strRef>
          </c:tx>
          <c:spPr>
            <a:solidFill>
              <a:srgbClr val="FF0000"/>
            </a:solidFill>
          </c:spPr>
          <c:invertIfNegative val="0"/>
          <c:cat>
            <c:strRef>
              <c:f>Trab_Salud!$A$64:$A$74</c:f>
              <c:strCache>
                <c:ptCount val="11"/>
                <c:pt idx="0">
                  <c:v>SANDIA</c:v>
                </c:pt>
                <c:pt idx="1">
                  <c:v>MELGAR</c:v>
                </c:pt>
                <c:pt idx="2">
                  <c:v>HUANCANE</c:v>
                </c:pt>
                <c:pt idx="3">
                  <c:v>LAMPA</c:v>
                </c:pt>
                <c:pt idx="4">
                  <c:v>CARABAYA</c:v>
                </c:pt>
                <c:pt idx="5">
                  <c:v>YUNGUYO</c:v>
                </c:pt>
                <c:pt idx="6">
                  <c:v>AZANGARO</c:v>
                </c:pt>
                <c:pt idx="7">
                  <c:v>COLLAO</c:v>
                </c:pt>
                <c:pt idx="8">
                  <c:v>CHUCUITO</c:v>
                </c:pt>
                <c:pt idx="9">
                  <c:v>PUNO</c:v>
                </c:pt>
                <c:pt idx="10">
                  <c:v>SAN ROMAN</c:v>
                </c:pt>
              </c:strCache>
            </c:strRef>
          </c:cat>
          <c:val>
            <c:numRef>
              <c:f>Trab_Salud!$B$64:$B$74</c:f>
              <c:numCache>
                <c:formatCode>General</c:formatCode>
                <c:ptCount val="11"/>
                <c:pt idx="0">
                  <c:v>133</c:v>
                </c:pt>
                <c:pt idx="1">
                  <c:v>175</c:v>
                </c:pt>
                <c:pt idx="2">
                  <c:v>190</c:v>
                </c:pt>
                <c:pt idx="3">
                  <c:v>238</c:v>
                </c:pt>
                <c:pt idx="4">
                  <c:v>249</c:v>
                </c:pt>
                <c:pt idx="5">
                  <c:v>295</c:v>
                </c:pt>
                <c:pt idx="6">
                  <c:v>377</c:v>
                </c:pt>
                <c:pt idx="7">
                  <c:v>377</c:v>
                </c:pt>
                <c:pt idx="8">
                  <c:v>383</c:v>
                </c:pt>
                <c:pt idx="9">
                  <c:v>2298</c:v>
                </c:pt>
                <c:pt idx="10">
                  <c:v>3894</c:v>
                </c:pt>
              </c:numCache>
            </c:numRef>
          </c:val>
          <c:extLst>
            <c:ext xmlns:c16="http://schemas.microsoft.com/office/drawing/2014/chart" uri="{C3380CC4-5D6E-409C-BE32-E72D297353CC}">
              <c16:uniqueId val="{00000000-6F32-F240-9961-D8D61788EFEA}"/>
            </c:ext>
          </c:extLst>
        </c:ser>
        <c:dLbls>
          <c:showLegendKey val="0"/>
          <c:showVal val="0"/>
          <c:showCatName val="0"/>
          <c:showSerName val="0"/>
          <c:showPercent val="0"/>
          <c:showBubbleSize val="0"/>
        </c:dLbls>
        <c:gapWidth val="24"/>
        <c:axId val="110420480"/>
        <c:axId val="37711808"/>
      </c:barChart>
      <c:catAx>
        <c:axId val="110420480"/>
        <c:scaling>
          <c:orientation val="minMax"/>
        </c:scaling>
        <c:delete val="0"/>
        <c:axPos val="l"/>
        <c:numFmt formatCode="General" sourceLinked="0"/>
        <c:majorTickMark val="out"/>
        <c:minorTickMark val="none"/>
        <c:tickLblPos val="nextTo"/>
        <c:crossAx val="37711808"/>
        <c:crosses val="autoZero"/>
        <c:auto val="1"/>
        <c:lblAlgn val="ctr"/>
        <c:lblOffset val="100"/>
        <c:noMultiLvlLbl val="0"/>
      </c:catAx>
      <c:valAx>
        <c:axId val="37711808"/>
        <c:scaling>
          <c:orientation val="minMax"/>
        </c:scaling>
        <c:delete val="0"/>
        <c:axPos val="b"/>
        <c:majorGridlines/>
        <c:numFmt formatCode="General" sourceLinked="1"/>
        <c:majorTickMark val="out"/>
        <c:minorTickMark val="none"/>
        <c:tickLblPos val="nextTo"/>
        <c:crossAx val="110420480"/>
        <c:crosses val="autoZero"/>
        <c:crossBetween val="between"/>
      </c:valAx>
      <c:spPr>
        <a:noFill/>
      </c:spPr>
    </c:plotArea>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3226" cy="499091"/>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60335" y="0"/>
            <a:ext cx="2953226" cy="499091"/>
          </a:xfrm>
          <a:prstGeom prst="rect">
            <a:avLst/>
          </a:prstGeom>
        </p:spPr>
        <p:txBody>
          <a:bodyPr vert="horz" lIns="91440" tIns="45720" rIns="91440" bIns="45720" rtlCol="0"/>
          <a:lstStyle>
            <a:lvl1pPr algn="r">
              <a:defRPr sz="1200"/>
            </a:lvl1pPr>
          </a:lstStyle>
          <a:p>
            <a:fld id="{1C41794E-BFC0-4F60-B2AA-0F5A75D4F0D8}" type="datetimeFigureOut">
              <a:rPr lang="en-US" smtClean="0"/>
              <a:pPr/>
              <a:t>1/28/2022</a:t>
            </a:fld>
            <a:endParaRPr lang="en-US"/>
          </a:p>
        </p:txBody>
      </p:sp>
      <p:sp>
        <p:nvSpPr>
          <p:cNvPr id="4" name="Marcador de imagen de diapositiva 3"/>
          <p:cNvSpPr>
            <a:spLocks noGrp="1" noRot="1" noChangeAspect="1"/>
          </p:cNvSpPr>
          <p:nvPr>
            <p:ph type="sldImg" idx="2"/>
          </p:nvPr>
        </p:nvSpPr>
        <p:spPr>
          <a:xfrm>
            <a:off x="423863" y="1243013"/>
            <a:ext cx="5967412"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1514" y="4787126"/>
            <a:ext cx="5452110" cy="391674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448185"/>
            <a:ext cx="2953226" cy="49909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60335" y="9448185"/>
            <a:ext cx="2953226" cy="499090"/>
          </a:xfrm>
          <a:prstGeom prst="rect">
            <a:avLst/>
          </a:prstGeom>
        </p:spPr>
        <p:txBody>
          <a:bodyPr vert="horz" lIns="91440" tIns="45720" rIns="91440" bIns="45720" rtlCol="0" anchor="b"/>
          <a:lstStyle>
            <a:lvl1pPr algn="r">
              <a:defRPr sz="1200"/>
            </a:lvl1pPr>
          </a:lstStyle>
          <a:p>
            <a:fld id="{F4660826-D06F-486E-8D92-0C4547655F31}" type="slidenum">
              <a:rPr lang="en-US" smtClean="0"/>
              <a:pPr/>
              <a:t>‹Nº›</a:t>
            </a:fld>
            <a:endParaRPr lang="en-US"/>
          </a:p>
        </p:txBody>
      </p:sp>
    </p:spTree>
    <p:extLst>
      <p:ext uri="{BB962C8B-B14F-4D97-AF65-F5344CB8AC3E}">
        <p14:creationId xmlns:p14="http://schemas.microsoft.com/office/powerpoint/2010/main" val="395494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EC9A08F-9CD4-4616-A111-223E958A88CF}" type="slidenum">
              <a:rPr lang="es-PE" smtClean="0"/>
              <a:pPr/>
              <a:t>2</a:t>
            </a:fld>
            <a:endParaRPr lang="es-PE"/>
          </a:p>
        </p:txBody>
      </p:sp>
    </p:spTree>
    <p:extLst>
      <p:ext uri="{BB962C8B-B14F-4D97-AF65-F5344CB8AC3E}">
        <p14:creationId xmlns:p14="http://schemas.microsoft.com/office/powerpoint/2010/main" val="298270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EC9A08F-9CD4-4616-A111-223E958A88CF}" type="slidenum">
              <a:rPr lang="es-PE" smtClean="0"/>
              <a:pPr/>
              <a:t>5</a:t>
            </a:fld>
            <a:endParaRPr lang="es-PE"/>
          </a:p>
        </p:txBody>
      </p:sp>
    </p:spTree>
    <p:extLst>
      <p:ext uri="{BB962C8B-B14F-4D97-AF65-F5344CB8AC3E}">
        <p14:creationId xmlns:p14="http://schemas.microsoft.com/office/powerpoint/2010/main" val="298270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dirty="0">
                <a:solidFill>
                  <a:srgbClr val="000000"/>
                </a:solidFill>
                <a:latin typeface="Open Sans"/>
              </a:rPr>
              <a:t>Fuentes: </a:t>
            </a:r>
          </a:p>
          <a:p>
            <a:endParaRPr lang="en-US" sz="1200" b="0" i="0" dirty="0">
              <a:solidFill>
                <a:srgbClr val="000000"/>
              </a:solidFill>
              <a:effectLst/>
              <a:latin typeface="Open Sans"/>
            </a:endParaRPr>
          </a:p>
          <a:p>
            <a:r>
              <a:rPr lang="en-US" sz="1200" kern="1200" dirty="0">
                <a:effectLst/>
                <a:latin typeface="Calibri" panose="020F0502020204030204" pitchFamily="34" charset="0"/>
                <a:ea typeface="Times New Roman" panose="02020603050405020304" pitchFamily="18" charset="0"/>
              </a:rPr>
              <a:t>https://www.cdc.gov/vaccines/hcp/conversations/understanding-vacc-work.html y</a:t>
            </a:r>
            <a:endParaRPr lang="en-US" sz="1200" dirty="0"/>
          </a:p>
          <a:p>
            <a:r>
              <a:rPr lang="en-US" sz="1200" kern="1200" dirty="0">
                <a:effectLst/>
                <a:latin typeface="Calibri" panose="020F0502020204030204" pitchFamily="34" charset="0"/>
                <a:ea typeface="Times New Roman" panose="02020603050405020304" pitchFamily="18" charset="0"/>
              </a:rPr>
              <a:t>https://www.cdc.gov/vaccines/vpd/vpd-vac-basics.html</a:t>
            </a:r>
            <a:endParaRPr lang="es-E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dirty="0"/>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dirty="0">
                <a:solidFill>
                  <a:schemeClr val="tx1"/>
                </a:solidFill>
                <a:latin typeface="+mn-lt"/>
                <a:ea typeface="+mn-ea"/>
                <a:cs typeface="+mn-cs"/>
              </a:rPr>
              <a:t>Entendemos la importancia de ser abiertos y honestos sobre la seguridad y el desarrollo de la vacuna— en especial para las comunidades que han sufrido las consecuencias de malos tratos médicos. </a:t>
            </a:r>
          </a:p>
          <a:p>
            <a:endParaRPr lang="en-US" sz="1200" b="0" i="0" kern="1200" dirty="0">
              <a:solidFill>
                <a:schemeClr val="tx1"/>
              </a:solidFill>
              <a:effectLst/>
              <a:latin typeface="+mn-lt"/>
              <a:ea typeface="+mn-ea"/>
              <a:cs typeface="+mn-cs"/>
            </a:endParaRPr>
          </a:p>
          <a:p>
            <a:r>
              <a:rPr lang="es-ES" sz="1200" dirty="0">
                <a:latin typeface="Calibri" panose="020F0502020204030204" pitchFamily="34" charset="0"/>
                <a:cs typeface="Calibri" panose="020F0502020204030204" pitchFamily="34" charset="0"/>
              </a:rPr>
              <a:t>Es importante saber que las vacunas pasan por más pruebas que cualquier otro producto farmacéutico. Antes de que cualquier vacuna esté disponible, la misma debe pasar por procesos rigurosos de desarrollo y prueba. La fabricación es una etapa crítica —cada dosis debe cumplir de manera consistente con un nivel de calidad elevado. Además, se realizan</a:t>
            </a:r>
            <a:r>
              <a:rPr lang="es-ES" sz="1200" u="sng" dirty="0">
                <a:latin typeface="Calibri" panose="020F0502020204030204" pitchFamily="34" charset="0"/>
                <a:cs typeface="Calibri" panose="020F0502020204030204" pitchFamily="34" charset="0"/>
                <a:hlinkClick r:id="rId3"/>
              </a:rPr>
              <a:t> pruebas exhaustivas en ensayos clínicos</a:t>
            </a:r>
            <a:r>
              <a:rPr lang="es-ES" sz="1200" dirty="0">
                <a:latin typeface="Calibri" panose="020F0502020204030204" pitchFamily="34" charset="0"/>
                <a:cs typeface="Calibri" panose="020F0502020204030204" pitchFamily="34" charset="0"/>
              </a:rPr>
              <a:t> para probar la seguridad.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panose="020F0502020204030204" pitchFamily="34" charset="0"/>
                <a:cs typeface="Calibri" panose="020F0502020204030204" pitchFamily="34" charset="0"/>
              </a:rPr>
              <a:t>Fuente: 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dirty="0"/>
          </a:p>
        </p:txBody>
      </p:sp>
    </p:spTree>
    <p:extLst>
      <p:ext uri="{BB962C8B-B14F-4D97-AF65-F5344CB8AC3E}">
        <p14:creationId xmlns:p14="http://schemas.microsoft.com/office/powerpoint/2010/main" val="17316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La vacunación contra el COVID-19 ayudará a evitar que contraiga la enfermedad. Vacunarse contra el COVID-19 ayudará a su cuerpo a desarrollar una respuesta inmunitaria contra el virus sin que tenga que enfermarse. Según lo que se sabe sobre las vacunas contra otras enfermedades, los expertos creen que vacunarse contra el COVID-19 podría ayudarlo a evitar que se enferme gravemente en el caso de que contraiga esta enfermedad.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La vacuna contra el COVID-19 de Pfizer tiene una eficacia superior al 90 % en la prevención del COVID-19 en niños de 5 a 11 años.</a:t>
            </a:r>
          </a:p>
          <a:p>
            <a:pPr marL="171450" indent="-171450">
              <a:buFont typeface="Arial" panose="020B0604020202020204" pitchFamily="34" charset="0"/>
              <a:buChar char="•"/>
            </a:pPr>
            <a:r>
              <a:rPr lang="es-MX" dirty="0"/>
              <a:t>Vacunar a los niños puede ayudar a protegerlos contra el COVID-19, así como a reducir las interrupciones en el aprendizaje presencial y en actividades en grupo, lo</a:t>
            </a:r>
            <a:r>
              <a:rPr lang="es-MX" baseline="0" dirty="0"/>
              <a:t> que permite ayudar</a:t>
            </a:r>
            <a:r>
              <a:rPr lang="es-MX" dirty="0"/>
              <a:t> a frenar la transmisión en la comunidad.</a:t>
            </a:r>
          </a:p>
          <a:p>
            <a:pPr marL="171450" indent="-171450">
              <a:buFont typeface="Arial" panose="020B0604020202020204" pitchFamily="34" charset="0"/>
              <a:buChar char="•"/>
            </a:pPr>
            <a:r>
              <a:rPr lang="es-MX" dirty="0"/>
              <a:t> Los niños pueden tener efectos secundarios de la vacuna, similares a los observados en adultos y con otras vacunas. Son signos normales de que el cuerpo está creando protección, pero estos deberían desaparecer en unos días.</a:t>
            </a:r>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dirty="0"/>
          </a:p>
        </p:txBody>
      </p:sp>
    </p:spTree>
    <p:extLst>
      <p:ext uri="{BB962C8B-B14F-4D97-AF65-F5344CB8AC3E}">
        <p14:creationId xmlns:p14="http://schemas.microsoft.com/office/powerpoint/2010/main" val="310572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9315877C-6ACD-4782-A239-6AC409F9BE67}" type="datetimeFigureOut">
              <a:rPr lang="en-US" smtClean="0"/>
              <a:pPr/>
              <a:t>1/28/2022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410977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315877C-6ACD-4782-A239-6AC409F9BE67}" type="datetimeFigureOut">
              <a:rPr lang="en-US" smtClean="0"/>
              <a:pPr/>
              <a:t>1/28/2022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387383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315877C-6ACD-4782-A239-6AC409F9BE67}" type="datetimeFigureOut">
              <a:rPr lang="en-US" smtClean="0"/>
              <a:pPr/>
              <a:t>1/28/2022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134328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5374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650295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315877C-6ACD-4782-A239-6AC409F9BE67}" type="datetimeFigureOut">
              <a:rPr lang="en-US" smtClean="0"/>
              <a:pPr/>
              <a:t>1/28/2022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174696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315877C-6ACD-4782-A239-6AC409F9BE67}" type="datetimeFigureOut">
              <a:rPr lang="en-US" smtClean="0"/>
              <a:pPr/>
              <a:t>1/28/2022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337923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9315877C-6ACD-4782-A239-6AC409F9BE67}" type="datetimeFigureOut">
              <a:rPr lang="en-US" smtClean="0"/>
              <a:pPr/>
              <a:t>1/28/2022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241771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9315877C-6ACD-4782-A239-6AC409F9BE67}" type="datetimeFigureOut">
              <a:rPr lang="en-US" smtClean="0"/>
              <a:pPr/>
              <a:t>1/28/2022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335888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9315877C-6ACD-4782-A239-6AC409F9BE67}" type="datetimeFigureOut">
              <a:rPr lang="en-US" smtClean="0"/>
              <a:pPr/>
              <a:t>1/28/2022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62915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15877C-6ACD-4782-A239-6AC409F9BE67}" type="datetimeFigureOut">
              <a:rPr lang="en-US" smtClean="0"/>
              <a:pPr/>
              <a:t>1/28/2022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424106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315877C-6ACD-4782-A239-6AC409F9BE67}" type="datetimeFigureOut">
              <a:rPr lang="en-US" smtClean="0"/>
              <a:pPr/>
              <a:t>1/28/2022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184946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315877C-6ACD-4782-A239-6AC409F9BE67}" type="datetimeFigureOut">
              <a:rPr lang="en-US" smtClean="0"/>
              <a:pPr/>
              <a:t>1/28/2022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A6189-FDB2-47AC-AAF6-30DA38E97A36}" type="slidenum">
              <a:rPr lang="en-US" smtClean="0"/>
              <a:pPr/>
              <a:t>‹Nº›</a:t>
            </a:fld>
            <a:endParaRPr lang="en-US"/>
          </a:p>
        </p:txBody>
      </p:sp>
    </p:spTree>
    <p:extLst>
      <p:ext uri="{BB962C8B-B14F-4D97-AF65-F5344CB8AC3E}">
        <p14:creationId xmlns:p14="http://schemas.microsoft.com/office/powerpoint/2010/main" val="346844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5877C-6ACD-4782-A239-6AC409F9BE67}" type="datetimeFigureOut">
              <a:rPr lang="en-US" smtClean="0"/>
              <a:pPr/>
              <a:t>1/28/2022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A6189-FDB2-47AC-AAF6-30DA38E97A36}" type="slidenum">
              <a:rPr lang="en-US" smtClean="0"/>
              <a:pPr/>
              <a:t>‹Nº›</a:t>
            </a:fld>
            <a:endParaRPr lang="en-US"/>
          </a:p>
        </p:txBody>
      </p:sp>
    </p:spTree>
    <p:extLst>
      <p:ext uri="{BB962C8B-B14F-4D97-AF65-F5344CB8AC3E}">
        <p14:creationId xmlns:p14="http://schemas.microsoft.com/office/powerpoint/2010/main" val="5117385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8864" y="1878834"/>
            <a:ext cx="9438289" cy="1723204"/>
          </a:xfrm>
        </p:spPr>
        <p:txBody>
          <a:bodyPr>
            <a:normAutofit fontScale="90000"/>
          </a:bodyPr>
          <a:lstStyle/>
          <a:p>
            <a:pPr algn="ctr"/>
            <a:r>
              <a:rPr lang="es-MX" dirty="0"/>
              <a:t>SITUACION DE SALUD COVID-19. RED DE SALUD PUNO</a:t>
            </a:r>
            <a:endParaRPr lang="en-US" dirty="0"/>
          </a:p>
        </p:txBody>
      </p:sp>
      <p:sp>
        <p:nvSpPr>
          <p:cNvPr id="8" name="Subtítulo 7">
            <a:extLst>
              <a:ext uri="{FF2B5EF4-FFF2-40B4-BE49-F238E27FC236}">
                <a16:creationId xmlns:a16="http://schemas.microsoft.com/office/drawing/2014/main" id="{67C40891-8B40-4642-8925-005777156EB4}"/>
              </a:ext>
            </a:extLst>
          </p:cNvPr>
          <p:cNvSpPr>
            <a:spLocks noGrp="1"/>
          </p:cNvSpPr>
          <p:nvPr>
            <p:ph type="subTitle" idx="1"/>
          </p:nvPr>
        </p:nvSpPr>
        <p:spPr/>
        <p:txBody>
          <a:bodyPr/>
          <a:lstStyle/>
          <a:p>
            <a:endParaRPr lang="es-PE"/>
          </a:p>
        </p:txBody>
      </p:sp>
    </p:spTree>
    <p:extLst>
      <p:ext uri="{BB962C8B-B14F-4D97-AF65-F5344CB8AC3E}">
        <p14:creationId xmlns:p14="http://schemas.microsoft.com/office/powerpoint/2010/main" val="320152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Ver las imágenes de origen">
            <a:extLst>
              <a:ext uri="{FF2B5EF4-FFF2-40B4-BE49-F238E27FC236}">
                <a16:creationId xmlns:a16="http://schemas.microsoft.com/office/drawing/2014/main" id="{42E31B66-5648-4846-94F7-54CB9E744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55" b="1888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1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hay ninguna descripción de la foto disponible.">
            <a:extLst>
              <a:ext uri="{FF2B5EF4-FFF2-40B4-BE49-F238E27FC236}">
                <a16:creationId xmlns:a16="http://schemas.microsoft.com/office/drawing/2014/main" id="{60CB9BEF-BA81-42AE-A828-AB511F198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103" y="0"/>
            <a:ext cx="79739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7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78" t="24808" r="17900" b="6828"/>
          <a:stretch/>
        </p:blipFill>
        <p:spPr bwMode="auto">
          <a:xfrm>
            <a:off x="239152" y="1034557"/>
            <a:ext cx="11735276" cy="532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ject 10"/>
          <p:cNvSpPr/>
          <p:nvPr/>
        </p:nvSpPr>
        <p:spPr>
          <a:xfrm>
            <a:off x="11439952" y="51709"/>
            <a:ext cx="615416" cy="602602"/>
          </a:xfrm>
          <a:prstGeom prst="rect">
            <a:avLst/>
          </a:prstGeom>
          <a:blipFill>
            <a:blip r:embed="rId4" cstate="print"/>
            <a:stretch>
              <a:fillRect/>
            </a:stretch>
          </a:blipFill>
        </p:spPr>
        <p:txBody>
          <a:bodyPr wrap="square" lIns="0" tIns="0" rIns="0" bIns="0" rtlCol="0">
            <a:noAutofit/>
          </a:bodyPr>
          <a:lstStyle/>
          <a:p>
            <a:endParaRPr/>
          </a:p>
        </p:txBody>
      </p:sp>
      <p:sp>
        <p:nvSpPr>
          <p:cNvPr id="14" name="13 CuadroTexto"/>
          <p:cNvSpPr txBox="1"/>
          <p:nvPr/>
        </p:nvSpPr>
        <p:spPr>
          <a:xfrm>
            <a:off x="1151020" y="6581002"/>
            <a:ext cx="4724400" cy="276999"/>
          </a:xfrm>
          <a:prstGeom prst="rect">
            <a:avLst/>
          </a:prstGeom>
          <a:noFill/>
        </p:spPr>
        <p:txBody>
          <a:bodyPr wrap="square" rtlCol="0">
            <a:spAutoFit/>
          </a:bodyPr>
          <a:lstStyle/>
          <a:p>
            <a:r>
              <a:rPr lang="es-PE" sz="1200" dirty="0" err="1"/>
              <a:t>Fte</a:t>
            </a:r>
            <a:r>
              <a:rPr lang="es-PE" sz="1200" dirty="0"/>
              <a:t>: NOTI-COVID – Sistema de Vigilancia Epidemiologia DIRESA Puno</a:t>
            </a:r>
          </a:p>
        </p:txBody>
      </p:sp>
      <p:sp>
        <p:nvSpPr>
          <p:cNvPr id="19" name="18 CuadroTexto"/>
          <p:cNvSpPr txBox="1"/>
          <p:nvPr/>
        </p:nvSpPr>
        <p:spPr>
          <a:xfrm>
            <a:off x="995858" y="2779275"/>
            <a:ext cx="817817" cy="646331"/>
          </a:xfrm>
          <a:prstGeom prst="rect">
            <a:avLst/>
          </a:prstGeom>
          <a:noFill/>
        </p:spPr>
        <p:txBody>
          <a:bodyPr wrap="square" rtlCol="0">
            <a:spAutoFit/>
          </a:bodyPr>
          <a:lstStyle/>
          <a:p>
            <a:r>
              <a:rPr lang="es-PE" dirty="0">
                <a:solidFill>
                  <a:schemeClr val="bg1"/>
                </a:solidFill>
              </a:rPr>
              <a:t>1831  3.1%</a:t>
            </a:r>
          </a:p>
        </p:txBody>
      </p:sp>
      <p:pic>
        <p:nvPicPr>
          <p:cNvPr id="34" name="Picture 3" descr="Logo SRSP"/>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1709"/>
            <a:ext cx="928417" cy="89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880845" y="83592"/>
            <a:ext cx="6645988" cy="683264"/>
          </a:xfrm>
          <a:prstGeom prst="rect">
            <a:avLst/>
          </a:prstGeom>
        </p:spPr>
        <p:txBody>
          <a:bodyPr wrap="square">
            <a:spAutoFit/>
          </a:bodyPr>
          <a:lstStyle/>
          <a:p>
            <a:pPr marL="91503" algn="ctr">
              <a:lnSpc>
                <a:spcPct val="95825"/>
              </a:lnSpc>
              <a:spcBef>
                <a:spcPts val="380"/>
              </a:spcBef>
            </a:pPr>
            <a:r>
              <a:rPr lang="es-PE" sz="2000" b="1" dirty="0">
                <a:latin typeface="Arial"/>
                <a:cs typeface="Arial"/>
              </a:rPr>
              <a:t>EVOLUCION TEMPORAL DE CASOS DE</a:t>
            </a:r>
            <a:r>
              <a:rPr lang="es-PE" sz="2000" b="1" spc="-25" dirty="0">
                <a:latin typeface="Arial"/>
                <a:cs typeface="Arial"/>
              </a:rPr>
              <a:t> </a:t>
            </a:r>
            <a:r>
              <a:rPr lang="es-PE" sz="2000" b="1" dirty="0">
                <a:latin typeface="Arial"/>
                <a:cs typeface="Arial"/>
              </a:rPr>
              <a:t>«COVI</a:t>
            </a:r>
            <a:r>
              <a:rPr lang="es-PE" sz="2000" b="1" spc="4" dirty="0">
                <a:latin typeface="Arial"/>
                <a:cs typeface="Arial"/>
              </a:rPr>
              <a:t>D-</a:t>
            </a:r>
            <a:r>
              <a:rPr lang="es-PE" sz="2000" b="1" dirty="0">
                <a:latin typeface="Arial"/>
                <a:cs typeface="Arial"/>
              </a:rPr>
              <a:t>19». PERU 2020-2021-2022* </a:t>
            </a:r>
            <a:r>
              <a:rPr lang="es-PE" sz="1500" b="1" dirty="0">
                <a:latin typeface="Arial"/>
                <a:cs typeface="Arial"/>
              </a:rPr>
              <a:t>(23 de Enero 2022) </a:t>
            </a:r>
            <a:endParaRPr lang="es-PE" sz="1500" dirty="0">
              <a:latin typeface="Arial"/>
              <a:cs typeface="Arial"/>
            </a:endParaRPr>
          </a:p>
        </p:txBody>
      </p:sp>
      <p:sp>
        <p:nvSpPr>
          <p:cNvPr id="9" name="CuadroTexto 3"/>
          <p:cNvSpPr txBox="1"/>
          <p:nvPr/>
        </p:nvSpPr>
        <p:spPr>
          <a:xfrm>
            <a:off x="3522980" y="967228"/>
            <a:ext cx="694481" cy="369332"/>
          </a:xfrm>
          <a:prstGeom prst="rect">
            <a:avLst/>
          </a:prstGeom>
          <a:noFill/>
        </p:spPr>
        <p:txBody>
          <a:bodyPr wrap="square" rtlCol="0">
            <a:spAutoFit/>
          </a:bodyPr>
          <a:lstStyle/>
          <a:p>
            <a:r>
              <a:rPr lang="es-MX" b="1" dirty="0">
                <a:solidFill>
                  <a:srgbClr val="FF0000"/>
                </a:solidFill>
              </a:rPr>
              <a:t>2020</a:t>
            </a:r>
            <a:endParaRPr lang="en-US" b="1" dirty="0">
              <a:solidFill>
                <a:srgbClr val="FF0000"/>
              </a:solidFill>
            </a:endParaRPr>
          </a:p>
        </p:txBody>
      </p:sp>
      <p:sp>
        <p:nvSpPr>
          <p:cNvPr id="11" name="CuadroTexto 4"/>
          <p:cNvSpPr txBox="1"/>
          <p:nvPr/>
        </p:nvSpPr>
        <p:spPr>
          <a:xfrm>
            <a:off x="8536747" y="967228"/>
            <a:ext cx="694481" cy="369332"/>
          </a:xfrm>
          <a:prstGeom prst="rect">
            <a:avLst/>
          </a:prstGeom>
          <a:noFill/>
        </p:spPr>
        <p:txBody>
          <a:bodyPr wrap="square" rtlCol="0">
            <a:spAutoFit/>
          </a:bodyPr>
          <a:lstStyle/>
          <a:p>
            <a:r>
              <a:rPr lang="es-MX" b="1" dirty="0">
                <a:solidFill>
                  <a:srgbClr val="FF0000"/>
                </a:solidFill>
              </a:rPr>
              <a:t>2021</a:t>
            </a:r>
            <a:endParaRPr lang="en-US" b="1" dirty="0">
              <a:solidFill>
                <a:srgbClr val="FF0000"/>
              </a:solidFill>
            </a:endParaRPr>
          </a:p>
        </p:txBody>
      </p:sp>
      <p:sp>
        <p:nvSpPr>
          <p:cNvPr id="12" name="CuadroTexto 5"/>
          <p:cNvSpPr txBox="1"/>
          <p:nvPr/>
        </p:nvSpPr>
        <p:spPr>
          <a:xfrm>
            <a:off x="11279947" y="967228"/>
            <a:ext cx="694481" cy="369332"/>
          </a:xfrm>
          <a:prstGeom prst="rect">
            <a:avLst/>
          </a:prstGeom>
          <a:noFill/>
        </p:spPr>
        <p:txBody>
          <a:bodyPr wrap="square" rtlCol="0">
            <a:spAutoFit/>
          </a:bodyPr>
          <a:lstStyle/>
          <a:p>
            <a:r>
              <a:rPr lang="es-MX" b="1" dirty="0">
                <a:solidFill>
                  <a:srgbClr val="FF0000"/>
                </a:solidFill>
              </a:rPr>
              <a:t>2022</a:t>
            </a:r>
            <a:endParaRPr lang="en-US" b="1" dirty="0">
              <a:solidFill>
                <a:srgbClr val="FF0000"/>
              </a:solidFill>
            </a:endParaRPr>
          </a:p>
        </p:txBody>
      </p:sp>
    </p:spTree>
    <p:extLst>
      <p:ext uri="{BB962C8B-B14F-4D97-AF65-F5344CB8AC3E}">
        <p14:creationId xmlns:p14="http://schemas.microsoft.com/office/powerpoint/2010/main" val="314504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5080" b="5337"/>
          <a:stretch>
            <a:fillRect/>
          </a:stretch>
        </p:blipFill>
        <p:spPr bwMode="auto">
          <a:xfrm>
            <a:off x="0" y="-1"/>
            <a:ext cx="12192000" cy="682572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906080628"/>
              </p:ext>
            </p:extLst>
          </p:nvPr>
        </p:nvGraphicFramePr>
        <p:xfrm>
          <a:off x="239150" y="211015"/>
          <a:ext cx="11746524" cy="611766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ector recto 2"/>
          <p:cNvCxnSpPr/>
          <p:nvPr/>
        </p:nvCxnSpPr>
        <p:spPr>
          <a:xfrm>
            <a:off x="11039807" y="1248588"/>
            <a:ext cx="46299" cy="434050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3368232" y="1501812"/>
            <a:ext cx="694481" cy="369332"/>
          </a:xfrm>
          <a:prstGeom prst="rect">
            <a:avLst/>
          </a:prstGeom>
          <a:noFill/>
        </p:spPr>
        <p:txBody>
          <a:bodyPr wrap="square" rtlCol="0">
            <a:spAutoFit/>
          </a:bodyPr>
          <a:lstStyle/>
          <a:p>
            <a:r>
              <a:rPr lang="es-MX" b="1" dirty="0">
                <a:solidFill>
                  <a:srgbClr val="FF0000"/>
                </a:solidFill>
              </a:rPr>
              <a:t>2020</a:t>
            </a:r>
            <a:endParaRPr lang="en-US" b="1" dirty="0">
              <a:solidFill>
                <a:srgbClr val="FF0000"/>
              </a:solidFill>
            </a:endParaRPr>
          </a:p>
        </p:txBody>
      </p:sp>
      <p:sp>
        <p:nvSpPr>
          <p:cNvPr id="5" name="CuadroTexto 4"/>
          <p:cNvSpPr txBox="1"/>
          <p:nvPr/>
        </p:nvSpPr>
        <p:spPr>
          <a:xfrm>
            <a:off x="8381999" y="1501812"/>
            <a:ext cx="694481" cy="369332"/>
          </a:xfrm>
          <a:prstGeom prst="rect">
            <a:avLst/>
          </a:prstGeom>
          <a:noFill/>
        </p:spPr>
        <p:txBody>
          <a:bodyPr wrap="square" rtlCol="0">
            <a:spAutoFit/>
          </a:bodyPr>
          <a:lstStyle/>
          <a:p>
            <a:r>
              <a:rPr lang="es-MX" b="1" dirty="0">
                <a:solidFill>
                  <a:srgbClr val="FF0000"/>
                </a:solidFill>
              </a:rPr>
              <a:t>2021</a:t>
            </a:r>
            <a:endParaRPr lang="en-US" b="1" dirty="0">
              <a:solidFill>
                <a:srgbClr val="FF0000"/>
              </a:solidFill>
            </a:endParaRPr>
          </a:p>
        </p:txBody>
      </p:sp>
      <p:sp>
        <p:nvSpPr>
          <p:cNvPr id="6" name="CuadroTexto 5"/>
          <p:cNvSpPr txBox="1"/>
          <p:nvPr/>
        </p:nvSpPr>
        <p:spPr>
          <a:xfrm>
            <a:off x="11125199" y="1501812"/>
            <a:ext cx="694481" cy="369332"/>
          </a:xfrm>
          <a:prstGeom prst="rect">
            <a:avLst/>
          </a:prstGeom>
          <a:noFill/>
        </p:spPr>
        <p:txBody>
          <a:bodyPr wrap="square" rtlCol="0">
            <a:spAutoFit/>
          </a:bodyPr>
          <a:lstStyle/>
          <a:p>
            <a:r>
              <a:rPr lang="es-MX" b="1" dirty="0">
                <a:solidFill>
                  <a:srgbClr val="FF0000"/>
                </a:solidFill>
              </a:rPr>
              <a:t>2022</a:t>
            </a:r>
            <a:endParaRPr lang="en-US" b="1" dirty="0">
              <a:solidFill>
                <a:srgbClr val="FF0000"/>
              </a:solidFill>
            </a:endParaRPr>
          </a:p>
        </p:txBody>
      </p:sp>
      <p:cxnSp>
        <p:nvCxnSpPr>
          <p:cNvPr id="7" name="Conector recto 2"/>
          <p:cNvCxnSpPr/>
          <p:nvPr/>
        </p:nvCxnSpPr>
        <p:spPr>
          <a:xfrm>
            <a:off x="6029347" y="1248588"/>
            <a:ext cx="46299" cy="434050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8130" y="6328675"/>
            <a:ext cx="3462254" cy="461665"/>
          </a:xfrm>
          <a:prstGeom prst="rect">
            <a:avLst/>
          </a:prstGeom>
          <a:noFill/>
        </p:spPr>
        <p:txBody>
          <a:bodyPr wrap="square" rtlCol="0">
            <a:spAutoFit/>
          </a:bodyPr>
          <a:lstStyle/>
          <a:p>
            <a:r>
              <a:rPr lang="es-PE" sz="1200" dirty="0" err="1"/>
              <a:t>Fte</a:t>
            </a:r>
            <a:r>
              <a:rPr lang="es-PE" sz="1200" dirty="0"/>
              <a:t>: </a:t>
            </a:r>
            <a:r>
              <a:rPr lang="es-PE" sz="1200" dirty="0" err="1"/>
              <a:t>NotiCovid</a:t>
            </a:r>
            <a:r>
              <a:rPr lang="es-PE" sz="1200" dirty="0"/>
              <a:t>-DEE-DPCED</a:t>
            </a:r>
          </a:p>
          <a:p>
            <a:r>
              <a:rPr lang="es-PE" sz="1200" dirty="0"/>
              <a:t>       * Información 2022 a la SE 03</a:t>
            </a:r>
          </a:p>
        </p:txBody>
      </p:sp>
    </p:spTree>
    <p:extLst>
      <p:ext uri="{BB962C8B-B14F-4D97-AF65-F5344CB8AC3E}">
        <p14:creationId xmlns:p14="http://schemas.microsoft.com/office/powerpoint/2010/main" val="51862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1439952" y="51709"/>
            <a:ext cx="615416" cy="602602"/>
          </a:xfrm>
          <a:prstGeom prst="rect">
            <a:avLst/>
          </a:prstGeom>
          <a:blipFill>
            <a:blip r:embed="rId3" cstate="print"/>
            <a:stretch>
              <a:fillRect/>
            </a:stretch>
          </a:blipFill>
        </p:spPr>
        <p:txBody>
          <a:bodyPr wrap="square" lIns="0" tIns="0" rIns="0" bIns="0" rtlCol="0">
            <a:noAutofit/>
          </a:bodyPr>
          <a:lstStyle/>
          <a:p>
            <a:endParaRPr/>
          </a:p>
        </p:txBody>
      </p:sp>
      <p:sp>
        <p:nvSpPr>
          <p:cNvPr id="19" name="18 CuadroTexto"/>
          <p:cNvSpPr txBox="1"/>
          <p:nvPr/>
        </p:nvSpPr>
        <p:spPr>
          <a:xfrm>
            <a:off x="995858" y="2779275"/>
            <a:ext cx="817817" cy="646331"/>
          </a:xfrm>
          <a:prstGeom prst="rect">
            <a:avLst/>
          </a:prstGeom>
          <a:noFill/>
        </p:spPr>
        <p:txBody>
          <a:bodyPr wrap="square" rtlCol="0">
            <a:spAutoFit/>
          </a:bodyPr>
          <a:lstStyle/>
          <a:p>
            <a:r>
              <a:rPr lang="es-PE" dirty="0">
                <a:solidFill>
                  <a:schemeClr val="bg1"/>
                </a:solidFill>
              </a:rPr>
              <a:t>1831  3.1%</a:t>
            </a:r>
          </a:p>
        </p:txBody>
      </p:sp>
      <p:pic>
        <p:nvPicPr>
          <p:cNvPr id="34" name="Picture 3" descr="Logo SRS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1709"/>
            <a:ext cx="928417" cy="89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94130" y="6350169"/>
            <a:ext cx="4724400" cy="461665"/>
          </a:xfrm>
          <a:prstGeom prst="rect">
            <a:avLst/>
          </a:prstGeom>
          <a:noFill/>
        </p:spPr>
        <p:txBody>
          <a:bodyPr wrap="square" rtlCol="0">
            <a:spAutoFit/>
          </a:bodyPr>
          <a:lstStyle/>
          <a:p>
            <a:pPr marL="171450" indent="-171450">
              <a:buFont typeface="Arial" charset="0"/>
              <a:buChar char="•"/>
            </a:pPr>
            <a:r>
              <a:rPr lang="es-PE" sz="1200" dirty="0"/>
              <a:t>2022 al mes de Enero.</a:t>
            </a:r>
          </a:p>
          <a:p>
            <a:r>
              <a:rPr lang="es-PE" sz="1200" dirty="0" err="1"/>
              <a:t>Fte</a:t>
            </a:r>
            <a:r>
              <a:rPr lang="es-PE" sz="1200" dirty="0"/>
              <a:t>: NOTI-COVID – Sistema de Vigilancia Epidemiologia DIRESA Puno</a:t>
            </a:r>
          </a:p>
        </p:txBody>
      </p:sp>
      <p:graphicFrame>
        <p:nvGraphicFramePr>
          <p:cNvPr id="7" name="3 Gráfico"/>
          <p:cNvGraphicFramePr>
            <a:graphicFrameLocks/>
          </p:cNvGraphicFramePr>
          <p:nvPr>
            <p:extLst>
              <p:ext uri="{D42A27DB-BD31-4B8C-83A1-F6EECF244321}">
                <p14:modId xmlns:p14="http://schemas.microsoft.com/office/powerpoint/2010/main" val="3524711851"/>
              </p:ext>
            </p:extLst>
          </p:nvPr>
        </p:nvGraphicFramePr>
        <p:xfrm>
          <a:off x="827648" y="415953"/>
          <a:ext cx="4700953" cy="2781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4 Gráfico"/>
          <p:cNvGraphicFramePr>
            <a:graphicFrameLocks/>
          </p:cNvGraphicFramePr>
          <p:nvPr>
            <p:extLst>
              <p:ext uri="{D42A27DB-BD31-4B8C-83A1-F6EECF244321}">
                <p14:modId xmlns:p14="http://schemas.microsoft.com/office/powerpoint/2010/main" val="1933482112"/>
              </p:ext>
            </p:extLst>
          </p:nvPr>
        </p:nvGraphicFramePr>
        <p:xfrm>
          <a:off x="6496929" y="359240"/>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5 Gráfico"/>
          <p:cNvGraphicFramePr>
            <a:graphicFrameLocks/>
          </p:cNvGraphicFramePr>
          <p:nvPr>
            <p:extLst>
              <p:ext uri="{D42A27DB-BD31-4B8C-83A1-F6EECF244321}">
                <p14:modId xmlns:p14="http://schemas.microsoft.com/office/powerpoint/2010/main" val="43198767"/>
              </p:ext>
            </p:extLst>
          </p:nvPr>
        </p:nvGraphicFramePr>
        <p:xfrm>
          <a:off x="4175759" y="3559126"/>
          <a:ext cx="4813495" cy="29014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7859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¿Qué es una vacuna y cómo funciona?</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4524315"/>
          </a:xfrm>
          <a:prstGeom prst="rect">
            <a:avLst/>
          </a:prstGeom>
        </p:spPr>
        <p:txBody>
          <a:bodyPr wrap="square">
            <a:spAutoFit/>
          </a:bodyPr>
          <a:lstStyle/>
          <a:p>
            <a:pPr marL="342900" indent="-342900" algn="just">
              <a:buFont typeface="Arial" panose="020B0604020202020204" pitchFamily="34" charset="0"/>
              <a:buChar char="•"/>
            </a:pPr>
            <a:r>
              <a:rPr lang="es-ES" sz="2400" dirty="0">
                <a:latin typeface="Calibri" panose="020F0502020204030204" pitchFamily="34" charset="0"/>
                <a:cs typeface="Calibri" panose="020F0502020204030204" pitchFamily="34" charset="0"/>
              </a:rPr>
              <a:t>Las vacunas </a:t>
            </a:r>
            <a:r>
              <a:rPr lang="es-ES" sz="2400" dirty="0">
                <a:solidFill>
                  <a:srgbClr val="FF0000"/>
                </a:solidFill>
                <a:latin typeface="Calibri" panose="020F0502020204030204" pitchFamily="34" charset="0"/>
                <a:cs typeface="Calibri" panose="020F0502020204030204" pitchFamily="34" charset="0"/>
              </a:rPr>
              <a:t>evitan enfermedades que pueden ser peligrosas</a:t>
            </a:r>
            <a:r>
              <a:rPr lang="es-ES" sz="2400" dirty="0">
                <a:latin typeface="Calibri" panose="020F0502020204030204" pitchFamily="34" charset="0"/>
                <a:cs typeface="Calibri" panose="020F0502020204030204" pitchFamily="34" charset="0"/>
              </a:rPr>
              <a:t>, o incluso mortales. Trabajan con las defensas naturales de su cuerpo para desarrollar protección de manera segura ante una enfermedad.  </a:t>
            </a:r>
          </a:p>
          <a:p>
            <a:pPr marL="342900" indent="-342900" algn="jus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ES" sz="2400" dirty="0"/>
              <a:t>Una vacuna ayuda </a:t>
            </a:r>
            <a:r>
              <a:rPr lang="es-ES" sz="2400" dirty="0">
                <a:solidFill>
                  <a:srgbClr val="FF0000"/>
                </a:solidFill>
              </a:rPr>
              <a:t>a su sistema inmunitario a producir anticuerpos</a:t>
            </a:r>
            <a:r>
              <a:rPr lang="es-ES" sz="2400" dirty="0"/>
              <a:t>, al igual que si usted se expusiera a la enfermedad. Después de recibir la vacuna, usted tiene protección contra esa enfermedad, sin tener que padecer la enfermedad primero.</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s-ES" sz="2400" dirty="0">
                <a:solidFill>
                  <a:srgbClr val="FF0000"/>
                </a:solidFill>
              </a:rPr>
              <a:t>Esto es lo que hace que las vacunas sean una medicina tan poderosa</a:t>
            </a:r>
            <a:r>
              <a:rPr lang="es-ES" sz="2400" dirty="0"/>
              <a:t>. A diferencia de la mayoría de los medicamentos, que tratan o curan enfermedades, las vacunas las </a:t>
            </a:r>
            <a:r>
              <a:rPr lang="es-ES" sz="2400" i="1" dirty="0"/>
              <a:t>previenen</a:t>
            </a:r>
            <a:r>
              <a:rPr lang="es-ES" sz="2400" dirty="0"/>
              <a:t>.</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¿Cómo sabemos si la vacuna es segura?</a:t>
            </a:r>
          </a:p>
        </p:txBody>
      </p:sp>
      <p:sp>
        <p:nvSpPr>
          <p:cNvPr id="4" name="Rectangle 3">
            <a:extLst>
              <a:ext uri="{FF2B5EF4-FFF2-40B4-BE49-F238E27FC236}">
                <a16:creationId xmlns:a16="http://schemas.microsoft.com/office/drawing/2014/main" id="{FF069143-FE01-453C-934A-DAA4862AED31}"/>
              </a:ext>
            </a:extLst>
          </p:cNvPr>
          <p:cNvSpPr/>
          <p:nvPr/>
        </p:nvSpPr>
        <p:spPr>
          <a:xfrm>
            <a:off x="417530" y="1038235"/>
            <a:ext cx="11356939" cy="4893647"/>
          </a:xfrm>
          <a:prstGeom prst="rect">
            <a:avLst/>
          </a:prstGeom>
        </p:spPr>
        <p:txBody>
          <a:bodyPr wrap="square">
            <a:spAutoFit/>
          </a:bodyPr>
          <a:lstStyle/>
          <a:p>
            <a:r>
              <a:rPr lang="es-ES" sz="2400" dirty="0">
                <a:latin typeface="Calibri" panose="020F0502020204030204" pitchFamily="34" charset="0"/>
                <a:cs typeface="Calibri" panose="020F0502020204030204" pitchFamily="34" charset="0"/>
              </a:rPr>
              <a:t>Las vacunas pasan por más pruebas que cualquier otro producto farmacéutico.  </a:t>
            </a:r>
          </a:p>
          <a:p>
            <a:endParaRPr lang="es-ES" sz="2400" dirty="0">
              <a:latin typeface="Calibri" panose="020F0502020204030204" pitchFamily="34" charset="0"/>
              <a:cs typeface="Calibri" panose="020F0502020204030204" pitchFamily="34" charset="0"/>
            </a:endParaRPr>
          </a:p>
          <a:p>
            <a:pPr lvl="7"/>
            <a:endParaRPr lang="es-ES" sz="2400" dirty="0">
              <a:latin typeface="Calibri" panose="020F0502020204030204" pitchFamily="34" charset="0"/>
              <a:cs typeface="Calibri" panose="020F0502020204030204" pitchFamily="34" charset="0"/>
            </a:endParaRPr>
          </a:p>
          <a:p>
            <a:pPr lvl="7"/>
            <a:r>
              <a:rPr lang="es-ES" sz="2400" dirty="0">
                <a:latin typeface="Calibri" panose="020F0502020204030204" pitchFamily="34" charset="0"/>
                <a:cs typeface="Calibri" panose="020F0502020204030204" pitchFamily="34" charset="0"/>
              </a:rPr>
              <a:t>Primero, pequeños grupos de personas reciben la vacuna de ensayo. </a:t>
            </a:r>
          </a:p>
          <a:p>
            <a:pPr lvl="7"/>
            <a:endParaRPr lang="es-ES" sz="2400" dirty="0">
              <a:latin typeface="Calibri" panose="020F0502020204030204" pitchFamily="34" charset="0"/>
              <a:cs typeface="Calibri" panose="020F0502020204030204" pitchFamily="34" charset="0"/>
            </a:endParaRPr>
          </a:p>
          <a:p>
            <a:pPr lvl="7"/>
            <a:endParaRPr lang="es-ES" sz="2400" dirty="0">
              <a:latin typeface="Calibri" panose="020F0502020204030204" pitchFamily="34" charset="0"/>
              <a:cs typeface="Calibri" panose="020F0502020204030204" pitchFamily="34" charset="0"/>
            </a:endParaRPr>
          </a:p>
          <a:p>
            <a:pPr lvl="7"/>
            <a:r>
              <a:rPr lang="es-ES" sz="2400" dirty="0">
                <a:latin typeface="Calibri" panose="020F0502020204030204" pitchFamily="34" charset="0"/>
                <a:cs typeface="Calibri" panose="020F0502020204030204" pitchFamily="34" charset="0"/>
              </a:rPr>
              <a:t>Luego, la vacuna se aplica a grupos específicos de personas (por ejemplo, personas de cierta edad, raza y condición física). </a:t>
            </a:r>
          </a:p>
          <a:p>
            <a:pPr lvl="7"/>
            <a:endParaRPr lang="es-ES" sz="2400" dirty="0">
              <a:latin typeface="Calibri" panose="020F0502020204030204" pitchFamily="34" charset="0"/>
              <a:cs typeface="Calibri" panose="020F0502020204030204" pitchFamily="34" charset="0"/>
            </a:endParaRPr>
          </a:p>
          <a:p>
            <a:pPr lvl="7"/>
            <a:endParaRPr lang="es-ES" sz="2400" dirty="0">
              <a:latin typeface="Calibri" panose="020F0502020204030204" pitchFamily="34" charset="0"/>
              <a:cs typeface="Calibri" panose="020F0502020204030204" pitchFamily="34" charset="0"/>
            </a:endParaRPr>
          </a:p>
          <a:p>
            <a:pPr lvl="7"/>
            <a:r>
              <a:rPr lang="es-ES" sz="2400" dirty="0">
                <a:latin typeface="Calibri" panose="020F0502020204030204" pitchFamily="34" charset="0"/>
                <a:cs typeface="Calibri" panose="020F0502020204030204" pitchFamily="34" charset="0"/>
              </a:rPr>
              <a:t>Después, la vacuna se aplica a decenas de miles de personas y se comprueba su efectividad y seguridad.</a:t>
            </a:r>
          </a:p>
        </p:txBody>
      </p:sp>
      <p:pic>
        <p:nvPicPr>
          <p:cNvPr id="5" name="Google Shape;415;p80" descr="lmage of three people">
            <a:extLst>
              <a:ext uri="{FF2B5EF4-FFF2-40B4-BE49-F238E27FC236}">
                <a16:creationId xmlns:a16="http://schemas.microsoft.com/office/drawing/2014/main" id="{9EFD7C22-2979-454E-9599-1851915BD7AF}"/>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6" name="Google Shape;416;p80" descr="lmage of six people">
            <a:extLst>
              <a:ext uri="{FF2B5EF4-FFF2-40B4-BE49-F238E27FC236}">
                <a16:creationId xmlns:a16="http://schemas.microsoft.com/office/drawing/2014/main" id="{5B62A400-7236-4261-9A4E-60796068B25E}"/>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7" name="Google Shape;417;p80" descr="Image of a syringe">
            <a:extLst>
              <a:ext uri="{FF2B5EF4-FFF2-40B4-BE49-F238E27FC236}">
                <a16:creationId xmlns:a16="http://schemas.microsoft.com/office/drawing/2014/main" id="{D0B2CDCA-FC2D-46AB-8520-B3D29DF1B678}"/>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8" name="Google Shape;422;p80" descr="Number 1">
            <a:extLst>
              <a:ext uri="{FF2B5EF4-FFF2-40B4-BE49-F238E27FC236}">
                <a16:creationId xmlns:a16="http://schemas.microsoft.com/office/drawing/2014/main" id="{417175C7-A5CE-4A51-98B4-D5A3C9C7E677}"/>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9" name="Google Shape;423;p80" descr="Number 2">
            <a:extLst>
              <a:ext uri="{FF2B5EF4-FFF2-40B4-BE49-F238E27FC236}">
                <a16:creationId xmlns:a16="http://schemas.microsoft.com/office/drawing/2014/main" id="{DB5EA0B5-EA4B-4E1F-8460-92D28D33E9DB}"/>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0" name="Google Shape;424;p80" descr="Number 3">
            <a:extLst>
              <a:ext uri="{FF2B5EF4-FFF2-40B4-BE49-F238E27FC236}">
                <a16:creationId xmlns:a16="http://schemas.microsoft.com/office/drawing/2014/main" id="{C744435A-9279-4B19-A4B9-49E492A31E46}"/>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24123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p:txBody>
          <a:bodyPr/>
          <a:lstStyle/>
          <a:p>
            <a:r>
              <a:rPr lang="es-ES" dirty="0">
                <a:solidFill>
                  <a:srgbClr val="1D624D"/>
                </a:solidFill>
              </a:rPr>
              <a:t>La vacunación contra el COVID-19 ayudará a protegerlo de esta enfermedad</a:t>
            </a:r>
          </a:p>
        </p:txBody>
      </p:sp>
      <p:sp>
        <p:nvSpPr>
          <p:cNvPr id="6" name="Subtitle">
            <a:extLst>
              <a:ext uri="{FF2B5EF4-FFF2-40B4-BE49-F238E27FC236}">
                <a16:creationId xmlns:a16="http://schemas.microsoft.com/office/drawing/2014/main" id="{3E54D59F-5CAF-CF49-9ECE-C23763CEAECF}"/>
              </a:ext>
            </a:extLst>
          </p:cNvPr>
          <p:cNvSpPr>
            <a:spLocks noGrp="1"/>
          </p:cNvSpPr>
          <p:nvPr>
            <p:ph type="subTitle" idx="1"/>
          </p:nvPr>
        </p:nvSpPr>
        <p:spPr/>
        <p:txBody>
          <a:bodyPr>
            <a:normAutofit lnSpcReduction="10000"/>
          </a:bodyPr>
          <a:lstStyle/>
          <a:p>
            <a:r>
              <a:rPr lang="es-ES" dirty="0"/>
              <a:t>Información básica sobre el COVID-19 y la vacuna</a:t>
            </a:r>
          </a:p>
        </p:txBody>
      </p:sp>
      <p:sp>
        <p:nvSpPr>
          <p:cNvPr id="8" name="TextBox">
            <a:extLst>
              <a:ext uri="{FF2B5EF4-FFF2-40B4-BE49-F238E27FC236}">
                <a16:creationId xmlns:a16="http://schemas.microsoft.com/office/drawing/2014/main" id="{07FD7443-FCEB-0B4A-A71D-A7538FD5ACCC}"/>
              </a:ext>
            </a:extLst>
          </p:cNvPr>
          <p:cNvSpPr txBox="1"/>
          <p:nvPr/>
        </p:nvSpPr>
        <p:spPr>
          <a:xfrm>
            <a:off x="625619" y="1901755"/>
            <a:ext cx="5372368" cy="502766"/>
          </a:xfrm>
          <a:prstGeom prst="rect">
            <a:avLst/>
          </a:prstGeom>
          <a:noFill/>
        </p:spPr>
        <p:txBody>
          <a:bodyPr wrap="none" rtlCol="0">
            <a:spAutoFit/>
          </a:bodyPr>
          <a:lstStyle/>
          <a:p>
            <a:r>
              <a:rPr lang="en-US" sz="2667" b="1" dirty="0" err="1">
                <a:solidFill>
                  <a:srgbClr val="3A7AB6"/>
                </a:solidFill>
                <a:latin typeface="Arial" panose="020B0604020202020204" pitchFamily="34" charset="0"/>
                <a:cs typeface="Arial" panose="020B0604020202020204" pitchFamily="34" charset="0"/>
              </a:rPr>
              <a:t>Vacunarse</a:t>
            </a:r>
            <a:r>
              <a:rPr lang="en-US" sz="2667" b="1" dirty="0">
                <a:solidFill>
                  <a:srgbClr val="3A7AB6"/>
                </a:solidFill>
                <a:latin typeface="Arial" panose="020B0604020202020204" pitchFamily="34" charset="0"/>
                <a:cs typeface="Arial" panose="020B0604020202020204" pitchFamily="34" charset="0"/>
              </a:rPr>
              <a:t> contra el COVID-19...</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102" y="2759683"/>
            <a:ext cx="1501292" cy="1829339"/>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2687248" y="4922587"/>
            <a:ext cx="2743200" cy="1559722"/>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s-ES" sz="1867" dirty="0">
                <a:solidFill>
                  <a:srgbClr val="000000"/>
                </a:solidFill>
                <a:latin typeface="Arial" panose="020B0604020202020204" pitchFamily="34" charset="0"/>
                <a:cs typeface="Arial" panose="020B0604020202020204" pitchFamily="34" charset="0"/>
              </a:rPr>
              <a:t>Ayudará a su cuerpo a desarrollar una respuesta inmunitaria contra el virus.</a:t>
            </a:r>
          </a:p>
        </p:txBody>
      </p:sp>
      <p:pic>
        <p:nvPicPr>
          <p:cNvPr id="27" name="Picture" descr="Illustration of a person coughing, creating airborne droplets.">
            <a:extLst>
              <a:ext uri="{FF2B5EF4-FFF2-40B4-BE49-F238E27FC236}">
                <a16:creationId xmlns:a16="http://schemas.microsoft.com/office/drawing/2014/main" id="{40A36B83-48DA-47EB-B0A8-39F60065F4AC}"/>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663" y="2736613"/>
            <a:ext cx="1914475" cy="1852409"/>
          </a:xfrm>
          <a:prstGeom prst="rect">
            <a:avLst/>
          </a:prstGeom>
        </p:spPr>
      </p:pic>
      <p:sp>
        <p:nvSpPr>
          <p:cNvPr id="25" name="Rectangle">
            <a:extLst>
              <a:ext uri="{FF2B5EF4-FFF2-40B4-BE49-F238E27FC236}">
                <a16:creationId xmlns:a16="http://schemas.microsoft.com/office/drawing/2014/main" id="{5CEA61D6-C78D-4C75-A544-6D072A55BF01}"/>
              </a:ext>
            </a:extLst>
          </p:cNvPr>
          <p:cNvSpPr/>
          <p:nvPr/>
        </p:nvSpPr>
        <p:spPr>
          <a:xfrm>
            <a:off x="6324495" y="4922588"/>
            <a:ext cx="2743200" cy="1559722"/>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s-ES" sz="1867" dirty="0">
                <a:solidFill>
                  <a:srgbClr val="000000"/>
                </a:solidFill>
                <a:latin typeface="Arial" panose="020B0604020202020204" pitchFamily="34" charset="0"/>
                <a:cs typeface="Arial" panose="020B0604020202020204" pitchFamily="34" charset="0"/>
              </a:rPr>
              <a:t>Podría ayudar a que </a:t>
            </a:r>
            <a:r>
              <a:rPr lang="es-ES" sz="1867" dirty="0">
                <a:solidFill>
                  <a:srgbClr val="FF0000"/>
                </a:solidFill>
                <a:latin typeface="Arial" panose="020B0604020202020204" pitchFamily="34" charset="0"/>
                <a:cs typeface="Arial" panose="020B0604020202020204" pitchFamily="34" charset="0"/>
              </a:rPr>
              <a:t>no se enferme gravemente </a:t>
            </a:r>
            <a:r>
              <a:rPr lang="es-ES" sz="1867" dirty="0">
                <a:solidFill>
                  <a:srgbClr val="000000"/>
                </a:solidFill>
                <a:latin typeface="Arial" panose="020B0604020202020204" pitchFamily="34" charset="0"/>
                <a:cs typeface="Arial" panose="020B0604020202020204" pitchFamily="34" charset="0"/>
              </a:rPr>
              <a:t>si llegara a contraer el COVID-19.</a:t>
            </a:r>
          </a:p>
        </p:txBody>
      </p:sp>
      <p:sp>
        <p:nvSpPr>
          <p:cNvPr id="28" name="Divider">
            <a:extLst>
              <a:ext uri="{FF2B5EF4-FFF2-40B4-BE49-F238E27FC236}">
                <a16:creationId xmlns:a16="http://schemas.microsoft.com/office/drawing/2014/main" id="{A5CD13D4-AB47-4431-A8C5-77B3686F574F}"/>
              </a:ext>
              <a:ext uri="{C183D7F6-B498-43B3-948B-1728B52AA6E4}">
                <adec:decorative xmlns:adec="http://schemas.microsoft.com/office/drawing/2017/decorative" val="1"/>
              </a:ext>
            </a:extLst>
          </p:cNvPr>
          <p:cNvSpPr/>
          <p:nvPr/>
        </p:nvSpPr>
        <p:spPr>
          <a:xfrm>
            <a:off x="5867507" y="2691432"/>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626984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ES" sz="3200" dirty="0">
                <a:latin typeface="Calibri" panose="020F0502020204030204" pitchFamily="34" charset="0"/>
                <a:cs typeface="Calibri" panose="020F0502020204030204" pitchFamily="34" charset="0"/>
              </a:rPr>
              <a:t>¿Las vacunas contra el COVID-19 son seguras para los niños?</a:t>
            </a:r>
          </a:p>
        </p:txBody>
      </p:sp>
      <p:sp>
        <p:nvSpPr>
          <p:cNvPr id="4" name="Rectangle 3">
            <a:extLst>
              <a:ext uri="{FF2B5EF4-FFF2-40B4-BE49-F238E27FC236}">
                <a16:creationId xmlns:a16="http://schemas.microsoft.com/office/drawing/2014/main" id="{FF069143-FE01-453C-934A-DAA4862AED31}"/>
              </a:ext>
            </a:extLst>
          </p:cNvPr>
          <p:cNvSpPr/>
          <p:nvPr/>
        </p:nvSpPr>
        <p:spPr>
          <a:xfrm>
            <a:off x="748273" y="1159186"/>
            <a:ext cx="5896103" cy="3170099"/>
          </a:xfrm>
          <a:prstGeom prst="rect">
            <a:avLst/>
          </a:prstGeom>
        </p:spPr>
        <p:txBody>
          <a:bodyPr wrap="square">
            <a:spAutoFit/>
          </a:bodyPr>
          <a:lstStyle/>
          <a:p>
            <a:r>
              <a:rPr lang="es-ES" sz="3200" dirty="0">
                <a:solidFill>
                  <a:srgbClr val="FF0000"/>
                </a:solidFill>
                <a:latin typeface="Calibri" panose="020F0502020204030204" pitchFamily="34" charset="0"/>
                <a:cs typeface="Calibri" panose="020F0502020204030204" pitchFamily="34" charset="0"/>
              </a:rPr>
              <a:t>Sí.</a:t>
            </a:r>
          </a:p>
          <a:p>
            <a:pPr marL="342900" indent="-342900" algn="just">
              <a:buFont typeface="Arial" panose="020B0604020202020204" pitchFamily="34" charset="0"/>
              <a:buChar char="•"/>
            </a:pPr>
            <a:r>
              <a:rPr lang="es-MX" sz="2400" dirty="0">
                <a:latin typeface="Calibri" panose="020F0502020204030204" pitchFamily="34" charset="0"/>
                <a:cs typeface="Calibri" panose="020F0502020204030204" pitchFamily="34" charset="0"/>
              </a:rPr>
              <a:t>Los científicos han realizado ensayos clínicos con miles de niños y han determinado que la vacuna es segura y eficaz.</a:t>
            </a:r>
          </a:p>
          <a:p>
            <a:pPr algn="just"/>
            <a:endParaRPr lang="es-MX"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dirty="0">
                <a:latin typeface="Calibri" panose="020F0502020204030204" pitchFamily="34" charset="0"/>
                <a:cs typeface="Calibri" panose="020F0502020204030204" pitchFamily="34" charset="0"/>
              </a:rPr>
              <a:t>La vacuna de Pfizer está autorizada para mayores de 5 años.</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6E755AF5-FC96-43AF-8A07-2DDE33E7872C}"/>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extLst>
      <p:ext uri="{BB962C8B-B14F-4D97-AF65-F5344CB8AC3E}">
        <p14:creationId xmlns:p14="http://schemas.microsoft.com/office/powerpoint/2010/main" val="1424197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7305</TotalTime>
  <Words>787</Words>
  <Application>Microsoft Office PowerPoint</Application>
  <PresentationFormat>Panorámica</PresentationFormat>
  <Paragraphs>70</Paragraphs>
  <Slides>11</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 Black</vt:lpstr>
      <vt:lpstr>Calibri</vt:lpstr>
      <vt:lpstr>Calibri Light</vt:lpstr>
      <vt:lpstr>Open Sans</vt:lpstr>
      <vt:lpstr>Wingdings</vt:lpstr>
      <vt:lpstr>Tema de Office</vt:lpstr>
      <vt:lpstr>SITUACION DE SALUD COVID-19. RED DE SALUD PUNO</vt:lpstr>
      <vt:lpstr>Presentación de PowerPoint</vt:lpstr>
      <vt:lpstr>Presentación de PowerPoint</vt:lpstr>
      <vt:lpstr>Presentación de PowerPoint</vt:lpstr>
      <vt:lpstr>Presentación de PowerPoint</vt:lpstr>
      <vt:lpstr>Presentación de PowerPoint</vt:lpstr>
      <vt:lpstr>Presentación de PowerPoint</vt:lpstr>
      <vt:lpstr>La vacunación contra el COVID-19 ayudará a protegerlo de esta enfermedad</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COVID-19. DIRESA PUNO</dc:title>
  <dc:creator>EDGAR</dc:creator>
  <cp:lastModifiedBy>Judith Flores</cp:lastModifiedBy>
  <cp:revision>1127</cp:revision>
  <cp:lastPrinted>2021-03-08T22:09:41Z</cp:lastPrinted>
  <dcterms:created xsi:type="dcterms:W3CDTF">2021-01-28T18:23:26Z</dcterms:created>
  <dcterms:modified xsi:type="dcterms:W3CDTF">2022-01-28T12:14:21Z</dcterms:modified>
</cp:coreProperties>
</file>