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84" r:id="rId5"/>
  </p:sldMasterIdLst>
  <p:notesMasterIdLst>
    <p:notesMasterId r:id="rId43"/>
  </p:notesMasterIdLst>
  <p:sldIdLst>
    <p:sldId id="322" r:id="rId6"/>
    <p:sldId id="323" r:id="rId7"/>
    <p:sldId id="340" r:id="rId8"/>
    <p:sldId id="339" r:id="rId9"/>
    <p:sldId id="400" r:id="rId10"/>
    <p:sldId id="383" r:id="rId11"/>
    <p:sldId id="341" r:id="rId12"/>
    <p:sldId id="385" r:id="rId13"/>
    <p:sldId id="386" r:id="rId14"/>
    <p:sldId id="387" r:id="rId15"/>
    <p:sldId id="345" r:id="rId16"/>
    <p:sldId id="348" r:id="rId17"/>
    <p:sldId id="388" r:id="rId18"/>
    <p:sldId id="390" r:id="rId19"/>
    <p:sldId id="346" r:id="rId20"/>
    <p:sldId id="391" r:id="rId21"/>
    <p:sldId id="350" r:id="rId22"/>
    <p:sldId id="392" r:id="rId23"/>
    <p:sldId id="394" r:id="rId24"/>
    <p:sldId id="353" r:id="rId25"/>
    <p:sldId id="393" r:id="rId26"/>
    <p:sldId id="395" r:id="rId27"/>
    <p:sldId id="357" r:id="rId28"/>
    <p:sldId id="358" r:id="rId29"/>
    <p:sldId id="396" r:id="rId30"/>
    <p:sldId id="359" r:id="rId31"/>
    <p:sldId id="360" r:id="rId32"/>
    <p:sldId id="397" r:id="rId33"/>
    <p:sldId id="398" r:id="rId34"/>
    <p:sldId id="363" r:id="rId35"/>
    <p:sldId id="364" r:id="rId36"/>
    <p:sldId id="362" r:id="rId37"/>
    <p:sldId id="399" r:id="rId38"/>
    <p:sldId id="367" r:id="rId39"/>
    <p:sldId id="365" r:id="rId40"/>
    <p:sldId id="382" r:id="rId41"/>
    <p:sldId id="379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2">
          <p15:clr>
            <a:srgbClr val="A4A3A4"/>
          </p15:clr>
        </p15:guide>
        <p15:guide id="2" pos="406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AcY6uC55+Tv161p7RP1GE6Z12Y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9" clrIdx="0">
    <p:extLst>
      <p:ext uri="{19B8F6BF-5375-455C-9EA6-DF929625EA0E}">
        <p15:presenceInfo xmlns:p15="http://schemas.microsoft.com/office/powerpoint/2012/main" userId="Usuario de Windows" providerId="None"/>
      </p:ext>
    </p:extLst>
  </p:cmAuthor>
  <p:cmAuthor id="2" name="ESCUELAS DIGITALES 2" initials="E2" lastIdx="18" clrIdx="1">
    <p:extLst>
      <p:ext uri="{19B8F6BF-5375-455C-9EA6-DF929625EA0E}">
        <p15:presenceInfo xmlns:p15="http://schemas.microsoft.com/office/powerpoint/2012/main" userId="S::escuelasdigitales2@minedu.gob.pe::1194654e-3a09-4e42-8f1b-2a9cf36289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29"/>
    <a:srgbClr val="00C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32"/>
      </p:cViewPr>
      <p:guideLst>
        <p:guide orient="horz" pos="1412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customschemas.google.com/relationships/presentationmetadata" Target="meta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808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6780c0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a06780c0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4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a06780c02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a06780c02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10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a06780c02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a06780c02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22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06780c0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a06780c0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33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06780c0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a06780c0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331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176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06780c02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a06780c02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046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21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06780c028_0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a06780c028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43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06780c028_0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a06780c028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4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06780c028_0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a06780c028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36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448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496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850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465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863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608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838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017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994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27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75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6780c0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a06780c0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48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994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095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54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914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6780c0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a06780c0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37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6780c0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a06780c0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0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06780c02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a06780c02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98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06780c02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a06780c02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98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06780c02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a06780c02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64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6780c0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a06780c0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370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06780c02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a06780c02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11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575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459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120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760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12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322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694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4486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354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923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48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CEF8-261D-4999-B678-613852DD821E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5C71-53CA-47FD-B06A-D98CE818F4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57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59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62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68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36.png"/><Relationship Id="rId9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23ED2814-D234-43DE-80B2-CCE66AB17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" r="-42" b="5370"/>
          <a:stretch/>
        </p:blipFill>
        <p:spPr>
          <a:xfrm>
            <a:off x="-651" y="-477459"/>
            <a:ext cx="12203512" cy="73525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83393" y="983985"/>
            <a:ext cx="7690756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  <a:defRPr/>
            </a:pPr>
            <a:r>
              <a:rPr lang="es-MX" sz="2400" b="1" kern="1200" dirty="0">
                <a:solidFill>
                  <a:srgbClr val="3153AC"/>
                </a:solidFill>
                <a:latin typeface="Calibri" panose="020F0502020204030204"/>
              </a:rPr>
              <a:t>LINEAMIENTOS PARA LA GESTIÓN DE LAS TABLETAS </a:t>
            </a:r>
            <a:r>
              <a:rPr lang="es-PE" sz="2400" b="1" kern="1200" dirty="0">
                <a:solidFill>
                  <a:srgbClr val="3153AC"/>
                </a:solidFill>
                <a:latin typeface="Calibri" panose="020F0502020204030204"/>
              </a:rPr>
              <a:t>Y SUS COMPLEMENTOS EN INSTITUCIONES EDUCATIVAS PÚBLICAS FOCALIZADAS DE LA EDUCACIÓN BÁSICA REGULAR</a:t>
            </a:r>
          </a:p>
          <a:p>
            <a:pPr lvl="0" algn="ctr">
              <a:buClrTx/>
              <a:defRPr/>
            </a:pPr>
            <a:r>
              <a:rPr lang="es-PE" sz="2400" b="1" kern="1200" dirty="0">
                <a:solidFill>
                  <a:srgbClr val="3153AC"/>
                </a:solidFill>
                <a:latin typeface="Calibri" panose="020F0502020204030204"/>
              </a:rPr>
              <a:t>R.M. N° 267-2021-MINEDU</a:t>
            </a:r>
          </a:p>
          <a:p>
            <a:pPr lvl="0" algn="ctr">
              <a:buClrTx/>
              <a:defRPr/>
            </a:pPr>
            <a:r>
              <a:rPr lang="es-PE" sz="1800" b="1" kern="1200" dirty="0">
                <a:solidFill>
                  <a:srgbClr val="FF0000"/>
                </a:solidFill>
                <a:latin typeface="Calibri" panose="020F0502020204030204"/>
              </a:rPr>
              <a:t>Deroga la R.M. N° 400-2020-MINEDU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0" y="5634506"/>
            <a:ext cx="12192000" cy="1233081"/>
            <a:chOff x="0" y="5608748"/>
            <a:chExt cx="12192000" cy="1233081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08748"/>
              <a:ext cx="12192000" cy="1233081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431" y="6207617"/>
              <a:ext cx="3698223" cy="461674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03" y="6207617"/>
              <a:ext cx="2349002" cy="519561"/>
            </a:xfrm>
            <a:prstGeom prst="rect">
              <a:avLst/>
            </a:prstGeom>
          </p:spPr>
        </p:pic>
      </p:grpSp>
      <p:cxnSp>
        <p:nvCxnSpPr>
          <p:cNvPr id="24" name="Conector recto 23"/>
          <p:cNvCxnSpPr/>
          <p:nvPr/>
        </p:nvCxnSpPr>
        <p:spPr>
          <a:xfrm>
            <a:off x="970671" y="2726183"/>
            <a:ext cx="900332" cy="0"/>
          </a:xfrm>
          <a:prstGeom prst="line">
            <a:avLst/>
          </a:prstGeom>
          <a:ln w="104775" cap="rnd">
            <a:solidFill>
              <a:srgbClr val="B7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83393" y="5058073"/>
            <a:ext cx="567146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>
                <a:solidFill>
                  <a:srgbClr val="002060"/>
                </a:solidFill>
                <a:latin typeface="+mn-lt"/>
              </a:rPr>
              <a:t>Dirección de Innovación Tecnológica en Educación.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>
                <a:solidFill>
                  <a:srgbClr val="002060"/>
                </a:solidFill>
                <a:latin typeface="+mn-lt"/>
              </a:rPr>
              <a:t>​Dirección de Gestión de Recursos Educativos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5" t="12084" r="28976"/>
          <a:stretch/>
        </p:blipFill>
        <p:spPr>
          <a:xfrm>
            <a:off x="8090096" y="366697"/>
            <a:ext cx="3642558" cy="56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110354" y="1985576"/>
            <a:ext cx="9841181" cy="290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Almacenamiento temporal, entrega, excedencia y redistribución.</a:t>
            </a:r>
            <a:endParaRPr lang="es-ES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2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a06780c028_0_157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2" y="142460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a06780c028_0_157"/>
          <p:cNvSpPr txBox="1"/>
          <p:nvPr/>
        </p:nvSpPr>
        <p:spPr>
          <a:xfrm>
            <a:off x="766815" y="965754"/>
            <a:ext cx="108813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5.1.3. Almacenamiento temporal de las tabletas y sus complementos</a:t>
            </a:r>
            <a:endParaRPr sz="2800" b="1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" name="Google Shape;385;ga06780c028_0_157"/>
          <p:cNvGrpSpPr/>
          <p:nvPr/>
        </p:nvGrpSpPr>
        <p:grpSpPr>
          <a:xfrm>
            <a:off x="0" y="-1"/>
            <a:ext cx="12192000" cy="1156121"/>
            <a:chOff x="0" y="6104585"/>
            <a:chExt cx="12192000" cy="1338315"/>
          </a:xfrm>
        </p:grpSpPr>
        <p:pic>
          <p:nvPicPr>
            <p:cNvPr id="386" name="Google Shape;386;ga06780c028_0_1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ga06780c028_0_1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ga06780c028_0_15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89" name="Google Shape;389;ga06780c028_0_157"/>
          <p:cNvCxnSpPr/>
          <p:nvPr/>
        </p:nvCxnSpPr>
        <p:spPr>
          <a:xfrm>
            <a:off x="897420" y="1698270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339;ga06780c028_0_88">
            <a:extLst>
              <a:ext uri="{FF2B5EF4-FFF2-40B4-BE49-F238E27FC236}">
                <a16:creationId xmlns:a16="http://schemas.microsoft.com/office/drawing/2014/main" id="{EA0A131B-893C-4BB3-8608-47E3A16526F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55025"/>
          <a:stretch/>
        </p:blipFill>
        <p:spPr>
          <a:xfrm>
            <a:off x="-124435" y="1298901"/>
            <a:ext cx="12192000" cy="116117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23;ga06780c028_0_88">
            <a:extLst>
              <a:ext uri="{FF2B5EF4-FFF2-40B4-BE49-F238E27FC236}">
                <a16:creationId xmlns:a16="http://schemas.microsoft.com/office/drawing/2014/main" id="{916BEA1F-9C9D-4288-A89C-E6D0F2D1922C}"/>
              </a:ext>
            </a:extLst>
          </p:cNvPr>
          <p:cNvSpPr txBox="1"/>
          <p:nvPr/>
        </p:nvSpPr>
        <p:spPr>
          <a:xfrm>
            <a:off x="1560644" y="1592345"/>
            <a:ext cx="9756245" cy="74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 caso la IE con la finalidad de garantizar la custodia de los bienes, los traslade a otras instancias locales o comunales, debe ser gestionado mediante la firma de un acta.</a:t>
            </a:r>
            <a:endParaRPr sz="2000" b="1" dirty="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11781B8-39B3-40F8-B7F8-275CFD3C23EB}"/>
              </a:ext>
            </a:extLst>
          </p:cNvPr>
          <p:cNvGrpSpPr/>
          <p:nvPr/>
        </p:nvGrpSpPr>
        <p:grpSpPr>
          <a:xfrm>
            <a:off x="568020" y="1571076"/>
            <a:ext cx="10881300" cy="4981417"/>
            <a:chOff x="-8" y="1172907"/>
            <a:chExt cx="10136157" cy="4981417"/>
          </a:xfrm>
        </p:grpSpPr>
        <p:sp>
          <p:nvSpPr>
            <p:cNvPr id="33" name="Google Shape;390;ga06780c028_0_157">
              <a:extLst>
                <a:ext uri="{FF2B5EF4-FFF2-40B4-BE49-F238E27FC236}">
                  <a16:creationId xmlns:a16="http://schemas.microsoft.com/office/drawing/2014/main" id="{5C9584E8-BDC5-4E62-A162-B24B95BD009A}"/>
                </a:ext>
              </a:extLst>
            </p:cNvPr>
            <p:cNvSpPr txBox="1"/>
            <p:nvPr/>
          </p:nvSpPr>
          <p:spPr>
            <a:xfrm>
              <a:off x="2136904" y="4097583"/>
              <a:ext cx="1759800" cy="1441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2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Colocar un máximo de 5 cajas apiladas sobre algún mueble, mesa o altillo; evitando colocarlas directamente sobre el piso.</a:t>
              </a:r>
              <a:endParaRPr sz="12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91;ga06780c028_0_157">
              <a:extLst>
                <a:ext uri="{FF2B5EF4-FFF2-40B4-BE49-F238E27FC236}">
                  <a16:creationId xmlns:a16="http://schemas.microsoft.com/office/drawing/2014/main" id="{23E1E744-2C78-4832-B8E7-715586F67CBD}"/>
                </a:ext>
              </a:extLst>
            </p:cNvPr>
            <p:cNvGrpSpPr/>
            <p:nvPr/>
          </p:nvGrpSpPr>
          <p:grpSpPr>
            <a:xfrm>
              <a:off x="-8" y="2222452"/>
              <a:ext cx="10136157" cy="1758942"/>
              <a:chOff x="114608" y="2339471"/>
              <a:chExt cx="10136157" cy="1758942"/>
            </a:xfrm>
          </p:grpSpPr>
          <p:grpSp>
            <p:nvGrpSpPr>
              <p:cNvPr id="49" name="Google Shape;392;ga06780c028_0_157">
                <a:extLst>
                  <a:ext uri="{FF2B5EF4-FFF2-40B4-BE49-F238E27FC236}">
                    <a16:creationId xmlns:a16="http://schemas.microsoft.com/office/drawing/2014/main" id="{020CAB49-BA15-481D-8359-94727CDFE07D}"/>
                  </a:ext>
                </a:extLst>
              </p:cNvPr>
              <p:cNvGrpSpPr/>
              <p:nvPr/>
            </p:nvGrpSpPr>
            <p:grpSpPr>
              <a:xfrm>
                <a:off x="114608" y="2352633"/>
                <a:ext cx="8322295" cy="1745780"/>
                <a:chOff x="-157805" y="2508421"/>
                <a:chExt cx="8618781" cy="1833032"/>
              </a:xfrm>
            </p:grpSpPr>
            <p:sp>
              <p:nvSpPr>
                <p:cNvPr id="56" name="Google Shape;393;ga06780c028_0_157">
                  <a:extLst>
                    <a:ext uri="{FF2B5EF4-FFF2-40B4-BE49-F238E27FC236}">
                      <a16:creationId xmlns:a16="http://schemas.microsoft.com/office/drawing/2014/main" id="{2CE43E31-EC28-47E7-85BB-CA154257E442}"/>
                    </a:ext>
                  </a:extLst>
                </p:cNvPr>
                <p:cNvSpPr/>
                <p:nvPr/>
              </p:nvSpPr>
              <p:spPr>
                <a:xfrm>
                  <a:off x="92884" y="2508421"/>
                  <a:ext cx="1699200" cy="1699200"/>
                </a:xfrm>
                <a:prstGeom prst="ellipse">
                  <a:avLst/>
                </a:prstGeom>
                <a:solidFill>
                  <a:srgbClr val="50C340"/>
                </a:solidFill>
                <a:ln w="57150" cap="flat" cmpd="sng">
                  <a:solidFill>
                    <a:srgbClr val="50C34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394;ga06780c028_0_157">
                  <a:extLst>
                    <a:ext uri="{FF2B5EF4-FFF2-40B4-BE49-F238E27FC236}">
                      <a16:creationId xmlns:a16="http://schemas.microsoft.com/office/drawing/2014/main" id="{7A030B51-A7E6-452D-9A5D-EBA9393D42CA}"/>
                    </a:ext>
                  </a:extLst>
                </p:cNvPr>
                <p:cNvSpPr/>
                <p:nvPr/>
              </p:nvSpPr>
              <p:spPr>
                <a:xfrm>
                  <a:off x="2178907" y="2508421"/>
                  <a:ext cx="1699200" cy="1699200"/>
                </a:xfrm>
                <a:prstGeom prst="ellipse">
                  <a:avLst/>
                </a:prstGeom>
                <a:solidFill>
                  <a:srgbClr val="FFC000"/>
                </a:solidFill>
                <a:ln w="57150" cap="flat" cmpd="sng">
                  <a:solidFill>
                    <a:srgbClr val="F7BF3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F7BF3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395;ga06780c028_0_157">
                  <a:extLst>
                    <a:ext uri="{FF2B5EF4-FFF2-40B4-BE49-F238E27FC236}">
                      <a16:creationId xmlns:a16="http://schemas.microsoft.com/office/drawing/2014/main" id="{03C36BB1-EAD6-44EA-B5FA-6D5FC1039C90}"/>
                    </a:ext>
                  </a:extLst>
                </p:cNvPr>
                <p:cNvSpPr/>
                <p:nvPr/>
              </p:nvSpPr>
              <p:spPr>
                <a:xfrm>
                  <a:off x="4176582" y="2508421"/>
                  <a:ext cx="1699200" cy="1699200"/>
                </a:xfrm>
                <a:prstGeom prst="ellipse">
                  <a:avLst/>
                </a:prstGeom>
                <a:solidFill>
                  <a:srgbClr val="634FD2"/>
                </a:solidFill>
                <a:ln w="57150" cap="flat" cmpd="sng">
                  <a:solidFill>
                    <a:srgbClr val="634F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396;ga06780c028_0_157">
                  <a:extLst>
                    <a:ext uri="{FF2B5EF4-FFF2-40B4-BE49-F238E27FC236}">
                      <a16:creationId xmlns:a16="http://schemas.microsoft.com/office/drawing/2014/main" id="{82A2A72D-417B-468B-9D9D-35267597C2F3}"/>
                    </a:ext>
                  </a:extLst>
                </p:cNvPr>
                <p:cNvSpPr/>
                <p:nvPr/>
              </p:nvSpPr>
              <p:spPr>
                <a:xfrm>
                  <a:off x="6421044" y="2508421"/>
                  <a:ext cx="1699200" cy="1699200"/>
                </a:xfrm>
                <a:prstGeom prst="ellipse">
                  <a:avLst/>
                </a:prstGeom>
                <a:solidFill>
                  <a:srgbClr val="E83829"/>
                </a:solidFill>
                <a:ln w="57150" cap="flat" cmpd="sng">
                  <a:solidFill>
                    <a:srgbClr val="E8382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397;ga06780c028_0_157">
                  <a:extLst>
                    <a:ext uri="{FF2B5EF4-FFF2-40B4-BE49-F238E27FC236}">
                      <a16:creationId xmlns:a16="http://schemas.microsoft.com/office/drawing/2014/main" id="{B8A74DFE-C39A-40D5-8152-07B07C0DA5B6}"/>
                    </a:ext>
                  </a:extLst>
                </p:cNvPr>
                <p:cNvSpPr/>
                <p:nvPr/>
              </p:nvSpPr>
              <p:spPr>
                <a:xfrm>
                  <a:off x="230140" y="2642284"/>
                  <a:ext cx="1431300" cy="1431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398;ga06780c028_0_157">
                  <a:extLst>
                    <a:ext uri="{FF2B5EF4-FFF2-40B4-BE49-F238E27FC236}">
                      <a16:creationId xmlns:a16="http://schemas.microsoft.com/office/drawing/2014/main" id="{ED28FC54-1188-4951-A0C5-F2857A20F433}"/>
                    </a:ext>
                  </a:extLst>
                </p:cNvPr>
                <p:cNvSpPr/>
                <p:nvPr/>
              </p:nvSpPr>
              <p:spPr>
                <a:xfrm>
                  <a:off x="2302474" y="2642285"/>
                  <a:ext cx="1431300" cy="1431300"/>
                </a:xfrm>
                <a:prstGeom prst="ellipse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F7BF3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399;ga06780c028_0_157">
                  <a:extLst>
                    <a:ext uri="{FF2B5EF4-FFF2-40B4-BE49-F238E27FC236}">
                      <a16:creationId xmlns:a16="http://schemas.microsoft.com/office/drawing/2014/main" id="{295109C9-6F9A-4D45-856A-D84154250732}"/>
                    </a:ext>
                  </a:extLst>
                </p:cNvPr>
                <p:cNvSpPr/>
                <p:nvPr/>
              </p:nvSpPr>
              <p:spPr>
                <a:xfrm>
                  <a:off x="4310446" y="2642285"/>
                  <a:ext cx="1431300" cy="1431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400;ga06780c028_0_157">
                  <a:extLst>
                    <a:ext uri="{FF2B5EF4-FFF2-40B4-BE49-F238E27FC236}">
                      <a16:creationId xmlns:a16="http://schemas.microsoft.com/office/drawing/2014/main" id="{FEC56F43-BB11-41F0-A04F-B321E19D532D}"/>
                    </a:ext>
                  </a:extLst>
                </p:cNvPr>
                <p:cNvSpPr/>
                <p:nvPr/>
              </p:nvSpPr>
              <p:spPr>
                <a:xfrm>
                  <a:off x="6554908" y="2642285"/>
                  <a:ext cx="1431300" cy="1431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401;ga06780c028_0_157">
                  <a:extLst>
                    <a:ext uri="{FF2B5EF4-FFF2-40B4-BE49-F238E27FC236}">
                      <a16:creationId xmlns:a16="http://schemas.microsoft.com/office/drawing/2014/main" id="{8F827764-1069-4E52-9270-C93A4792E8EB}"/>
                    </a:ext>
                  </a:extLst>
                </p:cNvPr>
                <p:cNvSpPr/>
                <p:nvPr/>
              </p:nvSpPr>
              <p:spPr>
                <a:xfrm>
                  <a:off x="-157805" y="4083583"/>
                  <a:ext cx="2213100" cy="257400"/>
                </a:xfrm>
                <a:prstGeom prst="rect">
                  <a:avLst/>
                </a:prstGeom>
                <a:solidFill>
                  <a:srgbClr val="50C340"/>
                </a:solidFill>
                <a:ln w="12700" cap="flat" cmpd="sng">
                  <a:solidFill>
                    <a:srgbClr val="50C34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402;ga06780c028_0_157">
                  <a:extLst>
                    <a:ext uri="{FF2B5EF4-FFF2-40B4-BE49-F238E27FC236}">
                      <a16:creationId xmlns:a16="http://schemas.microsoft.com/office/drawing/2014/main" id="{BE75452C-E637-4F0C-A5A5-248020E3A5E3}"/>
                    </a:ext>
                  </a:extLst>
                </p:cNvPr>
                <p:cNvSpPr/>
                <p:nvPr/>
              </p:nvSpPr>
              <p:spPr>
                <a:xfrm>
                  <a:off x="2032654" y="4084653"/>
                  <a:ext cx="2085900" cy="256800"/>
                </a:xfrm>
                <a:prstGeom prst="rect">
                  <a:avLst/>
                </a:prstGeom>
                <a:solidFill>
                  <a:srgbClr val="F7BF35"/>
                </a:solidFill>
                <a:ln w="12700" cap="flat" cmpd="sng">
                  <a:solidFill>
                    <a:srgbClr val="FFC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403;ga06780c028_0_157">
                  <a:extLst>
                    <a:ext uri="{FF2B5EF4-FFF2-40B4-BE49-F238E27FC236}">
                      <a16:creationId xmlns:a16="http://schemas.microsoft.com/office/drawing/2014/main" id="{ECD1F64B-4A99-4433-ADFE-ED019DD5F6A4}"/>
                    </a:ext>
                  </a:extLst>
                </p:cNvPr>
                <p:cNvSpPr/>
                <p:nvPr/>
              </p:nvSpPr>
              <p:spPr>
                <a:xfrm>
                  <a:off x="3987350" y="4084653"/>
                  <a:ext cx="2085900" cy="256800"/>
                </a:xfrm>
                <a:prstGeom prst="rect">
                  <a:avLst/>
                </a:prstGeom>
                <a:solidFill>
                  <a:srgbClr val="634FD2"/>
                </a:solidFill>
                <a:ln w="12700" cap="flat" cmpd="sng">
                  <a:solidFill>
                    <a:srgbClr val="634F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404;ga06780c028_0_157">
                  <a:extLst>
                    <a:ext uri="{FF2B5EF4-FFF2-40B4-BE49-F238E27FC236}">
                      <a16:creationId xmlns:a16="http://schemas.microsoft.com/office/drawing/2014/main" id="{C698D75B-71AB-4E2C-A1D1-E744E8A14466}"/>
                    </a:ext>
                  </a:extLst>
                </p:cNvPr>
                <p:cNvSpPr/>
                <p:nvPr/>
              </p:nvSpPr>
              <p:spPr>
                <a:xfrm>
                  <a:off x="5975176" y="4084653"/>
                  <a:ext cx="2485800" cy="256800"/>
                </a:xfrm>
                <a:prstGeom prst="rect">
                  <a:avLst/>
                </a:prstGeom>
                <a:solidFill>
                  <a:srgbClr val="E83829"/>
                </a:solidFill>
                <a:ln w="12700" cap="flat" cmpd="sng">
                  <a:solidFill>
                    <a:srgbClr val="E8382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" name="Google Shape;408;ga06780c028_0_157">
                <a:extLst>
                  <a:ext uri="{FF2B5EF4-FFF2-40B4-BE49-F238E27FC236}">
                    <a16:creationId xmlns:a16="http://schemas.microsoft.com/office/drawing/2014/main" id="{9DB1C840-E0B5-4A3E-A530-6EBEDB915080}"/>
                  </a:ext>
                </a:extLst>
              </p:cNvPr>
              <p:cNvSpPr/>
              <p:nvPr/>
            </p:nvSpPr>
            <p:spPr>
              <a:xfrm>
                <a:off x="8419278" y="2339471"/>
                <a:ext cx="1640400" cy="1618200"/>
              </a:xfrm>
              <a:prstGeom prst="ellipse">
                <a:avLst/>
              </a:prstGeom>
              <a:solidFill>
                <a:srgbClr val="3153AB"/>
              </a:solidFill>
              <a:ln w="57150" cap="flat" cmpd="sng">
                <a:solidFill>
                  <a:srgbClr val="3153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09;ga06780c028_0_157">
                <a:extLst>
                  <a:ext uri="{FF2B5EF4-FFF2-40B4-BE49-F238E27FC236}">
                    <a16:creationId xmlns:a16="http://schemas.microsoft.com/office/drawing/2014/main" id="{05491F88-C7CE-4EFD-BA51-766D45746DFF}"/>
                  </a:ext>
                </a:extLst>
              </p:cNvPr>
              <p:cNvSpPr/>
              <p:nvPr/>
            </p:nvSpPr>
            <p:spPr>
              <a:xfrm>
                <a:off x="8548531" y="2466959"/>
                <a:ext cx="1382100" cy="1363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10;ga06780c028_0_157">
                <a:extLst>
                  <a:ext uri="{FF2B5EF4-FFF2-40B4-BE49-F238E27FC236}">
                    <a16:creationId xmlns:a16="http://schemas.microsoft.com/office/drawing/2014/main" id="{F73FC1EC-C8B4-40A8-AF76-8ACE25C513A3}"/>
                  </a:ext>
                </a:extLst>
              </p:cNvPr>
              <p:cNvSpPr/>
              <p:nvPr/>
            </p:nvSpPr>
            <p:spPr>
              <a:xfrm>
                <a:off x="8236565" y="3852994"/>
                <a:ext cx="2014200" cy="244800"/>
              </a:xfrm>
              <a:prstGeom prst="rect">
                <a:avLst/>
              </a:prstGeom>
              <a:solidFill>
                <a:srgbClr val="3153AB"/>
              </a:solidFill>
              <a:ln w="12700" cap="flat" cmpd="sng">
                <a:solidFill>
                  <a:srgbClr val="3153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" name="Google Shape;411;ga06780c028_0_157">
              <a:extLst>
                <a:ext uri="{FF2B5EF4-FFF2-40B4-BE49-F238E27FC236}">
                  <a16:creationId xmlns:a16="http://schemas.microsoft.com/office/drawing/2014/main" id="{D4463909-E2F1-4BED-BB1C-A82A6C7D1DA8}"/>
                </a:ext>
              </a:extLst>
            </p:cNvPr>
            <p:cNvSpPr txBox="1"/>
            <p:nvPr/>
          </p:nvSpPr>
          <p:spPr>
            <a:xfrm>
              <a:off x="73248" y="4097583"/>
              <a:ext cx="1883400" cy="20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just"/>
              <a:r>
                <a:rPr lang="es-PE" sz="12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Acondicionar un ambiente o espacio seguro. </a:t>
              </a:r>
              <a:endParaRPr lang="es-PE" sz="12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2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Podrán permanecer en la IE hasta un plazo no mayor de 5 días posteriores a su recepción.</a:t>
              </a:r>
              <a:endParaRPr sz="1200" dirty="0"/>
            </a:p>
          </p:txBody>
        </p:sp>
        <p:sp>
          <p:nvSpPr>
            <p:cNvPr id="36" name="Google Shape;412;ga06780c028_0_157">
              <a:extLst>
                <a:ext uri="{FF2B5EF4-FFF2-40B4-BE49-F238E27FC236}">
                  <a16:creationId xmlns:a16="http://schemas.microsoft.com/office/drawing/2014/main" id="{5A216686-3668-44BF-ABEA-BB87191E0B27}"/>
                </a:ext>
              </a:extLst>
            </p:cNvPr>
            <p:cNvSpPr txBox="1"/>
            <p:nvPr/>
          </p:nvSpPr>
          <p:spPr>
            <a:xfrm>
              <a:off x="4002360" y="4110383"/>
              <a:ext cx="1883400" cy="946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Verificar la cantidad de tabletas y complementos para el almacenamiento.</a:t>
              </a:r>
              <a:endParaRPr sz="1200"/>
            </a:p>
          </p:txBody>
        </p:sp>
        <p:sp>
          <p:nvSpPr>
            <p:cNvPr id="37" name="Google Shape;413;ga06780c028_0_157">
              <a:extLst>
                <a:ext uri="{FF2B5EF4-FFF2-40B4-BE49-F238E27FC236}">
                  <a16:creationId xmlns:a16="http://schemas.microsoft.com/office/drawing/2014/main" id="{4979A01A-EF0B-4D20-A7B8-B489FB561D1F}"/>
                </a:ext>
              </a:extLst>
            </p:cNvPr>
            <p:cNvSpPr txBox="1"/>
            <p:nvPr/>
          </p:nvSpPr>
          <p:spPr>
            <a:xfrm>
              <a:off x="6094654" y="4113930"/>
              <a:ext cx="1883400" cy="942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Las llaves del ambiente quedarán bajo la custodia del director(a) o responsable designado.</a:t>
              </a:r>
              <a:endParaRPr sz="1200"/>
            </a:p>
          </p:txBody>
        </p:sp>
        <p:sp>
          <p:nvSpPr>
            <p:cNvPr id="38" name="Google Shape;414;ga06780c028_0_157">
              <a:extLst>
                <a:ext uri="{FF2B5EF4-FFF2-40B4-BE49-F238E27FC236}">
                  <a16:creationId xmlns:a16="http://schemas.microsoft.com/office/drawing/2014/main" id="{BFCEC9E3-F70A-464E-ACFA-4D50BFA32A6B}"/>
                </a:ext>
              </a:extLst>
            </p:cNvPr>
            <p:cNvSpPr txBox="1"/>
            <p:nvPr/>
          </p:nvSpPr>
          <p:spPr>
            <a:xfrm>
              <a:off x="7978054" y="4123024"/>
              <a:ext cx="2158094" cy="20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El director verificará al día siguiente y subsiguientes hasta la entrega </a:t>
              </a:r>
              <a:r>
                <a:rPr lang="es-ES" b="1" dirty="0">
                  <a:solidFill>
                    <a:srgbClr val="002060"/>
                  </a:solidFill>
                </a:rPr>
                <a:t>a los beneficiarios, </a:t>
              </a:r>
              <a:r>
                <a:rPr lang="es-ES" b="1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que la cantidad de tabletas y complementos coincidan con lo dejado el día anterior.</a:t>
              </a:r>
              <a:endParaRPr lang="es-ES" b="1" dirty="0"/>
            </a:p>
          </p:txBody>
        </p:sp>
        <p:pic>
          <p:nvPicPr>
            <p:cNvPr id="40" name="Google Shape;416;ga06780c028_0_157">
              <a:extLst>
                <a:ext uri="{FF2B5EF4-FFF2-40B4-BE49-F238E27FC236}">
                  <a16:creationId xmlns:a16="http://schemas.microsoft.com/office/drawing/2014/main" id="{F51782A4-25D4-4EB1-9D2F-791A0F88CC8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3416" y="2522963"/>
              <a:ext cx="967221" cy="967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7;ga06780c028_0_157">
              <a:extLst>
                <a:ext uri="{FF2B5EF4-FFF2-40B4-BE49-F238E27FC236}">
                  <a16:creationId xmlns:a16="http://schemas.microsoft.com/office/drawing/2014/main" id="{2E0A1950-1D49-4A23-9CB5-42F1F7B4E92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91934" y="2595331"/>
              <a:ext cx="999372" cy="999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18;ga06780c028_0_157">
              <a:extLst>
                <a:ext uri="{FF2B5EF4-FFF2-40B4-BE49-F238E27FC236}">
                  <a16:creationId xmlns:a16="http://schemas.microsoft.com/office/drawing/2014/main" id="{A9BE61CA-4A58-410E-9EFC-3292701AED6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20227" y="2577132"/>
              <a:ext cx="978505" cy="978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19;ga06780c028_0_157">
              <a:extLst>
                <a:ext uri="{FF2B5EF4-FFF2-40B4-BE49-F238E27FC236}">
                  <a16:creationId xmlns:a16="http://schemas.microsoft.com/office/drawing/2014/main" id="{96B5EBE9-1665-4AFD-B21C-4091D8E81D9F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597151" y="2475671"/>
              <a:ext cx="1181425" cy="118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20;ga06780c028_0_157">
              <a:extLst>
                <a:ext uri="{FF2B5EF4-FFF2-40B4-BE49-F238E27FC236}">
                  <a16:creationId xmlns:a16="http://schemas.microsoft.com/office/drawing/2014/main" id="{7FB37142-7FFA-4B5D-940F-09E1AF86389E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659690" y="2519949"/>
              <a:ext cx="1017661" cy="1017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21;ga06780c028_0_157">
              <a:extLst>
                <a:ext uri="{FF2B5EF4-FFF2-40B4-BE49-F238E27FC236}">
                  <a16:creationId xmlns:a16="http://schemas.microsoft.com/office/drawing/2014/main" id="{BECA4FC9-D520-4955-B0BF-B5E63992940F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12229" y="2715176"/>
              <a:ext cx="661383" cy="661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22;ga06780c028_0_157">
              <a:extLst>
                <a:ext uri="{FF2B5EF4-FFF2-40B4-BE49-F238E27FC236}">
                  <a16:creationId xmlns:a16="http://schemas.microsoft.com/office/drawing/2014/main" id="{09FA055C-C736-4977-B40B-CA975EE8DF3B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2632" y="1172907"/>
              <a:ext cx="738615" cy="7721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808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ga06780c028_0_241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a06780c028_0_241"/>
          <p:cNvSpPr txBox="1"/>
          <p:nvPr/>
        </p:nvSpPr>
        <p:spPr>
          <a:xfrm>
            <a:off x="853030" y="1085768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32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5.1.4. Entrega de tabletas a los beneficiarios</a:t>
            </a:r>
            <a:endParaRPr sz="3200" b="1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ga06780c028_0_241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473" name="Google Shape;473;ga06780c028_0_2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ga06780c028_0_2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ga06780c028_0_2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" name="Google Shape;476;ga06780c028_0_241"/>
          <p:cNvGrpSpPr/>
          <p:nvPr/>
        </p:nvGrpSpPr>
        <p:grpSpPr>
          <a:xfrm>
            <a:off x="-1" y="2180740"/>
            <a:ext cx="12376300" cy="3015032"/>
            <a:chOff x="916192" y="2365297"/>
            <a:chExt cx="12397565" cy="3673731"/>
          </a:xfrm>
        </p:grpSpPr>
        <p:grpSp>
          <p:nvGrpSpPr>
            <p:cNvPr id="477" name="Google Shape;477;ga06780c028_0_241"/>
            <p:cNvGrpSpPr/>
            <p:nvPr/>
          </p:nvGrpSpPr>
          <p:grpSpPr>
            <a:xfrm>
              <a:off x="2292691" y="2365297"/>
              <a:ext cx="11021066" cy="3671646"/>
              <a:chOff x="3479185" y="2320436"/>
              <a:chExt cx="8763569" cy="2585120"/>
            </a:xfrm>
          </p:grpSpPr>
          <p:grpSp>
            <p:nvGrpSpPr>
              <p:cNvPr id="478" name="Google Shape;478;ga06780c028_0_241"/>
              <p:cNvGrpSpPr/>
              <p:nvPr/>
            </p:nvGrpSpPr>
            <p:grpSpPr>
              <a:xfrm>
                <a:off x="3479185" y="2321904"/>
                <a:ext cx="8600112" cy="751320"/>
                <a:chOff x="2189480" y="2297336"/>
                <a:chExt cx="8297263" cy="994599"/>
              </a:xfrm>
            </p:grpSpPr>
            <p:sp>
              <p:nvSpPr>
                <p:cNvPr id="479" name="Google Shape;479;ga06780c028_0_241"/>
                <p:cNvSpPr/>
                <p:nvPr/>
              </p:nvSpPr>
              <p:spPr>
                <a:xfrm>
                  <a:off x="2189480" y="2299235"/>
                  <a:ext cx="7173000" cy="99270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634F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282F3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ga06780c028_0_241"/>
                <p:cNvSpPr/>
                <p:nvPr/>
              </p:nvSpPr>
              <p:spPr>
                <a:xfrm>
                  <a:off x="7779408" y="2297336"/>
                  <a:ext cx="2707335" cy="994500"/>
                </a:xfrm>
                <a:prstGeom prst="rect">
                  <a:avLst/>
                </a:prstGeom>
                <a:solidFill>
                  <a:srgbClr val="634F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1" name="Google Shape;481;ga06780c028_0_241"/>
              <p:cNvGrpSpPr/>
              <p:nvPr/>
            </p:nvGrpSpPr>
            <p:grpSpPr>
              <a:xfrm>
                <a:off x="3479185" y="3168105"/>
                <a:ext cx="8600111" cy="859570"/>
                <a:chOff x="2189480" y="1952430"/>
                <a:chExt cx="8297262" cy="1137900"/>
              </a:xfrm>
            </p:grpSpPr>
            <p:sp>
              <p:nvSpPr>
                <p:cNvPr id="482" name="Google Shape;482;ga06780c028_0_241"/>
                <p:cNvSpPr/>
                <p:nvPr/>
              </p:nvSpPr>
              <p:spPr>
                <a:xfrm>
                  <a:off x="2189480" y="1952430"/>
                  <a:ext cx="7173000" cy="113790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50C3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ga06780c028_0_241"/>
                <p:cNvSpPr/>
                <p:nvPr/>
              </p:nvSpPr>
              <p:spPr>
                <a:xfrm>
                  <a:off x="7779408" y="1952430"/>
                  <a:ext cx="2707334" cy="11379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50C3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ga06780c028_0_241"/>
              <p:cNvGrpSpPr/>
              <p:nvPr/>
            </p:nvGrpSpPr>
            <p:grpSpPr>
              <a:xfrm>
                <a:off x="3479185" y="4111251"/>
                <a:ext cx="8600112" cy="794305"/>
                <a:chOff x="2189480" y="1735864"/>
                <a:chExt cx="8297263" cy="1051502"/>
              </a:xfrm>
            </p:grpSpPr>
            <p:sp>
              <p:nvSpPr>
                <p:cNvPr id="485" name="Google Shape;485;ga06780c028_0_241"/>
                <p:cNvSpPr/>
                <p:nvPr/>
              </p:nvSpPr>
              <p:spPr>
                <a:xfrm>
                  <a:off x="2189480" y="1735866"/>
                  <a:ext cx="7173000" cy="105150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E83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282F3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ga06780c028_0_241"/>
                <p:cNvSpPr/>
                <p:nvPr/>
              </p:nvSpPr>
              <p:spPr>
                <a:xfrm>
                  <a:off x="7779408" y="1735864"/>
                  <a:ext cx="2707335" cy="1051500"/>
                </a:xfrm>
                <a:prstGeom prst="rect">
                  <a:avLst/>
                </a:prstGeom>
                <a:solidFill>
                  <a:srgbClr val="E83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7" name="Google Shape;487;ga06780c028_0_241"/>
              <p:cNvSpPr txBox="1"/>
              <p:nvPr/>
            </p:nvSpPr>
            <p:spPr>
              <a:xfrm>
                <a:off x="3869059" y="2320436"/>
                <a:ext cx="8151587" cy="7218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37160" marR="131445" indent="1270"/>
                <a:r>
                  <a:rPr lang="es-PE"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director(a) adopta las medidas necesarias para la entrega de las tabletas y sus complementos a los beneficiarios. </a:t>
                </a:r>
                <a:r>
                  <a:rPr lang="es-ES"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caso se hayan presentado inconsistencias, el director (a) informará a los beneficiarios los motivos y próxima fecha de entrega</a:t>
                </a:r>
                <a:r>
                  <a:rPr lang="es-ES" sz="1800" spc="-2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  <a:endParaRPr lang="es-ES" sz="1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37160" marR="131445" lvl="0" indent="127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sz="18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88" name="Google Shape;488;ga06780c028_0_241"/>
              <p:cNvSpPr txBox="1"/>
              <p:nvPr/>
            </p:nvSpPr>
            <p:spPr>
              <a:xfrm>
                <a:off x="3909999" y="3152411"/>
                <a:ext cx="8332755" cy="863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37160" marR="131445" lvl="0" indent="190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el caso de los modelos de servicio de Secundaria con Residencia Estudiantil, Alternancia o Tutorial, realizará las gestiones con la DRE, UGEL y Asociación CRFA, con la finalidad de </a:t>
                </a:r>
                <a:r>
                  <a:rPr lang="es-ES" sz="1800" b="1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asegurar el traslado de las tabletas y sus complementos a los beneficiarios </a:t>
                </a:r>
                <a:r>
                  <a:rPr lang="es-ES" sz="18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que residen a una distancia mayor a 5 h a la IE.</a:t>
                </a:r>
                <a:endParaRPr lang="es-ES" sz="1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9" name="Google Shape;489;ga06780c028_0_241"/>
              <p:cNvSpPr txBox="1"/>
              <p:nvPr/>
            </p:nvSpPr>
            <p:spPr>
              <a:xfrm>
                <a:off x="3910000" y="4076826"/>
                <a:ext cx="8098542" cy="828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37160" marR="131445" indent="1904"/>
                <a:r>
                  <a:rPr lang="es-ES"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director(a) durante la entrega, deberá mostrar todos los complementos al beneficiario, comprobando el funcionamiento y buen estado según criterios en formato 2A o 2B</a:t>
                </a:r>
                <a:r>
                  <a:rPr lang="es-ES" sz="1800" spc="-2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</a:p>
              <a:p>
                <a:pPr marL="137160" marR="131445" indent="1904"/>
                <a:r>
                  <a:rPr lang="es-ES" sz="1600" spc="-2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De estar todo conforme se consigna la conformidad, caso contrario se procede al soporte por garantía.</a:t>
                </a:r>
                <a:endParaRPr sz="1200" dirty="0"/>
              </a:p>
            </p:txBody>
          </p:sp>
        </p:grpSp>
        <p:sp>
          <p:nvSpPr>
            <p:cNvPr id="490" name="Google Shape;490;ga06780c028_0_241"/>
            <p:cNvSpPr/>
            <p:nvPr/>
          </p:nvSpPr>
          <p:spPr>
            <a:xfrm>
              <a:off x="916193" y="2367348"/>
              <a:ext cx="1772100" cy="1067100"/>
            </a:xfrm>
            <a:prstGeom prst="homePlate">
              <a:avLst>
                <a:gd name="adj" fmla="val 50000"/>
              </a:avLst>
            </a:prstGeom>
            <a:solidFill>
              <a:srgbClr val="634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ga06780c028_0_241"/>
            <p:cNvSpPr txBox="1"/>
            <p:nvPr/>
          </p:nvSpPr>
          <p:spPr>
            <a:xfrm>
              <a:off x="1070204" y="2371423"/>
              <a:ext cx="126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lang="es-PE" sz="4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a06780c028_0_241"/>
            <p:cNvSpPr/>
            <p:nvPr/>
          </p:nvSpPr>
          <p:spPr>
            <a:xfrm>
              <a:off x="916192" y="3564077"/>
              <a:ext cx="1807500" cy="1226100"/>
            </a:xfrm>
            <a:prstGeom prst="homePlat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ga06780c028_0_241"/>
            <p:cNvSpPr txBox="1"/>
            <p:nvPr/>
          </p:nvSpPr>
          <p:spPr>
            <a:xfrm>
              <a:off x="1026985" y="3695253"/>
              <a:ext cx="126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lang="es-PE" sz="4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ga06780c028_0_241"/>
            <p:cNvSpPr/>
            <p:nvPr/>
          </p:nvSpPr>
          <p:spPr>
            <a:xfrm>
              <a:off x="916192" y="4935628"/>
              <a:ext cx="1772100" cy="1103400"/>
            </a:xfrm>
            <a:prstGeom prst="homePlate">
              <a:avLst>
                <a:gd name="adj" fmla="val 50000"/>
              </a:avLst>
            </a:prstGeom>
            <a:solidFill>
              <a:srgbClr val="E838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ga06780c028_0_241"/>
            <p:cNvSpPr txBox="1"/>
            <p:nvPr/>
          </p:nvSpPr>
          <p:spPr>
            <a:xfrm>
              <a:off x="1077854" y="5027599"/>
              <a:ext cx="126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lang="es-PE" sz="4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ga06780c028_0_241"/>
          <p:cNvSpPr/>
          <p:nvPr/>
        </p:nvSpPr>
        <p:spPr>
          <a:xfrm>
            <a:off x="1376631" y="5340694"/>
            <a:ext cx="9350400" cy="1011600"/>
          </a:xfrm>
          <a:prstGeom prst="chevron">
            <a:avLst>
              <a:gd name="adj" fmla="val 50000"/>
            </a:avLst>
          </a:prstGeom>
          <a:solidFill>
            <a:srgbClr val="50C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a06780c028_0_241"/>
          <p:cNvSpPr/>
          <p:nvPr/>
        </p:nvSpPr>
        <p:spPr>
          <a:xfrm>
            <a:off x="8663396" y="5340694"/>
            <a:ext cx="3528604" cy="1011600"/>
          </a:xfrm>
          <a:prstGeom prst="rect">
            <a:avLst/>
          </a:prstGeom>
          <a:solidFill>
            <a:srgbClr val="50C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a06780c028_0_241"/>
          <p:cNvSpPr txBox="1"/>
          <p:nvPr/>
        </p:nvSpPr>
        <p:spPr>
          <a:xfrm>
            <a:off x="1918289" y="5291409"/>
            <a:ext cx="10252798" cy="108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131445" indent="1904" algn="just"/>
            <a:r>
              <a:rPr lang="es-ES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director(a) comunicará que las tabletas y sus complementos se otorgan en calidad de asignación de uso temporal</a:t>
            </a:r>
            <a:r>
              <a:rPr lang="es-ES" sz="17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37160" marR="131445" indent="1904" algn="just"/>
            <a:r>
              <a:rPr lang="es-ES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Conforme se realicen las entregas de las tabletas a los beneficiarios, el director(a) de la IE, registra la asignación de tabletas en el SIAGIE – ME (plazo máximo 7 / zonas de mayor desplazamiento dentro de los 15 días)</a:t>
            </a:r>
            <a:endParaRPr lang="es-ES" sz="1700" dirty="0"/>
          </a:p>
          <a:p>
            <a:pPr marL="137160" marR="131445" indent="1904" algn="just"/>
            <a:endParaRPr lang="es-ES" sz="1700" dirty="0">
              <a:solidFill>
                <a:schemeClr val="bg1"/>
              </a:solidFill>
            </a:endParaRPr>
          </a:p>
        </p:txBody>
      </p:sp>
      <p:sp>
        <p:nvSpPr>
          <p:cNvPr id="499" name="Google Shape;499;ga06780c028_0_241"/>
          <p:cNvSpPr/>
          <p:nvPr/>
        </p:nvSpPr>
        <p:spPr>
          <a:xfrm>
            <a:off x="-3" y="5362629"/>
            <a:ext cx="1807500" cy="962100"/>
          </a:xfrm>
          <a:prstGeom prst="homePlate">
            <a:avLst>
              <a:gd name="adj" fmla="val 50000"/>
            </a:avLst>
          </a:prstGeom>
          <a:solidFill>
            <a:srgbClr val="50C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a06780c028_0_241"/>
          <p:cNvSpPr txBox="1"/>
          <p:nvPr/>
        </p:nvSpPr>
        <p:spPr>
          <a:xfrm>
            <a:off x="196962" y="5401387"/>
            <a:ext cx="1260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s-PE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1" name="Google Shape;501;ga06780c028_0_241"/>
          <p:cNvCxnSpPr/>
          <p:nvPr/>
        </p:nvCxnSpPr>
        <p:spPr>
          <a:xfrm>
            <a:off x="1011991" y="1662230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9351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ga06780c028_0_241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a06780c028_0_241"/>
          <p:cNvSpPr txBox="1"/>
          <p:nvPr/>
        </p:nvSpPr>
        <p:spPr>
          <a:xfrm>
            <a:off x="853030" y="1085768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32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5.1.4. Entrega de tabletas a los beneficiarios</a:t>
            </a:r>
            <a:endParaRPr sz="3200" b="1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ga06780c028_0_241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473" name="Google Shape;473;ga06780c028_0_2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ga06780c028_0_2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ga06780c028_0_2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" name="Google Shape;476;ga06780c028_0_241"/>
          <p:cNvGrpSpPr/>
          <p:nvPr/>
        </p:nvGrpSpPr>
        <p:grpSpPr>
          <a:xfrm>
            <a:off x="-1" y="2126512"/>
            <a:ext cx="12376300" cy="3069257"/>
            <a:chOff x="916192" y="2299224"/>
            <a:chExt cx="12397565" cy="3739804"/>
          </a:xfrm>
        </p:grpSpPr>
        <p:grpSp>
          <p:nvGrpSpPr>
            <p:cNvPr id="477" name="Google Shape;477;ga06780c028_0_241"/>
            <p:cNvGrpSpPr/>
            <p:nvPr/>
          </p:nvGrpSpPr>
          <p:grpSpPr>
            <a:xfrm>
              <a:off x="2292691" y="2299224"/>
              <a:ext cx="11021066" cy="3737718"/>
              <a:chOff x="3479185" y="2273916"/>
              <a:chExt cx="8763569" cy="2631640"/>
            </a:xfrm>
          </p:grpSpPr>
          <p:grpSp>
            <p:nvGrpSpPr>
              <p:cNvPr id="478" name="Google Shape;478;ga06780c028_0_241"/>
              <p:cNvGrpSpPr/>
              <p:nvPr/>
            </p:nvGrpSpPr>
            <p:grpSpPr>
              <a:xfrm>
                <a:off x="3479185" y="2321904"/>
                <a:ext cx="8600112" cy="751320"/>
                <a:chOff x="2189480" y="2297336"/>
                <a:chExt cx="8297263" cy="994599"/>
              </a:xfrm>
            </p:grpSpPr>
            <p:sp>
              <p:nvSpPr>
                <p:cNvPr id="479" name="Google Shape;479;ga06780c028_0_241"/>
                <p:cNvSpPr/>
                <p:nvPr/>
              </p:nvSpPr>
              <p:spPr>
                <a:xfrm>
                  <a:off x="2189480" y="2299235"/>
                  <a:ext cx="7173000" cy="99270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634F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282F3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ga06780c028_0_241"/>
                <p:cNvSpPr/>
                <p:nvPr/>
              </p:nvSpPr>
              <p:spPr>
                <a:xfrm>
                  <a:off x="7779408" y="2297336"/>
                  <a:ext cx="2707335" cy="994500"/>
                </a:xfrm>
                <a:prstGeom prst="rect">
                  <a:avLst/>
                </a:prstGeom>
                <a:solidFill>
                  <a:srgbClr val="634F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1" name="Google Shape;481;ga06780c028_0_241"/>
              <p:cNvGrpSpPr/>
              <p:nvPr/>
            </p:nvGrpSpPr>
            <p:grpSpPr>
              <a:xfrm>
                <a:off x="3479185" y="3168105"/>
                <a:ext cx="8600111" cy="859570"/>
                <a:chOff x="2189480" y="1952430"/>
                <a:chExt cx="8297262" cy="1137900"/>
              </a:xfrm>
            </p:grpSpPr>
            <p:sp>
              <p:nvSpPr>
                <p:cNvPr id="482" name="Google Shape;482;ga06780c028_0_241"/>
                <p:cNvSpPr/>
                <p:nvPr/>
              </p:nvSpPr>
              <p:spPr>
                <a:xfrm>
                  <a:off x="2189480" y="1952430"/>
                  <a:ext cx="7173000" cy="113790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50C3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ga06780c028_0_241"/>
                <p:cNvSpPr/>
                <p:nvPr/>
              </p:nvSpPr>
              <p:spPr>
                <a:xfrm>
                  <a:off x="7779408" y="1952430"/>
                  <a:ext cx="2707334" cy="11379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50C3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ga06780c028_0_241"/>
              <p:cNvGrpSpPr/>
              <p:nvPr/>
            </p:nvGrpSpPr>
            <p:grpSpPr>
              <a:xfrm>
                <a:off x="3479185" y="4111251"/>
                <a:ext cx="8600112" cy="794305"/>
                <a:chOff x="2189480" y="1735864"/>
                <a:chExt cx="8297263" cy="1051502"/>
              </a:xfrm>
            </p:grpSpPr>
            <p:sp>
              <p:nvSpPr>
                <p:cNvPr id="485" name="Google Shape;485;ga06780c028_0_241"/>
                <p:cNvSpPr/>
                <p:nvPr/>
              </p:nvSpPr>
              <p:spPr>
                <a:xfrm>
                  <a:off x="2189480" y="1735866"/>
                  <a:ext cx="7173000" cy="105150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E83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282F3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ga06780c028_0_241"/>
                <p:cNvSpPr/>
                <p:nvPr/>
              </p:nvSpPr>
              <p:spPr>
                <a:xfrm>
                  <a:off x="7779408" y="1735864"/>
                  <a:ext cx="2707335" cy="1051500"/>
                </a:xfrm>
                <a:prstGeom prst="rect">
                  <a:avLst/>
                </a:prstGeom>
                <a:solidFill>
                  <a:srgbClr val="E83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7" name="Google Shape;487;ga06780c028_0_241"/>
              <p:cNvSpPr txBox="1"/>
              <p:nvPr/>
            </p:nvSpPr>
            <p:spPr>
              <a:xfrm>
                <a:off x="3916218" y="2273916"/>
                <a:ext cx="8057271" cy="768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37160" marR="131445" lvl="0" indent="190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fin de garantizar la eficiencia en la distribución, el MINEDU podrá priorizar la entrega de las tabletas a determinados grados de una Institución Educativa. El director deberá realizar la entrega según padrón remitido.</a:t>
                </a:r>
                <a:endParaRPr lang="es-ES" sz="1600" dirty="0"/>
              </a:p>
            </p:txBody>
          </p:sp>
          <p:sp>
            <p:nvSpPr>
              <p:cNvPr id="488" name="Google Shape;488;ga06780c028_0_241"/>
              <p:cNvSpPr txBox="1"/>
              <p:nvPr/>
            </p:nvSpPr>
            <p:spPr>
              <a:xfrm>
                <a:off x="3909999" y="3152411"/>
                <a:ext cx="8332755" cy="863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37160" marR="131445" lvl="0" indent="190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800" spc="-2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</a:t>
                </a:r>
                <a:r>
                  <a:rPr lang="es-PE" sz="1800" spc="-2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durante la entrega de la tableta se observarán averías o fallas de operatividad (software con defectos y otros</a:t>
                </a:r>
                <a:r>
                  <a:rPr lang="es-PE" sz="1800" b="1" spc="-2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), </a:t>
                </a:r>
                <a:r>
                  <a:rPr lang="es-PE" sz="1800" b="1" spc="-2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esto será reportado a la Mesa de Ayuda Integrada Cierre de Brecha Digital </a:t>
                </a:r>
                <a:r>
                  <a:rPr lang="es-PE" sz="1800" spc="-2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para el tratamiento correspondiente.</a:t>
                </a:r>
                <a:endParaRPr sz="1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ga06780c028_0_241"/>
              <p:cNvSpPr txBox="1"/>
              <p:nvPr/>
            </p:nvSpPr>
            <p:spPr>
              <a:xfrm>
                <a:off x="3910000" y="4065826"/>
                <a:ext cx="8098542" cy="839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37160" marR="131445" indent="1904"/>
                <a:r>
                  <a:rPr lang="es-ES" sz="1800" b="1" spc="-2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El director deberá reservar la tableta de aquellos estudiantes que no se encuentren en la localidad, poner en conocimiento a la UGEL y coordinar acciones para la entrega en un plazo máximo de 15 días o excepcionalmente realice la redistribución</a:t>
                </a:r>
                <a:r>
                  <a:rPr lang="es-ES" sz="1800" spc="-2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  <a:endParaRPr dirty="0"/>
              </a:p>
            </p:txBody>
          </p:sp>
        </p:grpSp>
        <p:sp>
          <p:nvSpPr>
            <p:cNvPr id="490" name="Google Shape;490;ga06780c028_0_241"/>
            <p:cNvSpPr/>
            <p:nvPr/>
          </p:nvSpPr>
          <p:spPr>
            <a:xfrm>
              <a:off x="916193" y="2367348"/>
              <a:ext cx="1772100" cy="1067100"/>
            </a:xfrm>
            <a:prstGeom prst="homePlate">
              <a:avLst>
                <a:gd name="adj" fmla="val 50000"/>
              </a:avLst>
            </a:prstGeom>
            <a:solidFill>
              <a:srgbClr val="634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ga06780c028_0_241"/>
            <p:cNvSpPr txBox="1"/>
            <p:nvPr/>
          </p:nvSpPr>
          <p:spPr>
            <a:xfrm>
              <a:off x="1070204" y="2371423"/>
              <a:ext cx="126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lang="es-PE" sz="4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4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a06780c028_0_241"/>
            <p:cNvSpPr/>
            <p:nvPr/>
          </p:nvSpPr>
          <p:spPr>
            <a:xfrm>
              <a:off x="916192" y="3564077"/>
              <a:ext cx="1807500" cy="1226100"/>
            </a:xfrm>
            <a:prstGeom prst="homePlat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ga06780c028_0_241"/>
            <p:cNvSpPr txBox="1"/>
            <p:nvPr/>
          </p:nvSpPr>
          <p:spPr>
            <a:xfrm>
              <a:off x="1026985" y="3695253"/>
              <a:ext cx="126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lang="es-PE" sz="4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4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ga06780c028_0_241"/>
            <p:cNvSpPr/>
            <p:nvPr/>
          </p:nvSpPr>
          <p:spPr>
            <a:xfrm>
              <a:off x="916192" y="4935628"/>
              <a:ext cx="1772100" cy="1103400"/>
            </a:xfrm>
            <a:prstGeom prst="homePlate">
              <a:avLst>
                <a:gd name="adj" fmla="val 50000"/>
              </a:avLst>
            </a:prstGeom>
            <a:solidFill>
              <a:srgbClr val="E838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ga06780c028_0_241"/>
            <p:cNvSpPr txBox="1"/>
            <p:nvPr/>
          </p:nvSpPr>
          <p:spPr>
            <a:xfrm>
              <a:off x="1077854" y="5027599"/>
              <a:ext cx="126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lang="es-PE" sz="4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ga06780c028_0_241"/>
          <p:cNvSpPr/>
          <p:nvPr/>
        </p:nvSpPr>
        <p:spPr>
          <a:xfrm>
            <a:off x="1376631" y="5340693"/>
            <a:ext cx="9350400" cy="1082109"/>
          </a:xfrm>
          <a:prstGeom prst="chevron">
            <a:avLst>
              <a:gd name="adj" fmla="val 50000"/>
            </a:avLst>
          </a:prstGeom>
          <a:solidFill>
            <a:srgbClr val="50C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a06780c028_0_241"/>
          <p:cNvSpPr/>
          <p:nvPr/>
        </p:nvSpPr>
        <p:spPr>
          <a:xfrm>
            <a:off x="8663396" y="5340694"/>
            <a:ext cx="3528604" cy="1011600"/>
          </a:xfrm>
          <a:prstGeom prst="rect">
            <a:avLst/>
          </a:prstGeom>
          <a:solidFill>
            <a:srgbClr val="50C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a06780c028_0_241"/>
          <p:cNvSpPr txBox="1"/>
          <p:nvPr/>
        </p:nvSpPr>
        <p:spPr>
          <a:xfrm>
            <a:off x="1918289" y="5270185"/>
            <a:ext cx="10252798" cy="93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131445" lvl="0" indent="190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presentarse un caso de manifiesto de la NO necesidad de la tableta y sus complementos por parte del representante legal del estudiante o docente beneficiario, se procederá a registrar el hecho en un acta debidamente firmada por ambas partes y aplica la redistribución</a:t>
            </a:r>
            <a:r>
              <a:rPr lang="es-E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499" name="Google Shape;499;ga06780c028_0_241"/>
          <p:cNvSpPr/>
          <p:nvPr/>
        </p:nvSpPr>
        <p:spPr>
          <a:xfrm>
            <a:off x="-3" y="5362629"/>
            <a:ext cx="1807500" cy="1060174"/>
          </a:xfrm>
          <a:prstGeom prst="homePlate">
            <a:avLst>
              <a:gd name="adj" fmla="val 50000"/>
            </a:avLst>
          </a:prstGeom>
          <a:solidFill>
            <a:srgbClr val="50C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a06780c028_0_241"/>
          <p:cNvSpPr txBox="1"/>
          <p:nvPr/>
        </p:nvSpPr>
        <p:spPr>
          <a:xfrm>
            <a:off x="196962" y="5401387"/>
            <a:ext cx="1260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s-PE" sz="4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1" name="Google Shape;501;ga06780c028_0_241"/>
          <p:cNvCxnSpPr/>
          <p:nvPr/>
        </p:nvCxnSpPr>
        <p:spPr>
          <a:xfrm>
            <a:off x="1011991" y="1662230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8451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a06780c028_0_200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ga06780c028_0_200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429" name="Google Shape;429;ga06780c028_0_2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ga06780c028_0_2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ga06780c028_0_20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ga06780c028_0_200"/>
          <p:cNvSpPr txBox="1"/>
          <p:nvPr/>
        </p:nvSpPr>
        <p:spPr>
          <a:xfrm>
            <a:off x="699377" y="1055265"/>
            <a:ext cx="92292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5.1.5. Excedencia de las tabletas y sus complementos</a:t>
            </a:r>
            <a:endParaRPr sz="24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endParaRPr sz="32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Google Shape;433;ga06780c028_0_200"/>
          <p:cNvCxnSpPr/>
          <p:nvPr/>
        </p:nvCxnSpPr>
        <p:spPr>
          <a:xfrm>
            <a:off x="850766" y="1628991"/>
            <a:ext cx="459300" cy="0"/>
          </a:xfrm>
          <a:prstGeom prst="straightConnector1">
            <a:avLst/>
          </a:prstGeom>
          <a:noFill/>
          <a:ln w="76200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9" name="Google Shape;439;ga06780c028_0_200"/>
          <p:cNvPicPr preferRelativeResize="0"/>
          <p:nvPr/>
        </p:nvPicPr>
        <p:blipFill rotWithShape="1">
          <a:blip r:embed="rId7">
            <a:alphaModFix/>
          </a:blip>
          <a:srcRect b="55025"/>
          <a:stretch/>
        </p:blipFill>
        <p:spPr>
          <a:xfrm>
            <a:off x="1412807" y="1452644"/>
            <a:ext cx="10569926" cy="191394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a06780c028_0_200"/>
          <p:cNvSpPr txBox="1"/>
          <p:nvPr/>
        </p:nvSpPr>
        <p:spPr>
          <a:xfrm>
            <a:off x="2603629" y="1957570"/>
            <a:ext cx="8605693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 las II. EE. que hayan sido atendidas con la dotación de tabletas por otras intervenciones y los estudiantes beneficiarios correspondan del 4.º al 6.º grado del nivel primaria y del 1.er al 5.º grado de secundaria, el/la director/a o responsable de la recepción procederá atendiendo a los estudiantes que no fueron beneficiarios, aplicando los procedimientos de priorización.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ga06780c028_0_200"/>
          <p:cNvGrpSpPr/>
          <p:nvPr/>
        </p:nvGrpSpPr>
        <p:grpSpPr>
          <a:xfrm>
            <a:off x="2296633" y="4401879"/>
            <a:ext cx="6996223" cy="612609"/>
            <a:chOff x="3007378" y="3869511"/>
            <a:chExt cx="10157963" cy="2018634"/>
          </a:xfrm>
        </p:grpSpPr>
        <p:pic>
          <p:nvPicPr>
            <p:cNvPr id="435" name="Google Shape;435;ga06780c028_0_20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57556" y="4292866"/>
              <a:ext cx="5557626" cy="1439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ga06780c028_0_20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07378" y="3869511"/>
              <a:ext cx="2882991" cy="2011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ga06780c028_0_20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343289" y="3882692"/>
              <a:ext cx="2822052" cy="20054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3" name="Google Shape;443;ga06780c028_0_200"/>
          <p:cNvSpPr txBox="1"/>
          <p:nvPr/>
        </p:nvSpPr>
        <p:spPr>
          <a:xfrm>
            <a:off x="6096000" y="5082092"/>
            <a:ext cx="4435248" cy="15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C408C"/>
              </a:buClr>
              <a:buSzPts val="2220"/>
            </a:pPr>
            <a:r>
              <a:rPr lang="es-PE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asignará </a:t>
            </a:r>
            <a:r>
              <a:rPr lang="es-PE" sz="1300" b="1" dirty="0">
                <a:solidFill>
                  <a:srgbClr val="E83829"/>
                </a:solidFill>
                <a:latin typeface="Arial"/>
                <a:ea typeface="Arial"/>
                <a:cs typeface="Arial"/>
                <a:sym typeface="Arial"/>
              </a:rPr>
              <a:t>a docente de aula nombrado o contratado de los grados priorizados del nivel primaria y secundaria</a:t>
            </a:r>
            <a:r>
              <a:rPr lang="es-PE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 orden ascendente; además, de las áreas curriculares focalizadas en el nivel secundaria</a:t>
            </a:r>
            <a:r>
              <a:rPr lang="es-PE" sz="1300" dirty="0">
                <a:solidFill>
                  <a:schemeClr val="dk1"/>
                </a:solidFill>
              </a:rPr>
              <a:t>,</a:t>
            </a:r>
            <a:r>
              <a:rPr lang="es-PE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no se encuentran en la relación de beneficiarios</a:t>
            </a:r>
            <a:r>
              <a:rPr lang="es-PE" sz="1300" dirty="0">
                <a:solidFill>
                  <a:schemeClr val="dk1"/>
                </a:solidFill>
              </a:rPr>
              <a:t>  de la I.E.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a06780c028_0_200"/>
          <p:cNvSpPr txBox="1"/>
          <p:nvPr/>
        </p:nvSpPr>
        <p:spPr>
          <a:xfrm>
            <a:off x="1227285" y="5064833"/>
            <a:ext cx="4110633" cy="132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PE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asignará a estudiantes </a:t>
            </a:r>
            <a:r>
              <a:rPr lang="es-PE" sz="1300" b="1" dirty="0">
                <a:solidFill>
                  <a:srgbClr val="E83829"/>
                </a:solidFill>
                <a:latin typeface="Arial"/>
                <a:ea typeface="Arial"/>
                <a:cs typeface="Arial"/>
                <a:sym typeface="Arial"/>
              </a:rPr>
              <a:t>de 4° a 6° (primaria) y de 1° a 5° (secundaria)</a:t>
            </a:r>
            <a:r>
              <a:rPr lang="es-PE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desde el grado inferior al superior, según fecha de matrícula y registro en SIAGIE</a:t>
            </a:r>
            <a:r>
              <a:rPr lang="es-PE" sz="1300" dirty="0">
                <a:solidFill>
                  <a:schemeClr val="dk1"/>
                </a:solidFill>
              </a:rPr>
              <a:t>,</a:t>
            </a:r>
            <a:r>
              <a:rPr lang="es-PE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no fueron atendidos por otras intervenciones o no se encuentran en la relación de beneficiarios</a:t>
            </a:r>
            <a:r>
              <a:rPr lang="es-PE" sz="1300" dirty="0">
                <a:solidFill>
                  <a:schemeClr val="dk1"/>
                </a:solidFill>
              </a:rPr>
              <a:t> de la I.E.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CA1742-DA51-4A7F-B014-3C74BCA41B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4159" r="38510" b="4247"/>
          <a:stretch/>
        </p:blipFill>
        <p:spPr>
          <a:xfrm flipH="1">
            <a:off x="7977191" y="4092069"/>
            <a:ext cx="597779" cy="9190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D9621C-09C7-4543-A4CE-11510EC7344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5" t="12084" r="28976"/>
          <a:stretch/>
        </p:blipFill>
        <p:spPr>
          <a:xfrm>
            <a:off x="2937998" y="4073759"/>
            <a:ext cx="513688" cy="824138"/>
          </a:xfrm>
          <a:prstGeom prst="rect">
            <a:avLst/>
          </a:prstGeom>
        </p:spPr>
      </p:pic>
      <p:pic>
        <p:nvPicPr>
          <p:cNvPr id="23" name="Google Shape;460;ga06780c028_0_223">
            <a:extLst>
              <a:ext uri="{FF2B5EF4-FFF2-40B4-BE49-F238E27FC236}">
                <a16:creationId xmlns:a16="http://schemas.microsoft.com/office/drawing/2014/main" id="{DF73999B-6108-48D9-819F-6139545A42E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b="53628"/>
          <a:stretch/>
        </p:blipFill>
        <p:spPr>
          <a:xfrm>
            <a:off x="1208853" y="2870216"/>
            <a:ext cx="10773880" cy="143402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a06780c028_0_200"/>
          <p:cNvSpPr/>
          <p:nvPr/>
        </p:nvSpPr>
        <p:spPr>
          <a:xfrm>
            <a:off x="2618214" y="3179135"/>
            <a:ext cx="8576522" cy="84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Por motivos de retiro, traslado, cambio de nivel u otros, se procede con la redistribución en el mismo nivel educativo </a:t>
            </a:r>
            <a:r>
              <a:rPr lang="es-ES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 los posibles beneficiarios</a:t>
            </a:r>
            <a:r>
              <a:rPr lang="es-E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se da de baja a la asignación y se realiza registro en el SIAGIE-ME.</a:t>
            </a:r>
          </a:p>
        </p:txBody>
      </p:sp>
      <p:pic>
        <p:nvPicPr>
          <p:cNvPr id="440" name="Google Shape;440;ga06780c028_0_20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6682" y="2312864"/>
            <a:ext cx="1913946" cy="1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16">
            <a:extLst>
              <a:ext uri="{FF2B5EF4-FFF2-40B4-BE49-F238E27FC236}">
                <a16:creationId xmlns:a16="http://schemas.microsoft.com/office/drawing/2014/main" id="{2C194773-C61D-459A-A3E8-FC84246F2DA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530" t="2178" r="29530" b="37412"/>
          <a:stretch/>
        </p:blipFill>
        <p:spPr>
          <a:xfrm>
            <a:off x="699377" y="2105120"/>
            <a:ext cx="1650122" cy="13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a06780c028_0_200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ga06780c028_0_200"/>
          <p:cNvGrpSpPr/>
          <p:nvPr/>
        </p:nvGrpSpPr>
        <p:grpSpPr>
          <a:xfrm>
            <a:off x="0" y="-1"/>
            <a:ext cx="12192000" cy="1418250"/>
            <a:chOff x="0" y="6104585"/>
            <a:chExt cx="12192000" cy="1338315"/>
          </a:xfrm>
        </p:grpSpPr>
        <p:pic>
          <p:nvPicPr>
            <p:cNvPr id="429" name="Google Shape;429;ga06780c028_0_2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ga06780c028_0_2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ga06780c028_0_20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ga06780c028_0_200"/>
          <p:cNvSpPr txBox="1"/>
          <p:nvPr/>
        </p:nvSpPr>
        <p:spPr>
          <a:xfrm>
            <a:off x="699377" y="976679"/>
            <a:ext cx="9229200" cy="52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5.1.5. Excedencia de las tabletas y sus complementos</a:t>
            </a:r>
            <a:endParaRPr sz="24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endParaRPr sz="32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Google Shape;433;ga06780c028_0_200"/>
          <p:cNvCxnSpPr/>
          <p:nvPr/>
        </p:nvCxnSpPr>
        <p:spPr>
          <a:xfrm>
            <a:off x="850766" y="1628991"/>
            <a:ext cx="459300" cy="0"/>
          </a:xfrm>
          <a:prstGeom prst="straightConnector1">
            <a:avLst/>
          </a:prstGeom>
          <a:noFill/>
          <a:ln w="76200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77614E-BAAB-4027-B9FB-6BC8D3DA2F56}"/>
              </a:ext>
            </a:extLst>
          </p:cNvPr>
          <p:cNvGrpSpPr/>
          <p:nvPr/>
        </p:nvGrpSpPr>
        <p:grpSpPr>
          <a:xfrm>
            <a:off x="305591" y="1889458"/>
            <a:ext cx="11560953" cy="2570449"/>
            <a:chOff x="670423" y="1900265"/>
            <a:chExt cx="13973565" cy="2955740"/>
          </a:xfrm>
        </p:grpSpPr>
        <p:pic>
          <p:nvPicPr>
            <p:cNvPr id="24" name="Google Shape;452;ga06780c028_0_223">
              <a:extLst>
                <a:ext uri="{FF2B5EF4-FFF2-40B4-BE49-F238E27FC236}">
                  <a16:creationId xmlns:a16="http://schemas.microsoft.com/office/drawing/2014/main" id="{72498464-4AC5-4F40-BB2E-7F1C4F3B6C7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0423" y="3249358"/>
              <a:ext cx="2066531" cy="1255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53;ga06780c028_0_223">
              <a:extLst>
                <a:ext uri="{FF2B5EF4-FFF2-40B4-BE49-F238E27FC236}">
                  <a16:creationId xmlns:a16="http://schemas.microsoft.com/office/drawing/2014/main" id="{99310E2B-DDA4-462A-84E0-726451DA7A1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51564"/>
            <a:stretch/>
          </p:blipFill>
          <p:spPr>
            <a:xfrm>
              <a:off x="1473375" y="2922286"/>
              <a:ext cx="13170613" cy="1933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459;ga06780c028_0_223">
              <a:extLst>
                <a:ext uri="{FF2B5EF4-FFF2-40B4-BE49-F238E27FC236}">
                  <a16:creationId xmlns:a16="http://schemas.microsoft.com/office/drawing/2014/main" id="{069500DD-D705-46FB-9BFE-C1EB82BEF9C9}"/>
                </a:ext>
              </a:extLst>
            </p:cNvPr>
            <p:cNvSpPr txBox="1"/>
            <p:nvPr/>
          </p:nvSpPr>
          <p:spPr>
            <a:xfrm>
              <a:off x="2527601" y="3392997"/>
              <a:ext cx="11059225" cy="108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 spc="-2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El director de la I. E</a:t>
              </a:r>
              <a:r>
                <a:rPr lang="es-PE" sz="1600" b="1" spc="-2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 que presente déficit en la asignación de tabletas y sus complementos a los beneficiarios deberá comunicar de manera formal a la UGEL para ser consideradas en el proceso de redistribución.</a:t>
              </a:r>
              <a:endParaRPr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" name="Google Shape;461;ga06780c028_0_223">
              <a:extLst>
                <a:ext uri="{FF2B5EF4-FFF2-40B4-BE49-F238E27FC236}">
                  <a16:creationId xmlns:a16="http://schemas.microsoft.com/office/drawing/2014/main" id="{CF6A24A0-0E52-4922-8B18-DD77F3B7E40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0643" y="1900265"/>
              <a:ext cx="1930716" cy="1302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463;ga06780c028_0_223">
              <a:extLst>
                <a:ext uri="{FF2B5EF4-FFF2-40B4-BE49-F238E27FC236}">
                  <a16:creationId xmlns:a16="http://schemas.microsoft.com/office/drawing/2014/main" id="{E0927F59-664D-43DE-A541-CAA082D7C1F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17569" y="1918668"/>
              <a:ext cx="864640" cy="83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464;ga06780c028_0_223">
              <a:extLst>
                <a:ext uri="{FF2B5EF4-FFF2-40B4-BE49-F238E27FC236}">
                  <a16:creationId xmlns:a16="http://schemas.microsoft.com/office/drawing/2014/main" id="{728CE966-32F4-47B3-AA60-BB96324DF6B1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55107" y="3364281"/>
              <a:ext cx="1097163" cy="9673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Google Shape;460;ga06780c028_0_223">
            <a:extLst>
              <a:ext uri="{FF2B5EF4-FFF2-40B4-BE49-F238E27FC236}">
                <a16:creationId xmlns:a16="http://schemas.microsoft.com/office/drawing/2014/main" id="{002BD964-75F6-449E-9085-2DE64658537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b="53628"/>
          <a:stretch/>
        </p:blipFill>
        <p:spPr>
          <a:xfrm>
            <a:off x="918096" y="1631318"/>
            <a:ext cx="11052855" cy="150920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462;ga06780c028_0_223">
            <a:extLst>
              <a:ext uri="{FF2B5EF4-FFF2-40B4-BE49-F238E27FC236}">
                <a16:creationId xmlns:a16="http://schemas.microsoft.com/office/drawing/2014/main" id="{CBF45688-E9D6-423B-AF28-25F2FF9330D7}"/>
              </a:ext>
            </a:extLst>
          </p:cNvPr>
          <p:cNvSpPr txBox="1"/>
          <p:nvPr/>
        </p:nvSpPr>
        <p:spPr>
          <a:xfrm>
            <a:off x="1723170" y="1951264"/>
            <a:ext cx="9255563" cy="1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la excedencia persiste, el director(a) de la II. EE. o responsable de la recepción, debe comunicar de manera impresa o digital a la UGEL en un plazo de 05 días hábiles, registrando la devolución en el SIAGIE-ME</a:t>
            </a:r>
            <a:endParaRPr sz="1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461;ga06780c028_0_223">
            <a:extLst>
              <a:ext uri="{FF2B5EF4-FFF2-40B4-BE49-F238E27FC236}">
                <a16:creationId xmlns:a16="http://schemas.microsoft.com/office/drawing/2014/main" id="{1D484911-1BCD-4B1D-BEA8-9D4CBB6969C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5010" y="4213156"/>
            <a:ext cx="1715438" cy="130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60;ga06780c028_0_223">
            <a:extLst>
              <a:ext uri="{FF2B5EF4-FFF2-40B4-BE49-F238E27FC236}">
                <a16:creationId xmlns:a16="http://schemas.microsoft.com/office/drawing/2014/main" id="{1589D663-BFE8-4426-835E-FD0A1629BBF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b="53628"/>
          <a:stretch/>
        </p:blipFill>
        <p:spPr>
          <a:xfrm>
            <a:off x="1045241" y="3973326"/>
            <a:ext cx="10827819" cy="1623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62;ga06780c028_0_223">
            <a:extLst>
              <a:ext uri="{FF2B5EF4-FFF2-40B4-BE49-F238E27FC236}">
                <a16:creationId xmlns:a16="http://schemas.microsoft.com/office/drawing/2014/main" id="{B392CA68-288C-4C16-AFD5-19D4B8780862}"/>
              </a:ext>
            </a:extLst>
          </p:cNvPr>
          <p:cNvSpPr txBox="1"/>
          <p:nvPr/>
        </p:nvSpPr>
        <p:spPr>
          <a:xfrm>
            <a:off x="1842117" y="4439139"/>
            <a:ext cx="9740011" cy="105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UGEL realiza acciones de acopio y redistribución  en estricto orden de ingreso de expediente, actualizando la información en el SIGA-MP.</a:t>
            </a:r>
            <a:endParaRPr sz="16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463;ga06780c028_0_223">
            <a:extLst>
              <a:ext uri="{FF2B5EF4-FFF2-40B4-BE49-F238E27FC236}">
                <a16:creationId xmlns:a16="http://schemas.microsoft.com/office/drawing/2014/main" id="{3CBC2F51-BC7B-4169-83D6-08993C84E01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4513" y="4491017"/>
            <a:ext cx="704287" cy="74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39;ga06780c028_0_200">
            <a:extLst>
              <a:ext uri="{FF2B5EF4-FFF2-40B4-BE49-F238E27FC236}">
                <a16:creationId xmlns:a16="http://schemas.microsoft.com/office/drawing/2014/main" id="{DAF746B7-C325-45BB-B9E4-C0345BE9130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b="55025"/>
          <a:stretch/>
        </p:blipFill>
        <p:spPr>
          <a:xfrm>
            <a:off x="837874" y="5324312"/>
            <a:ext cx="11135231" cy="154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440;ga06780c028_0_200">
            <a:extLst>
              <a:ext uri="{FF2B5EF4-FFF2-40B4-BE49-F238E27FC236}">
                <a16:creationId xmlns:a16="http://schemas.microsoft.com/office/drawing/2014/main" id="{4A800459-58B0-4B51-BA77-CA9BF1ADB6B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1311" y="5562222"/>
            <a:ext cx="1561170" cy="126888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441;ga06780c028_0_200">
            <a:extLst>
              <a:ext uri="{FF2B5EF4-FFF2-40B4-BE49-F238E27FC236}">
                <a16:creationId xmlns:a16="http://schemas.microsoft.com/office/drawing/2014/main" id="{496114C7-C44B-4FA2-A746-547E9E194A42}"/>
              </a:ext>
            </a:extLst>
          </p:cNvPr>
          <p:cNvSpPr txBox="1"/>
          <p:nvPr/>
        </p:nvSpPr>
        <p:spPr>
          <a:xfrm>
            <a:off x="1776502" y="5798880"/>
            <a:ext cx="9229200" cy="82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spc="-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 II.EE. que reciban las tabletas y sus complementos por redistribución, deben registrar la recepción y posterior asignación a los beneficiarios en el SIAGIE ME.</a:t>
            </a:r>
            <a:endParaRPr lang="es-ES" sz="1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Imagen 16">
            <a:extLst>
              <a:ext uri="{FF2B5EF4-FFF2-40B4-BE49-F238E27FC236}">
                <a16:creationId xmlns:a16="http://schemas.microsoft.com/office/drawing/2014/main" id="{C031E9C4-6282-4FCF-B381-6A216CB597C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3530" t="2178" r="29530" b="37412"/>
          <a:stretch/>
        </p:blipFill>
        <p:spPr>
          <a:xfrm>
            <a:off x="588160" y="5508743"/>
            <a:ext cx="1214835" cy="9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4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099722" y="2437064"/>
            <a:ext cx="9841181" cy="123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Registro de usuarios.</a:t>
            </a:r>
            <a:endParaRPr lang="es-ES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ga06780c028_0_311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ga06780c028_0_311"/>
          <p:cNvSpPr txBox="1"/>
          <p:nvPr/>
        </p:nvSpPr>
        <p:spPr>
          <a:xfrm>
            <a:off x="742618" y="1031367"/>
            <a:ext cx="10706702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5.1.6. Registro de usuarios para estudiantes y docentes en las tabletas</a:t>
            </a:r>
            <a:endParaRPr sz="2800" b="1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ga06780c028_0_311"/>
          <p:cNvGrpSpPr/>
          <p:nvPr/>
        </p:nvGrpSpPr>
        <p:grpSpPr>
          <a:xfrm>
            <a:off x="0" y="1"/>
            <a:ext cx="12192000" cy="1229540"/>
            <a:chOff x="0" y="6104585"/>
            <a:chExt cx="12192000" cy="1338315"/>
          </a:xfrm>
        </p:grpSpPr>
        <p:pic>
          <p:nvPicPr>
            <p:cNvPr id="545" name="Google Shape;545;ga06780c028_0_3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ga06780c028_0_3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ga06780c028_0_3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48" name="Google Shape;548;ga06780c028_0_311"/>
          <p:cNvCxnSpPr/>
          <p:nvPr/>
        </p:nvCxnSpPr>
        <p:spPr>
          <a:xfrm>
            <a:off x="992955" y="1597972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50" name="Google Shape;550;ga06780c028_0_311"/>
          <p:cNvGrpSpPr/>
          <p:nvPr/>
        </p:nvGrpSpPr>
        <p:grpSpPr>
          <a:xfrm>
            <a:off x="6519158" y="4003051"/>
            <a:ext cx="4750737" cy="712376"/>
            <a:chOff x="3239076" y="3896225"/>
            <a:chExt cx="9383711" cy="2011446"/>
          </a:xfrm>
        </p:grpSpPr>
        <p:pic>
          <p:nvPicPr>
            <p:cNvPr id="551" name="Google Shape;551;ga06780c028_0_3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57556" y="4292866"/>
              <a:ext cx="5557626" cy="1439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ga06780c028_0_3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39076" y="3896225"/>
              <a:ext cx="2882991" cy="2011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ga06780c028_0_3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00735" y="3902219"/>
              <a:ext cx="2822052" cy="20054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" name="Google Shape;556;ga06780c028_0_311"/>
          <p:cNvGrpSpPr/>
          <p:nvPr/>
        </p:nvGrpSpPr>
        <p:grpSpPr>
          <a:xfrm>
            <a:off x="8409709" y="3803268"/>
            <a:ext cx="847667" cy="1104931"/>
            <a:chOff x="1367902" y="2135951"/>
            <a:chExt cx="3178770" cy="4051487"/>
          </a:xfrm>
        </p:grpSpPr>
        <p:pic>
          <p:nvPicPr>
            <p:cNvPr id="557" name="Google Shape;557;ga06780c028_0_311" descr="Una captura de pantalla de un celular&#10;&#10;Descripción generada automáticamente"/>
            <p:cNvPicPr preferRelativeResize="0"/>
            <p:nvPr/>
          </p:nvPicPr>
          <p:blipFill rotWithShape="1">
            <a:blip r:embed="rId9">
              <a:alphaModFix/>
            </a:blip>
            <a:srcRect l="18318" t="9188" r="46213" b="460"/>
            <a:stretch/>
          </p:blipFill>
          <p:spPr>
            <a:xfrm>
              <a:off x="1367902" y="2135951"/>
              <a:ext cx="3178770" cy="4051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ga06780c028_0_311"/>
            <p:cNvSpPr/>
            <p:nvPr/>
          </p:nvSpPr>
          <p:spPr>
            <a:xfrm>
              <a:off x="1750794" y="2540362"/>
              <a:ext cx="2289000" cy="299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9" name="Google Shape;559;ga06780c028_0_311"/>
            <p:cNvPicPr preferRelativeResize="0"/>
            <p:nvPr/>
          </p:nvPicPr>
          <p:blipFill rotWithShape="1">
            <a:blip r:embed="rId10">
              <a:alphaModFix/>
            </a:blip>
            <a:srcRect b="36366"/>
            <a:stretch/>
          </p:blipFill>
          <p:spPr>
            <a:xfrm>
              <a:off x="1778389" y="3715635"/>
              <a:ext cx="2232610" cy="5082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17B512D-CC64-4639-934C-CC90903084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5" t="12084" r="28976"/>
          <a:stretch/>
        </p:blipFill>
        <p:spPr>
          <a:xfrm>
            <a:off x="6947482" y="3727773"/>
            <a:ext cx="699564" cy="8223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E8C5D9E-FE26-4EB5-A540-72F3EEB4066A}"/>
              </a:ext>
            </a:extLst>
          </p:cNvPr>
          <p:cNvGrpSpPr/>
          <p:nvPr/>
        </p:nvGrpSpPr>
        <p:grpSpPr>
          <a:xfrm>
            <a:off x="10259387" y="3755749"/>
            <a:ext cx="699564" cy="681329"/>
            <a:chOff x="8883707" y="1885157"/>
            <a:chExt cx="2882724" cy="4637851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F66F076-9F3D-40BC-AA01-2A783C030AEA}"/>
                </a:ext>
              </a:extLst>
            </p:cNvPr>
            <p:cNvSpPr/>
            <p:nvPr/>
          </p:nvSpPr>
          <p:spPr>
            <a:xfrm>
              <a:off x="9405667" y="5991046"/>
              <a:ext cx="2027207" cy="5319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rgbClr val="DEEBF6"/>
                </a:solidFill>
              </a:endParaRPr>
            </a:p>
          </p:txBody>
        </p:sp>
        <p:pic>
          <p:nvPicPr>
            <p:cNvPr id="24" name="Imagen 5">
              <a:extLst>
                <a:ext uri="{FF2B5EF4-FFF2-40B4-BE49-F238E27FC236}">
                  <a16:creationId xmlns:a16="http://schemas.microsoft.com/office/drawing/2014/main" id="{7B4D69E5-0D5F-43DE-977A-A4115AC0C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7553" t="-1151" r="31214" b="-1254"/>
            <a:stretch/>
          </p:blipFill>
          <p:spPr>
            <a:xfrm>
              <a:off x="8883707" y="1885157"/>
              <a:ext cx="2882724" cy="4544331"/>
            </a:xfrm>
            <a:prstGeom prst="rect">
              <a:avLst/>
            </a:prstGeom>
          </p:spPr>
        </p:pic>
      </p:grpSp>
      <p:sp>
        <p:nvSpPr>
          <p:cNvPr id="25" name="Google Shape;573;ga06780c028_0_332">
            <a:extLst>
              <a:ext uri="{FF2B5EF4-FFF2-40B4-BE49-F238E27FC236}">
                <a16:creationId xmlns:a16="http://schemas.microsoft.com/office/drawing/2014/main" id="{80452C2A-D2CC-4D1F-BE47-2BDE12A3A4E8}"/>
              </a:ext>
            </a:extLst>
          </p:cNvPr>
          <p:cNvSpPr txBox="1"/>
          <p:nvPr/>
        </p:nvSpPr>
        <p:spPr>
          <a:xfrm>
            <a:off x="992955" y="4862315"/>
            <a:ext cx="9946339" cy="73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spc="-2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PE" sz="1800" b="1" spc="-2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registro de usuario de la tableta debe ser con las cuentas de @aprendoencasa.pe las cuales se encuentran en el rotulado de la caja de la tableta</a:t>
            </a:r>
            <a:r>
              <a:rPr lang="es-PE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30" name="Google Shape;581;ga06780c028_0_332">
            <a:extLst>
              <a:ext uri="{FF2B5EF4-FFF2-40B4-BE49-F238E27FC236}">
                <a16:creationId xmlns:a16="http://schemas.microsoft.com/office/drawing/2014/main" id="{13159374-4C03-4845-8D19-1DF70DDF81D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0818062">
            <a:off x="8493471" y="4330091"/>
            <a:ext cx="453475" cy="4399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574;ga06780c028_0_332">
            <a:extLst>
              <a:ext uri="{FF2B5EF4-FFF2-40B4-BE49-F238E27FC236}">
                <a16:creationId xmlns:a16="http://schemas.microsoft.com/office/drawing/2014/main" id="{1E8DFCBF-88A7-4386-A97B-C115BB193226}"/>
              </a:ext>
            </a:extLst>
          </p:cNvPr>
          <p:cNvSpPr txBox="1"/>
          <p:nvPr/>
        </p:nvSpPr>
        <p:spPr>
          <a:xfrm>
            <a:off x="992955" y="5591250"/>
            <a:ext cx="9967182" cy="101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spc="-2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caso el/la director/a no tenga acceso a la información de las cuentas de @aprendoencasa.pe, deberá solicitar al Especialista en Educación designado por la UGEL o reportarlo a la mesa de ayuda integrada Cierre de brecha digital.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28" name="Google Shape;460;ga06780c028_0_223">
            <a:extLst>
              <a:ext uri="{FF2B5EF4-FFF2-40B4-BE49-F238E27FC236}">
                <a16:creationId xmlns:a16="http://schemas.microsoft.com/office/drawing/2014/main" id="{A407C2B7-8D60-41F3-BFFE-11DCE7AA3D28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b="53628"/>
          <a:stretch/>
        </p:blipFill>
        <p:spPr>
          <a:xfrm>
            <a:off x="386951" y="1493905"/>
            <a:ext cx="11418095" cy="140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60;ga06780c028_0_223">
            <a:extLst>
              <a:ext uri="{FF2B5EF4-FFF2-40B4-BE49-F238E27FC236}">
                <a16:creationId xmlns:a16="http://schemas.microsoft.com/office/drawing/2014/main" id="{B4C3F63B-6C48-4B3B-9233-FD16DAF26FE2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b="53628"/>
          <a:stretch/>
        </p:blipFill>
        <p:spPr>
          <a:xfrm>
            <a:off x="724297" y="3815325"/>
            <a:ext cx="5729238" cy="1046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8A39C819-1CFA-44C3-B48E-B9315B842F71}"/>
              </a:ext>
            </a:extLst>
          </p:cNvPr>
          <p:cNvSpPr txBox="1"/>
          <p:nvPr/>
        </p:nvSpPr>
        <p:spPr>
          <a:xfrm>
            <a:off x="1214564" y="1712023"/>
            <a:ext cx="9550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800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director o responsable de la recepción y docentes de la I. E.</a:t>
            </a:r>
            <a:r>
              <a:rPr lang="es-ES" sz="1800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</a:t>
            </a:r>
            <a:r>
              <a:rPr lang="es-PE" sz="1800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orientarán a los representantes legales de los estudiantes beneficiarios sobre los detalles y pasos a seguir para el buen uso y conservación de la tableta.</a:t>
            </a:r>
            <a:endParaRPr lang="es-PE" sz="1800" dirty="0">
              <a:solidFill>
                <a:schemeClr val="bg1"/>
              </a:solidFill>
            </a:endParaRPr>
          </a:p>
        </p:txBody>
      </p:sp>
      <p:pic>
        <p:nvPicPr>
          <p:cNvPr id="33" name="Google Shape;439;ga06780c028_0_200">
            <a:extLst>
              <a:ext uri="{FF2B5EF4-FFF2-40B4-BE49-F238E27FC236}">
                <a16:creationId xmlns:a16="http://schemas.microsoft.com/office/drawing/2014/main" id="{33F44777-9EFD-43C1-91B8-64199AC5C258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b="55025"/>
          <a:stretch/>
        </p:blipFill>
        <p:spPr>
          <a:xfrm>
            <a:off x="386950" y="2444515"/>
            <a:ext cx="11418096" cy="126951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39701D3-901E-4034-B803-C6B4A5A878A0}"/>
              </a:ext>
            </a:extLst>
          </p:cNvPr>
          <p:cNvSpPr txBox="1"/>
          <p:nvPr/>
        </p:nvSpPr>
        <p:spPr>
          <a:xfrm>
            <a:off x="1214565" y="2757646"/>
            <a:ext cx="9550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800" spc="-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director informará a los beneficiarios que se cuenta con información sobre los cuidados del dispositivo, debiendo verificar si la tableta incluye chip de datos o no.</a:t>
            </a:r>
            <a:endParaRPr lang="es-PE" sz="1800" dirty="0">
              <a:solidFill>
                <a:srgbClr val="002060"/>
              </a:solidFill>
            </a:endParaRPr>
          </a:p>
        </p:txBody>
      </p:sp>
      <p:sp>
        <p:nvSpPr>
          <p:cNvPr id="22" name="Google Shape;567;ga06780c028_0_332">
            <a:extLst>
              <a:ext uri="{FF2B5EF4-FFF2-40B4-BE49-F238E27FC236}">
                <a16:creationId xmlns:a16="http://schemas.microsoft.com/office/drawing/2014/main" id="{FB253E93-0104-4BAC-B95A-8304947620C0}"/>
              </a:ext>
            </a:extLst>
          </p:cNvPr>
          <p:cNvSpPr txBox="1"/>
          <p:nvPr/>
        </p:nvSpPr>
        <p:spPr>
          <a:xfrm>
            <a:off x="1285635" y="4114420"/>
            <a:ext cx="4649738" cy="44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5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 la tableta </a:t>
            </a:r>
            <a:r>
              <a:rPr lang="es-PE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s-PE" sz="25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chip de datos</a:t>
            </a:r>
            <a:endParaRPr sz="25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51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099722" y="2437064"/>
            <a:ext cx="9841181" cy="123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Retorno y cautela.</a:t>
            </a:r>
            <a:endParaRPr lang="es-ES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ga06780c028_0_712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a06780c028_0_712"/>
          <p:cNvSpPr txBox="1"/>
          <p:nvPr/>
        </p:nvSpPr>
        <p:spPr>
          <a:xfrm>
            <a:off x="782633" y="983978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5.1.7. Retorno y cautela de la tableta y sus complementos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ga06780c028_0_712"/>
          <p:cNvGrpSpPr/>
          <p:nvPr/>
        </p:nvGrpSpPr>
        <p:grpSpPr>
          <a:xfrm>
            <a:off x="0" y="25680"/>
            <a:ext cx="12192000" cy="1131614"/>
            <a:chOff x="0" y="6104585"/>
            <a:chExt cx="12192000" cy="1131614"/>
          </a:xfrm>
        </p:grpSpPr>
        <p:pic>
          <p:nvPicPr>
            <p:cNvPr id="612" name="Google Shape;612;ga06780c028_0_7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13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ga06780c028_0_7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ga06780c028_0_7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29" name="Google Shape;629;ga06780c028_0_712"/>
          <p:cNvCxnSpPr/>
          <p:nvPr/>
        </p:nvCxnSpPr>
        <p:spPr>
          <a:xfrm>
            <a:off x="897420" y="1469355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3" name="Google Shape;633;ga06780c028_0_712"/>
          <p:cNvSpPr/>
          <p:nvPr/>
        </p:nvSpPr>
        <p:spPr>
          <a:xfrm>
            <a:off x="878566" y="1499013"/>
            <a:ext cx="134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634FD2"/>
                </a:solidFill>
                <a:latin typeface="Calibri"/>
                <a:ea typeface="Calibri"/>
                <a:cs typeface="Calibri"/>
                <a:sym typeface="Calibri"/>
              </a:rPr>
              <a:t>Del retorno:</a:t>
            </a:r>
            <a:endParaRPr sz="1800" dirty="0">
              <a:solidFill>
                <a:srgbClr val="634F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-1640" y="2605289"/>
            <a:ext cx="12192000" cy="3832719"/>
            <a:chOff x="-1549471" y="2583327"/>
            <a:chExt cx="15360902" cy="5298135"/>
          </a:xfrm>
        </p:grpSpPr>
        <p:grpSp>
          <p:nvGrpSpPr>
            <p:cNvPr id="6" name="Grupo 5"/>
            <p:cNvGrpSpPr/>
            <p:nvPr/>
          </p:nvGrpSpPr>
          <p:grpSpPr>
            <a:xfrm>
              <a:off x="-1549471" y="2583327"/>
              <a:ext cx="15360902" cy="5298135"/>
              <a:chOff x="-1549471" y="2583327"/>
              <a:chExt cx="15360902" cy="5298135"/>
            </a:xfrm>
          </p:grpSpPr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AE59EEB5-2638-4826-A993-72695F8BF5A3}"/>
                  </a:ext>
                </a:extLst>
              </p:cNvPr>
              <p:cNvGrpSpPr/>
              <p:nvPr/>
            </p:nvGrpSpPr>
            <p:grpSpPr>
              <a:xfrm>
                <a:off x="-1549471" y="2589460"/>
                <a:ext cx="11656651" cy="5292002"/>
                <a:chOff x="-1909811" y="2402554"/>
                <a:chExt cx="14367483" cy="6522775"/>
              </a:xfrm>
            </p:grpSpPr>
            <p:grpSp>
              <p:nvGrpSpPr>
                <p:cNvPr id="615" name="Google Shape;615;ga06780c028_0_712"/>
                <p:cNvGrpSpPr/>
                <p:nvPr/>
              </p:nvGrpSpPr>
              <p:grpSpPr>
                <a:xfrm>
                  <a:off x="-1909811" y="2402554"/>
                  <a:ext cx="14101876" cy="6448620"/>
                  <a:chOff x="-2665792" y="2508421"/>
                  <a:chExt cx="11910368" cy="5522024"/>
                </a:xfrm>
              </p:grpSpPr>
              <p:sp>
                <p:nvSpPr>
                  <p:cNvPr id="616" name="Google Shape;616;ga06780c028_0_712"/>
                  <p:cNvSpPr/>
                  <p:nvPr/>
                </p:nvSpPr>
                <p:spPr>
                  <a:xfrm>
                    <a:off x="-877575" y="2527712"/>
                    <a:ext cx="1699200" cy="1699200"/>
                  </a:xfrm>
                  <a:prstGeom prst="ellipse">
                    <a:avLst/>
                  </a:prstGeom>
                  <a:solidFill>
                    <a:srgbClr val="634FD2"/>
                  </a:solidFill>
                  <a:ln w="57150" cap="flat" cmpd="sng">
                    <a:solidFill>
                      <a:srgbClr val="634FD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ga06780c028_0_712"/>
                  <p:cNvSpPr/>
                  <p:nvPr/>
                </p:nvSpPr>
                <p:spPr>
                  <a:xfrm>
                    <a:off x="2178907" y="2508421"/>
                    <a:ext cx="1699200" cy="16992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57150" cap="flat" cmpd="sng">
                    <a:solidFill>
                      <a:srgbClr val="F7BF35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F7BF35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ga06780c028_0_712"/>
                  <p:cNvSpPr/>
                  <p:nvPr/>
                </p:nvSpPr>
                <p:spPr>
                  <a:xfrm>
                    <a:off x="4475922" y="2508421"/>
                    <a:ext cx="1699200" cy="1699200"/>
                  </a:xfrm>
                  <a:prstGeom prst="ellipse">
                    <a:avLst/>
                  </a:prstGeom>
                  <a:solidFill>
                    <a:srgbClr val="634F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ga06780c028_0_712"/>
                  <p:cNvSpPr/>
                  <p:nvPr/>
                </p:nvSpPr>
                <p:spPr>
                  <a:xfrm>
                    <a:off x="6828995" y="2508421"/>
                    <a:ext cx="1699200" cy="16992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57150" cap="flat" cmpd="sng">
                    <a:solidFill>
                      <a:srgbClr val="FFC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ga06780c028_0_712"/>
                  <p:cNvSpPr/>
                  <p:nvPr/>
                </p:nvSpPr>
                <p:spPr>
                  <a:xfrm>
                    <a:off x="-740320" y="2661575"/>
                    <a:ext cx="1431300" cy="14313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b="1">
                      <a:solidFill>
                        <a:schemeClr val="dk1"/>
                      </a:solidFill>
                      <a:latin typeface="Calibri"/>
                      <a:cs typeface="Calibri"/>
                      <a:sym typeface="Arial"/>
                    </a:endParaRPr>
                  </a:p>
                </p:txBody>
              </p:sp>
              <p:sp>
                <p:nvSpPr>
                  <p:cNvPr id="621" name="Google Shape;621;ga06780c028_0_712"/>
                  <p:cNvSpPr/>
                  <p:nvPr/>
                </p:nvSpPr>
                <p:spPr>
                  <a:xfrm>
                    <a:off x="2302474" y="2642285"/>
                    <a:ext cx="1431300" cy="14313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57150" cap="flat" cmpd="sng">
                    <a:solidFill>
                      <a:srgbClr val="F7BF35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b="1">
                      <a:solidFill>
                        <a:srgbClr val="000000"/>
                      </a:solidFill>
                      <a:latin typeface="Calibri"/>
                      <a:cs typeface="Calibri"/>
                      <a:sym typeface="Arial"/>
                    </a:endParaRPr>
                  </a:p>
                </p:txBody>
              </p:sp>
              <p:sp>
                <p:nvSpPr>
                  <p:cNvPr id="622" name="Google Shape;622;ga06780c028_0_712"/>
                  <p:cNvSpPr/>
                  <p:nvPr/>
                </p:nvSpPr>
                <p:spPr>
                  <a:xfrm>
                    <a:off x="4609786" y="2642285"/>
                    <a:ext cx="1431300" cy="14313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b="1">
                      <a:solidFill>
                        <a:srgbClr val="000000"/>
                      </a:solidFill>
                      <a:latin typeface="Calibri"/>
                      <a:cs typeface="Calibri"/>
                      <a:sym typeface="Arial"/>
                    </a:endParaRPr>
                  </a:p>
                </p:txBody>
              </p:sp>
              <p:sp>
                <p:nvSpPr>
                  <p:cNvPr id="623" name="Google Shape;623;ga06780c028_0_712"/>
                  <p:cNvSpPr/>
                  <p:nvPr/>
                </p:nvSpPr>
                <p:spPr>
                  <a:xfrm>
                    <a:off x="6962858" y="2642285"/>
                    <a:ext cx="1431300" cy="14313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b="1">
                      <a:solidFill>
                        <a:srgbClr val="000000"/>
                      </a:solidFill>
                      <a:latin typeface="Calibri"/>
                      <a:cs typeface="Calibri"/>
                      <a:sym typeface="Arial"/>
                    </a:endParaRPr>
                  </a:p>
                </p:txBody>
              </p:sp>
              <p:sp>
                <p:nvSpPr>
                  <p:cNvPr id="624" name="Google Shape;624;ga06780c028_0_712"/>
                  <p:cNvSpPr/>
                  <p:nvPr/>
                </p:nvSpPr>
                <p:spPr>
                  <a:xfrm>
                    <a:off x="-2665792" y="4073581"/>
                    <a:ext cx="3911483" cy="273964"/>
                  </a:xfrm>
                  <a:prstGeom prst="rect">
                    <a:avLst/>
                  </a:prstGeom>
                  <a:solidFill>
                    <a:srgbClr val="634F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ga06780c028_0_712"/>
                  <p:cNvSpPr/>
                  <p:nvPr/>
                </p:nvSpPr>
                <p:spPr>
                  <a:xfrm>
                    <a:off x="1245691" y="4069480"/>
                    <a:ext cx="3037499" cy="271826"/>
                  </a:xfrm>
                  <a:prstGeom prst="rect">
                    <a:avLst/>
                  </a:prstGeom>
                  <a:solidFill>
                    <a:srgbClr val="F7BF35"/>
                  </a:solidFill>
                  <a:ln w="12700" cap="flat" cmpd="sng">
                    <a:solidFill>
                      <a:srgbClr val="FFC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ga06780c028_0_712"/>
                  <p:cNvSpPr/>
                  <p:nvPr/>
                </p:nvSpPr>
                <p:spPr>
                  <a:xfrm>
                    <a:off x="4286689" y="4069479"/>
                    <a:ext cx="2085900" cy="271974"/>
                  </a:xfrm>
                  <a:prstGeom prst="rect">
                    <a:avLst/>
                  </a:prstGeom>
                  <a:solidFill>
                    <a:srgbClr val="634FD2"/>
                  </a:solidFill>
                  <a:ln w="12700" cap="flat" cmpd="sng">
                    <a:solidFill>
                      <a:srgbClr val="634FD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ga06780c028_0_712"/>
                  <p:cNvSpPr/>
                  <p:nvPr/>
                </p:nvSpPr>
                <p:spPr>
                  <a:xfrm>
                    <a:off x="6334384" y="4068731"/>
                    <a:ext cx="2910192" cy="272574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 cap="flat" cmpd="sng">
                    <a:solidFill>
                      <a:srgbClr val="FFC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ga06780c028_0_712"/>
                  <p:cNvSpPr txBox="1"/>
                  <p:nvPr/>
                </p:nvSpPr>
                <p:spPr>
                  <a:xfrm>
                    <a:off x="-2455736" y="4463135"/>
                    <a:ext cx="3795348" cy="35673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PE" sz="1600" dirty="0">
                        <a:solidFill>
                          <a:srgbClr val="002060"/>
                        </a:solidFill>
                        <a:latin typeface="Calibri"/>
                        <a:cs typeface="Calibri"/>
                        <a:sym typeface="Arial"/>
                      </a:rPr>
                      <a:t>Los estudiantes beneficiarios del 4.º y 5.º grado del nivel primaria y del 1.er al 4.º grado del nivel secundaria y los estudiantes que permanezcan en el 6.º grado de primaria y 5.º grado de secundaria continuarán con el uso de las tabletas y sus complementos durante el período vacacional.</a:t>
                    </a:r>
                    <a:endParaRPr sz="1800" dirty="0">
                      <a:latin typeface="Calibri"/>
                      <a:cs typeface="Calibri"/>
                    </a:endParaRPr>
                  </a:p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dirty="0">
                      <a:solidFill>
                        <a:srgbClr val="002060"/>
                      </a:solidFill>
                      <a:latin typeface="Calibri"/>
                      <a:cs typeface="Calibri"/>
                      <a:sym typeface="Arial"/>
                    </a:endParaRPr>
                  </a:p>
                </p:txBody>
              </p:sp>
            </p:grpSp>
            <p:sp>
              <p:nvSpPr>
                <p:cNvPr id="630" name="Google Shape;630;ga06780c028_0_712"/>
                <p:cNvSpPr txBox="1"/>
                <p:nvPr/>
              </p:nvSpPr>
              <p:spPr>
                <a:xfrm>
                  <a:off x="2948014" y="4759426"/>
                  <a:ext cx="3192045" cy="4165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just"/>
                  <a:r>
                    <a:rPr lang="es-PE" dirty="0">
                      <a:solidFill>
                        <a:srgbClr val="002060"/>
                      </a:solidFill>
                      <a:latin typeface="Calibri"/>
                      <a:cs typeface="Calibri"/>
                      <a:sym typeface="Arial"/>
                    </a:rPr>
                    <a:t>Dentro del plazo de 5</a:t>
                  </a:r>
                  <a:r>
                    <a:rPr lang="es-PE" dirty="0">
                      <a:solidFill>
                        <a:srgbClr val="002060"/>
                      </a:solidFill>
                      <a:latin typeface="Calibri"/>
                      <a:cs typeface="Calibri"/>
                    </a:rPr>
                    <a:t> </a:t>
                  </a:r>
                  <a:r>
                    <a:rPr lang="es-PE" dirty="0">
                      <a:solidFill>
                        <a:srgbClr val="002060"/>
                      </a:solidFill>
                      <a:latin typeface="Calibri"/>
                      <a:cs typeface="Calibri"/>
                      <a:sym typeface="Arial"/>
                    </a:rPr>
                    <a:t>días hábiles previos al término del año lectivo, el director(a) organiza el retorno y cautela de las tabletas del último año de cada nivel. </a:t>
                  </a:r>
                  <a:endParaRPr sz="1600" dirty="0">
                    <a:latin typeface="Calibri"/>
                    <a:cs typeface="Calibri"/>
                  </a:endParaRPr>
                </a:p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002060"/>
                    </a:solidFill>
                    <a:latin typeface="Calibri"/>
                    <a:cs typeface="Calibri"/>
                    <a:sym typeface="Arial"/>
                  </a:endParaRPr>
                </a:p>
              </p:txBody>
            </p:sp>
            <p:sp>
              <p:nvSpPr>
                <p:cNvPr id="631" name="Google Shape;631;ga06780c028_0_712"/>
                <p:cNvSpPr txBox="1"/>
                <p:nvPr/>
              </p:nvSpPr>
              <p:spPr>
                <a:xfrm>
                  <a:off x="6255486" y="4738963"/>
                  <a:ext cx="2497059" cy="25377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PE" dirty="0">
                      <a:solidFill>
                        <a:srgbClr val="002060"/>
                      </a:solidFill>
                      <a:latin typeface="Calibri"/>
                      <a:cs typeface="Calibri"/>
                      <a:sym typeface="Arial"/>
                    </a:rPr>
                    <a:t>El director comunica el cronograma de devolución de la tableta y sus componentes.</a:t>
                  </a:r>
                  <a:endParaRPr sz="160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632" name="Google Shape;632;ga06780c028_0_712"/>
                <p:cNvSpPr txBox="1"/>
                <p:nvPr/>
              </p:nvSpPr>
              <p:spPr>
                <a:xfrm>
                  <a:off x="8835305" y="4631934"/>
                  <a:ext cx="3622367" cy="4165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just"/>
                  <a:r>
                    <a:rPr lang="es-PE" dirty="0">
                      <a:solidFill>
                        <a:srgbClr val="002060"/>
                      </a:solidFill>
                      <a:latin typeface="Calibri"/>
                      <a:cs typeface="Calibri"/>
                      <a:sym typeface="Arial"/>
                    </a:rPr>
                    <a:t>El director(a), en presencia de los beneficiarios, verifica el estado de retorno de las tabletas y sus complementos, empleando el formato de registro 3A o 3B. </a:t>
                  </a:r>
                  <a:r>
                    <a:rPr lang="es-PE" b="1" dirty="0">
                      <a:solidFill>
                        <a:srgbClr val="FF0000"/>
                      </a:solidFill>
                      <a:latin typeface="Calibri"/>
                      <a:cs typeface="Calibri"/>
                      <a:sym typeface="Arial"/>
                    </a:rPr>
                    <a:t>Se registra en el SIAGIE – ME </a:t>
                  </a:r>
                  <a:r>
                    <a:rPr lang="es-PE" dirty="0">
                      <a:solidFill>
                        <a:srgbClr val="002060"/>
                      </a:solidFill>
                      <a:latin typeface="Calibri"/>
                      <a:cs typeface="Calibri"/>
                      <a:sym typeface="Arial"/>
                    </a:rPr>
                    <a:t>dentro de los 15 días, NO se procede con el registro si no se ha devuelto los bienes.</a:t>
                  </a:r>
                  <a:endParaRPr sz="1600" dirty="0">
                    <a:latin typeface="Calibri"/>
                    <a:cs typeface="Calibri"/>
                  </a:endParaRPr>
                </a:p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002060"/>
                    </a:solidFill>
                    <a:latin typeface="Calibri"/>
                    <a:cs typeface="Calibri"/>
                    <a:sym typeface="Arial"/>
                  </a:endParaRPr>
                </a:p>
              </p:txBody>
            </p:sp>
            <p:pic>
              <p:nvPicPr>
                <p:cNvPr id="636" name="Google Shape;636;ga06780c028_0_712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4195753" y="2721181"/>
                  <a:ext cx="1305975" cy="1305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7" name="Google Shape;637;ga06780c028_0_712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6984922" y="2802076"/>
                  <a:ext cx="1144183" cy="1144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8" name="Google Shape;638;ga06780c028_0_712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9774552" y="2802076"/>
                  <a:ext cx="1207307" cy="12073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9" name="Google Shape;639;ga06780c028_0_712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9727091" y="3063697"/>
                  <a:ext cx="784635" cy="7846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" name="Google Shape;618;ga06780c028_0_712">
                <a:extLst>
                  <a:ext uri="{FF2B5EF4-FFF2-40B4-BE49-F238E27FC236}">
                    <a16:creationId xmlns:a16="http://schemas.microsoft.com/office/drawing/2014/main" id="{0A46BAF2-2CA6-4CF9-BFE3-8D11CA3BD490}"/>
                  </a:ext>
                </a:extLst>
              </p:cNvPr>
              <p:cNvSpPr/>
              <p:nvPr/>
            </p:nvSpPr>
            <p:spPr>
              <a:xfrm>
                <a:off x="10906838" y="2583327"/>
                <a:ext cx="1632260" cy="1609906"/>
              </a:xfrm>
              <a:prstGeom prst="ellipse">
                <a:avLst/>
              </a:prstGeom>
              <a:solidFill>
                <a:srgbClr val="634F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" name="Google Shape;622;ga06780c028_0_712">
                <a:extLst>
                  <a:ext uri="{FF2B5EF4-FFF2-40B4-BE49-F238E27FC236}">
                    <a16:creationId xmlns:a16="http://schemas.microsoft.com/office/drawing/2014/main" id="{0B43B25B-564D-43F5-8D2C-E6C0B9CB75D5}"/>
                  </a:ext>
                </a:extLst>
              </p:cNvPr>
              <p:cNvSpPr/>
              <p:nvPr/>
            </p:nvSpPr>
            <p:spPr>
              <a:xfrm>
                <a:off x="11035428" y="2710157"/>
                <a:ext cx="1374914" cy="135608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626;ga06780c028_0_712">
                <a:extLst>
                  <a:ext uri="{FF2B5EF4-FFF2-40B4-BE49-F238E27FC236}">
                    <a16:creationId xmlns:a16="http://schemas.microsoft.com/office/drawing/2014/main" id="{63FF179A-1BF4-454E-80B3-CE14D350DED8}"/>
                  </a:ext>
                </a:extLst>
              </p:cNvPr>
              <p:cNvSpPr/>
              <p:nvPr/>
            </p:nvSpPr>
            <p:spPr>
              <a:xfrm>
                <a:off x="9796007" y="4072372"/>
                <a:ext cx="4015424" cy="278994"/>
              </a:xfrm>
              <a:prstGeom prst="rect">
                <a:avLst/>
              </a:prstGeom>
              <a:solidFill>
                <a:srgbClr val="634FD2"/>
              </a:solidFill>
              <a:ln w="12700" cap="flat" cmpd="sng">
                <a:solidFill>
                  <a:srgbClr val="634F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632;ga06780c028_0_712">
                <a:extLst>
                  <a:ext uri="{FF2B5EF4-FFF2-40B4-BE49-F238E27FC236}">
                    <a16:creationId xmlns:a16="http://schemas.microsoft.com/office/drawing/2014/main" id="{C3F6B123-5970-4F0A-8989-13B424624BEB}"/>
                  </a:ext>
                </a:extLst>
              </p:cNvPr>
              <p:cNvSpPr txBox="1"/>
              <p:nvPr/>
            </p:nvSpPr>
            <p:spPr>
              <a:xfrm>
                <a:off x="10235772" y="4567467"/>
                <a:ext cx="3158189" cy="1976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just"/>
                <a:r>
                  <a:rPr lang="es-MX" dirty="0">
                    <a:solidFill>
                      <a:srgbClr val="002060"/>
                    </a:solidFill>
                    <a:latin typeface="Calibri"/>
                    <a:cs typeface="Calibri"/>
                  </a:rPr>
                  <a:t>En caso se verifiquen daños en la tableta y/o complementos, el director procede a elaborar el informe precisando el inventario del estado de devolución y lo remite a la UGEL.</a:t>
                </a:r>
                <a:endParaRPr lang="es-ES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5D109A8-FF73-49F3-BE61-7E43EE3CCA5A}"/>
                </a:ext>
              </a:extLst>
            </p:cNvPr>
            <p:cNvGrpSpPr/>
            <p:nvPr/>
          </p:nvGrpSpPr>
          <p:grpSpPr>
            <a:xfrm>
              <a:off x="11282739" y="2887126"/>
              <a:ext cx="879973" cy="1118556"/>
              <a:chOff x="4187843" y="2292742"/>
              <a:chExt cx="3065330" cy="3936516"/>
            </a:xfrm>
          </p:grpSpPr>
          <p:grpSp>
            <p:nvGrpSpPr>
              <p:cNvPr id="8" name="Google Shape;596;ga06780c028_0_353">
                <a:extLst>
                  <a:ext uri="{FF2B5EF4-FFF2-40B4-BE49-F238E27FC236}">
                    <a16:creationId xmlns:a16="http://schemas.microsoft.com/office/drawing/2014/main" id="{C923C726-FDBB-441E-9EBF-98638CBA1C21}"/>
                  </a:ext>
                </a:extLst>
              </p:cNvPr>
              <p:cNvGrpSpPr/>
              <p:nvPr/>
            </p:nvGrpSpPr>
            <p:grpSpPr>
              <a:xfrm>
                <a:off x="4187843" y="2292742"/>
                <a:ext cx="3065330" cy="3936516"/>
                <a:chOff x="4428775" y="2207787"/>
                <a:chExt cx="3215494" cy="4432015"/>
              </a:xfrm>
            </p:grpSpPr>
            <p:pic>
              <p:nvPicPr>
                <p:cNvPr id="45" name="Google Shape;597;ga06780c028_0_353" descr="Una captura de pantalla de un celular&#10;&#10;Descripción generada automáticamente">
                  <a:extLst>
                    <a:ext uri="{FF2B5EF4-FFF2-40B4-BE49-F238E27FC236}">
                      <a16:creationId xmlns:a16="http://schemas.microsoft.com/office/drawing/2014/main" id="{2FB9AE16-11FD-43BA-84C5-9B9C63D62CA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8318" t="9188" r="46213" b="460"/>
                <a:stretch/>
              </p:blipFill>
              <p:spPr>
                <a:xfrm>
                  <a:off x="4428775" y="2207787"/>
                  <a:ext cx="3215494" cy="44320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7" name="Google Shape;599;ga06780c028_0_353">
                  <a:extLst>
                    <a:ext uri="{FF2B5EF4-FFF2-40B4-BE49-F238E27FC236}">
                      <a16:creationId xmlns:a16="http://schemas.microsoft.com/office/drawing/2014/main" id="{DB97B60E-6D26-43AE-8D05-BBC85C573B47}"/>
                    </a:ext>
                  </a:extLst>
                </p:cNvPr>
                <p:cNvSpPr/>
                <p:nvPr/>
              </p:nvSpPr>
              <p:spPr>
                <a:xfrm>
                  <a:off x="4850206" y="2621552"/>
                  <a:ext cx="2315378" cy="3279156"/>
                </a:xfrm>
                <a:prstGeom prst="rect">
                  <a:avLst/>
                </a:prstGeom>
                <a:solidFill>
                  <a:schemeClr val="lt1"/>
                </a:solidFill>
                <a:ln>
                  <a:solidFill>
                    <a:schemeClr val="tx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9" name="Google Shape;603;ga06780c028_0_353">
                <a:extLst>
                  <a:ext uri="{FF2B5EF4-FFF2-40B4-BE49-F238E27FC236}">
                    <a16:creationId xmlns:a16="http://schemas.microsoft.com/office/drawing/2014/main" id="{DB9FE5B5-414F-4FE1-A89D-0B98F2FEAB58}"/>
                  </a:ext>
                </a:extLst>
              </p:cNvPr>
              <p:cNvCxnSpPr/>
              <p:nvPr/>
            </p:nvCxnSpPr>
            <p:spPr>
              <a:xfrm>
                <a:off x="5071951" y="3406867"/>
                <a:ext cx="1263551" cy="1402519"/>
              </a:xfrm>
              <a:prstGeom prst="straightConnector1">
                <a:avLst/>
              </a:prstGeom>
              <a:noFill/>
              <a:ln w="85725" cap="rnd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" name="Google Shape;604;ga06780c028_0_353">
                <a:extLst>
                  <a:ext uri="{FF2B5EF4-FFF2-40B4-BE49-F238E27FC236}">
                    <a16:creationId xmlns:a16="http://schemas.microsoft.com/office/drawing/2014/main" id="{49804A9A-C591-48EA-8662-ADAE7037BCD4}"/>
                  </a:ext>
                </a:extLst>
              </p:cNvPr>
              <p:cNvCxnSpPr/>
              <p:nvPr/>
            </p:nvCxnSpPr>
            <p:spPr>
              <a:xfrm flipV="1">
                <a:off x="5071957" y="3444049"/>
                <a:ext cx="1263660" cy="1413630"/>
              </a:xfrm>
              <a:prstGeom prst="straightConnector1">
                <a:avLst/>
              </a:prstGeom>
              <a:noFill/>
              <a:ln w="85725" cap="rnd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6" name="Grupo 45"/>
          <p:cNvGrpSpPr/>
          <p:nvPr/>
        </p:nvGrpSpPr>
        <p:grpSpPr>
          <a:xfrm>
            <a:off x="1397746" y="2653560"/>
            <a:ext cx="1135223" cy="920712"/>
            <a:chOff x="6176444" y="3196583"/>
            <a:chExt cx="4993889" cy="4050249"/>
          </a:xfrm>
        </p:grpSpPr>
        <p:pic>
          <p:nvPicPr>
            <p:cNvPr id="48" name="Imagen 6">
              <a:extLst>
                <a:ext uri="{FF2B5EF4-FFF2-40B4-BE49-F238E27FC236}">
                  <a16:creationId xmlns:a16="http://schemas.microsoft.com/office/drawing/2014/main" id="{230EA12E-219A-4937-9685-D71FCA1DD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0619" t="5391" r="19759" b="270"/>
            <a:stretch/>
          </p:blipFill>
          <p:spPr>
            <a:xfrm flipH="1">
              <a:off x="7130529" y="3196583"/>
              <a:ext cx="4039804" cy="4050249"/>
            </a:xfrm>
            <a:prstGeom prst="rect">
              <a:avLst/>
            </a:prstGeom>
          </p:spPr>
        </p:pic>
        <p:pic>
          <p:nvPicPr>
            <p:cNvPr id="49" name="Imagen 114" descr="Imagen de la pantalla de un celular&#10;&#10;Descripción generada automáticamente">
              <a:extLst>
                <a:ext uri="{FF2B5EF4-FFF2-40B4-BE49-F238E27FC236}">
                  <a16:creationId xmlns:a16="http://schemas.microsoft.com/office/drawing/2014/main" id="{6C4AC790-C20C-4608-899E-45345DE0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370544">
              <a:off x="6176444" y="3860117"/>
              <a:ext cx="1954176" cy="1999166"/>
            </a:xfrm>
            <a:prstGeom prst="rect">
              <a:avLst/>
            </a:prstGeom>
          </p:spPr>
        </p:pic>
      </p:grpSp>
      <p:sp>
        <p:nvSpPr>
          <p:cNvPr id="50" name="Google Shape;628;ga06780c028_0_712">
            <a:extLst>
              <a:ext uri="{FF2B5EF4-FFF2-40B4-BE49-F238E27FC236}">
                <a16:creationId xmlns:a16="http://schemas.microsoft.com/office/drawing/2014/main" id="{EF394511-24B5-4BB1-994B-C67BD0FB55C8}"/>
              </a:ext>
            </a:extLst>
          </p:cNvPr>
          <p:cNvSpPr txBox="1"/>
          <p:nvPr/>
        </p:nvSpPr>
        <p:spPr>
          <a:xfrm>
            <a:off x="2126512" y="1517544"/>
            <a:ext cx="9473609" cy="10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rgbClr val="FF0000"/>
                </a:solidFill>
                <a:latin typeface="Calibri"/>
                <a:cs typeface="Calibri"/>
                <a:sym typeface="Arial"/>
              </a:rPr>
              <a:t>Los estudiantes que se encuentren en servicios educativos presencial o semi presencial continuarán con la asignación de  tableta para su aprovechamiento pedagógico de acuerdo a los lineamientos de AeC</a:t>
            </a:r>
            <a:r>
              <a:rPr lang="es-PE" sz="2000" b="1" dirty="0">
                <a:solidFill>
                  <a:srgbClr val="002060"/>
                </a:solidFill>
                <a:latin typeface="Calibri"/>
                <a:cs typeface="Calibri"/>
                <a:sym typeface="Arial"/>
              </a:rPr>
              <a:t>.</a:t>
            </a:r>
            <a:endParaRPr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7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" t="8403" r="4895" b="7193"/>
          <a:stretch/>
        </p:blipFill>
        <p:spPr>
          <a:xfrm>
            <a:off x="0" y="44075"/>
            <a:ext cx="12192000" cy="6799548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0" y="41734"/>
            <a:ext cx="12192000" cy="1233081"/>
            <a:chOff x="0" y="6209820"/>
            <a:chExt cx="12192000" cy="123308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209820"/>
              <a:ext cx="12192000" cy="12330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</p:spPr>
        </p:pic>
      </p:grpSp>
      <p:cxnSp>
        <p:nvCxnSpPr>
          <p:cNvPr id="10" name="Conector recto 9"/>
          <p:cNvCxnSpPr/>
          <p:nvPr/>
        </p:nvCxnSpPr>
        <p:spPr>
          <a:xfrm>
            <a:off x="5427451" y="2850035"/>
            <a:ext cx="900332" cy="0"/>
          </a:xfrm>
          <a:prstGeom prst="line">
            <a:avLst/>
          </a:prstGeom>
          <a:ln w="104775" cap="rnd">
            <a:solidFill>
              <a:srgbClr val="B7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58;ga06780c028_0_33">
            <a:extLst>
              <a:ext uri="{FF2B5EF4-FFF2-40B4-BE49-F238E27FC236}">
                <a16:creationId xmlns:a16="http://schemas.microsoft.com/office/drawing/2014/main" id="{61E15180-0C06-42A9-9CC6-3CE3700302C0}"/>
              </a:ext>
            </a:extLst>
          </p:cNvPr>
          <p:cNvSpPr txBox="1"/>
          <p:nvPr/>
        </p:nvSpPr>
        <p:spPr>
          <a:xfrm>
            <a:off x="4281336" y="1904873"/>
            <a:ext cx="3469760" cy="68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b="1" dirty="0">
                <a:solidFill>
                  <a:srgbClr val="3153A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OBJETIVO</a:t>
            </a:r>
          </a:p>
        </p:txBody>
      </p:sp>
      <p:sp>
        <p:nvSpPr>
          <p:cNvPr id="13" name="Google Shape;140;p7">
            <a:extLst>
              <a:ext uri="{FF2B5EF4-FFF2-40B4-BE49-F238E27FC236}">
                <a16:creationId xmlns:a16="http://schemas.microsoft.com/office/drawing/2014/main" id="{8FFDA40F-AAAB-44CD-9C9E-840DF431D6E4}"/>
              </a:ext>
            </a:extLst>
          </p:cNvPr>
          <p:cNvSpPr txBox="1">
            <a:spLocks/>
          </p:cNvSpPr>
          <p:nvPr/>
        </p:nvSpPr>
        <p:spPr>
          <a:xfrm>
            <a:off x="2088411" y="2983413"/>
            <a:ext cx="7855609" cy="28538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 panose="020B0604020202020204" pitchFamily="34" charset="0"/>
              <a:buNone/>
              <a:tabLst/>
              <a:defRPr/>
            </a:pPr>
            <a:r>
              <a:rPr lang="es-PE" dirty="0">
                <a:solidFill>
                  <a:srgbClr val="3153AC"/>
                </a:solidFill>
                <a:latin typeface="Arial"/>
                <a:cs typeface="Arial"/>
              </a:rPr>
              <a:t>Establecer lineamientos para la gestión de las tabletas y sus complementos en las instituciones educativas públicas de la Educación Básica Regular de los ámbitos rurales y urbanos del quintil 1 y 2 de pobreza focalizadas por el Ministerio de Educación, en el marco del Decreto Legislativo </a:t>
            </a:r>
            <a:r>
              <a:rPr lang="es-PE" dirty="0" err="1">
                <a:solidFill>
                  <a:srgbClr val="3153AC"/>
                </a:solidFill>
                <a:latin typeface="Arial"/>
                <a:cs typeface="Arial"/>
              </a:rPr>
              <a:t>N°</a:t>
            </a:r>
            <a:r>
              <a:rPr lang="es-PE" dirty="0">
                <a:solidFill>
                  <a:srgbClr val="3153AC"/>
                </a:solidFill>
                <a:latin typeface="Arial"/>
                <a:cs typeface="Arial"/>
              </a:rPr>
              <a:t> 1465, normas complementarias y la estrategia Cierre de brecha digital.</a:t>
            </a:r>
            <a:endParaRPr lang="es-MX" dirty="0">
              <a:solidFill>
                <a:srgbClr val="3153A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42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ga06780c028_0_712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a06780c028_0_712"/>
          <p:cNvSpPr txBox="1"/>
          <p:nvPr/>
        </p:nvSpPr>
        <p:spPr>
          <a:xfrm>
            <a:off x="755543" y="985286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5.1.7. Retorno y cautela de la tableta y sus complementos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ga06780c028_0_712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612" name="Google Shape;612;ga06780c028_0_7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ga06780c028_0_7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ga06780c028_0_7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29" name="Google Shape;629;ga06780c028_0_712"/>
          <p:cNvCxnSpPr/>
          <p:nvPr/>
        </p:nvCxnSpPr>
        <p:spPr>
          <a:xfrm>
            <a:off x="897420" y="1525135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3" name="Google Shape;633;ga06780c028_0_712"/>
          <p:cNvSpPr/>
          <p:nvPr/>
        </p:nvSpPr>
        <p:spPr>
          <a:xfrm>
            <a:off x="1850618" y="1655610"/>
            <a:ext cx="134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634FD2"/>
                </a:solidFill>
                <a:latin typeface="Calibri"/>
                <a:ea typeface="Calibri"/>
                <a:cs typeface="Calibri"/>
                <a:sym typeface="Calibri"/>
              </a:rPr>
              <a:t>Del retorno:</a:t>
            </a:r>
            <a:endParaRPr sz="1800" dirty="0">
              <a:solidFill>
                <a:srgbClr val="634F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165861"/>
            <a:ext cx="10688891" cy="4133558"/>
            <a:chOff x="-1549471" y="2591038"/>
            <a:chExt cx="13467109" cy="5157893"/>
          </a:xfrm>
        </p:grpSpPr>
        <p:sp>
          <p:nvSpPr>
            <p:cNvPr id="3" name="Google Shape;618;ga06780c028_0_712">
              <a:extLst>
                <a:ext uri="{FF2B5EF4-FFF2-40B4-BE49-F238E27FC236}">
                  <a16:creationId xmlns:a16="http://schemas.microsoft.com/office/drawing/2014/main" id="{0A46BAF2-2CA6-4CF9-BFE3-8D11CA3BD490}"/>
                </a:ext>
              </a:extLst>
            </p:cNvPr>
            <p:cNvSpPr/>
            <p:nvPr/>
          </p:nvSpPr>
          <p:spPr>
            <a:xfrm>
              <a:off x="8663715" y="2593456"/>
              <a:ext cx="1632259" cy="1609906"/>
            </a:xfrm>
            <a:prstGeom prst="ellipse">
              <a:avLst/>
            </a:prstGeom>
            <a:solidFill>
              <a:srgbClr val="634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AE59EEB5-2638-4826-A993-72695F8BF5A3}"/>
                </a:ext>
              </a:extLst>
            </p:cNvPr>
            <p:cNvGrpSpPr/>
            <p:nvPr/>
          </p:nvGrpSpPr>
          <p:grpSpPr>
            <a:xfrm>
              <a:off x="-1549471" y="2591038"/>
              <a:ext cx="11714993" cy="5157893"/>
              <a:chOff x="-1909811" y="2404499"/>
              <a:chExt cx="14439391" cy="6357477"/>
            </a:xfrm>
          </p:grpSpPr>
          <p:grpSp>
            <p:nvGrpSpPr>
              <p:cNvPr id="615" name="Google Shape;615;ga06780c028_0_712"/>
              <p:cNvGrpSpPr/>
              <p:nvPr/>
            </p:nvGrpSpPr>
            <p:grpSpPr>
              <a:xfrm>
                <a:off x="-1909811" y="2404499"/>
                <a:ext cx="14439391" cy="2104888"/>
                <a:chOff x="-2665792" y="2510087"/>
                <a:chExt cx="12195431" cy="1802439"/>
              </a:xfrm>
            </p:grpSpPr>
            <p:sp>
              <p:nvSpPr>
                <p:cNvPr id="616" name="Google Shape;616;ga06780c028_0_712"/>
                <p:cNvSpPr/>
                <p:nvPr/>
              </p:nvSpPr>
              <p:spPr>
                <a:xfrm>
                  <a:off x="-1937746" y="2510087"/>
                  <a:ext cx="1699200" cy="1699200"/>
                </a:xfrm>
                <a:prstGeom prst="ellipse">
                  <a:avLst/>
                </a:prstGeom>
                <a:solidFill>
                  <a:srgbClr val="634FD2"/>
                </a:solidFill>
                <a:ln w="57150" cap="flat" cmpd="sng">
                  <a:solidFill>
                    <a:srgbClr val="634FD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ga06780c028_0_712"/>
                <p:cNvSpPr/>
                <p:nvPr/>
              </p:nvSpPr>
              <p:spPr>
                <a:xfrm>
                  <a:off x="2659084" y="2522591"/>
                  <a:ext cx="1699199" cy="1699200"/>
                </a:xfrm>
                <a:prstGeom prst="ellipse">
                  <a:avLst/>
                </a:prstGeom>
                <a:solidFill>
                  <a:srgbClr val="FFC000"/>
                </a:solidFill>
                <a:ln w="57150" cap="flat" cmpd="sng">
                  <a:solidFill>
                    <a:srgbClr val="F7BF3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7BF35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ga06780c028_0_712"/>
                <p:cNvSpPr/>
                <p:nvPr/>
              </p:nvSpPr>
              <p:spPr>
                <a:xfrm>
                  <a:off x="-1800624" y="2636214"/>
                  <a:ext cx="1431300" cy="1431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solidFill>
                      <a:schemeClr val="dk1"/>
                    </a:solidFill>
                    <a:latin typeface="Calibri"/>
                    <a:cs typeface="Calibri"/>
                    <a:sym typeface="Arial"/>
                  </a:endParaRPr>
                </a:p>
              </p:txBody>
            </p:sp>
            <p:sp>
              <p:nvSpPr>
                <p:cNvPr id="621" name="Google Shape;621;ga06780c028_0_712"/>
                <p:cNvSpPr/>
                <p:nvPr/>
              </p:nvSpPr>
              <p:spPr>
                <a:xfrm>
                  <a:off x="2793034" y="2665338"/>
                  <a:ext cx="1431300" cy="1431300"/>
                </a:xfrm>
                <a:prstGeom prst="ellipse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F7BF3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solidFill>
                      <a:srgbClr val="000000"/>
                    </a:solidFill>
                    <a:latin typeface="Calibri"/>
                    <a:cs typeface="Calibri"/>
                    <a:sym typeface="Arial"/>
                  </a:endParaRPr>
                </a:p>
              </p:txBody>
            </p:sp>
            <p:sp>
              <p:nvSpPr>
                <p:cNvPr id="624" name="Google Shape;624;ga06780c028_0_712"/>
                <p:cNvSpPr/>
                <p:nvPr/>
              </p:nvSpPr>
              <p:spPr>
                <a:xfrm>
                  <a:off x="-2665792" y="4073583"/>
                  <a:ext cx="3770188" cy="238943"/>
                </a:xfrm>
                <a:prstGeom prst="rect">
                  <a:avLst/>
                </a:prstGeom>
                <a:solidFill>
                  <a:srgbClr val="634F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ga06780c028_0_712"/>
                <p:cNvSpPr/>
                <p:nvPr/>
              </p:nvSpPr>
              <p:spPr>
                <a:xfrm>
                  <a:off x="818836" y="4069479"/>
                  <a:ext cx="5005388" cy="238943"/>
                </a:xfrm>
                <a:prstGeom prst="rect">
                  <a:avLst/>
                </a:prstGeom>
                <a:solidFill>
                  <a:srgbClr val="F7BF35"/>
                </a:solidFill>
                <a:ln w="12700" cap="flat" cmpd="sng">
                  <a:solidFill>
                    <a:srgbClr val="FFC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ga06780c028_0_712"/>
                <p:cNvSpPr/>
                <p:nvPr/>
              </p:nvSpPr>
              <p:spPr>
                <a:xfrm>
                  <a:off x="8098339" y="2631777"/>
                  <a:ext cx="1431300" cy="1431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solidFill>
                      <a:srgbClr val="000000"/>
                    </a:solidFill>
                    <a:latin typeface="Calibri"/>
                    <a:cs typeface="Calibri"/>
                    <a:sym typeface="Arial"/>
                  </a:endParaRPr>
                </a:p>
              </p:txBody>
            </p:sp>
          </p:grpSp>
          <p:sp>
            <p:nvSpPr>
              <p:cNvPr id="630" name="Google Shape;630;ga06780c028_0_712"/>
              <p:cNvSpPr txBox="1"/>
              <p:nvPr/>
            </p:nvSpPr>
            <p:spPr>
              <a:xfrm>
                <a:off x="-1600364" y="4650111"/>
                <a:ext cx="3796411" cy="4111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just"/>
                <a:r>
                  <a:rPr lang="es-PE" sz="1600" b="1" dirty="0">
                    <a:solidFill>
                      <a:srgbClr val="002060"/>
                    </a:solidFill>
                    <a:latin typeface="Calibri"/>
                    <a:cs typeface="Calibri"/>
                  </a:rPr>
                  <a:t>Para el caso de estudiantes que culminan el 6 grado de primaria en servicios educativos integrados y que ratifiquen continuidad por cambio de nivel se les asignará tabletas y sus complementos durante el periodo vacacional.</a:t>
                </a:r>
                <a:endParaRPr lang="es-ES" sz="1600" b="1" dirty="0">
                  <a:latin typeface="Calibri"/>
                  <a:cs typeface="Calibri"/>
                </a:endParaRPr>
              </a:p>
            </p:txBody>
          </p:sp>
          <p:pic>
            <p:nvPicPr>
              <p:cNvPr id="636" name="Google Shape;636;ga06780c028_0_71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697681" y="2729357"/>
                <a:ext cx="1305975" cy="1305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" name="Google Shape;626;ga06780c028_0_712">
              <a:extLst>
                <a:ext uri="{FF2B5EF4-FFF2-40B4-BE49-F238E27FC236}">
                  <a16:creationId xmlns:a16="http://schemas.microsoft.com/office/drawing/2014/main" id="{63FF179A-1BF4-454E-80B3-CE14D350DED8}"/>
                </a:ext>
              </a:extLst>
            </p:cNvPr>
            <p:cNvSpPr/>
            <p:nvPr/>
          </p:nvSpPr>
          <p:spPr>
            <a:xfrm>
              <a:off x="6606084" y="4038614"/>
              <a:ext cx="5311554" cy="283510"/>
            </a:xfrm>
            <a:prstGeom prst="rect">
              <a:avLst/>
            </a:prstGeom>
            <a:solidFill>
              <a:srgbClr val="634FD2"/>
            </a:solidFill>
            <a:ln w="1270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60058" y="2409887"/>
            <a:ext cx="1093077" cy="920712"/>
            <a:chOff x="7638230" y="3081433"/>
            <a:chExt cx="4808489" cy="4050249"/>
          </a:xfrm>
        </p:grpSpPr>
        <p:pic>
          <p:nvPicPr>
            <p:cNvPr id="48" name="Imagen 6">
              <a:extLst>
                <a:ext uri="{FF2B5EF4-FFF2-40B4-BE49-F238E27FC236}">
                  <a16:creationId xmlns:a16="http://schemas.microsoft.com/office/drawing/2014/main" id="{230EA12E-219A-4937-9685-D71FCA1DD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619" t="5391" r="19759" b="270"/>
            <a:stretch/>
          </p:blipFill>
          <p:spPr>
            <a:xfrm flipH="1">
              <a:off x="8406915" y="3081433"/>
              <a:ext cx="4039804" cy="4050249"/>
            </a:xfrm>
            <a:prstGeom prst="rect">
              <a:avLst/>
            </a:prstGeom>
          </p:spPr>
        </p:pic>
        <p:pic>
          <p:nvPicPr>
            <p:cNvPr id="49" name="Imagen 114" descr="Imagen de la pantalla de un celular&#10;&#10;Descripción generada automáticamente">
              <a:extLst>
                <a:ext uri="{FF2B5EF4-FFF2-40B4-BE49-F238E27FC236}">
                  <a16:creationId xmlns:a16="http://schemas.microsoft.com/office/drawing/2014/main" id="{6C4AC790-C20C-4608-899E-45345DE0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70544">
              <a:off x="7638230" y="3712192"/>
              <a:ext cx="1954177" cy="1999164"/>
            </a:xfrm>
            <a:prstGeom prst="rect">
              <a:avLst/>
            </a:prstGeom>
          </p:spPr>
        </p:pic>
      </p:grpSp>
      <p:pic>
        <p:nvPicPr>
          <p:cNvPr id="44" name="Imagen 43">
            <a:extLst>
              <a:ext uri="{FF2B5EF4-FFF2-40B4-BE49-F238E27FC236}">
                <a16:creationId xmlns:a16="http://schemas.microsoft.com/office/drawing/2014/main" id="{E412DDAD-B5B0-4909-8911-4A0ED7C95A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4159" r="38510" b="4247"/>
          <a:stretch/>
        </p:blipFill>
        <p:spPr>
          <a:xfrm flipH="1">
            <a:off x="10094493" y="737470"/>
            <a:ext cx="1774695" cy="2718577"/>
          </a:xfrm>
          <a:prstGeom prst="rect">
            <a:avLst/>
          </a:prstGeom>
        </p:spPr>
      </p:pic>
      <p:sp>
        <p:nvSpPr>
          <p:cNvPr id="32" name="Google Shape;630;ga06780c028_0_712">
            <a:extLst>
              <a:ext uri="{FF2B5EF4-FFF2-40B4-BE49-F238E27FC236}">
                <a16:creationId xmlns:a16="http://schemas.microsoft.com/office/drawing/2014/main" id="{0D0BA578-E156-4107-9217-126E1A131B0B}"/>
              </a:ext>
            </a:extLst>
          </p:cNvPr>
          <p:cNvSpPr txBox="1"/>
          <p:nvPr/>
        </p:nvSpPr>
        <p:spPr>
          <a:xfrm>
            <a:off x="2768543" y="3523731"/>
            <a:ext cx="3704547" cy="127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caso de traslados, retiros u otros por parte de los estudiantes beneficiarios, se solicitará la devolución de la tableta y sus componentes.</a:t>
            </a:r>
            <a:endParaRPr lang="es-ES" sz="1600" dirty="0"/>
          </a:p>
        </p:txBody>
      </p:sp>
      <p:sp>
        <p:nvSpPr>
          <p:cNvPr id="33" name="Google Shape;630;ga06780c028_0_712">
            <a:extLst>
              <a:ext uri="{FF2B5EF4-FFF2-40B4-BE49-F238E27FC236}">
                <a16:creationId xmlns:a16="http://schemas.microsoft.com/office/drawing/2014/main" id="{A0C7E773-BF74-4833-BF46-3E3D793CF22F}"/>
              </a:ext>
            </a:extLst>
          </p:cNvPr>
          <p:cNvSpPr txBox="1"/>
          <p:nvPr/>
        </p:nvSpPr>
        <p:spPr>
          <a:xfrm>
            <a:off x="2768543" y="4713524"/>
            <a:ext cx="3704547" cy="19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caso de reasignación, permuta, </a:t>
            </a:r>
            <a:r>
              <a:rPr lang="es-ES" sz="16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encargatura</a:t>
            </a:r>
            <a:r>
              <a:rPr lang="es-E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licencias, destaque, cese temporal o definitivo, término del vínculo laboral del personal docente beneficiario, se solicitará la devolución y se redistribuye siempre y cuando estén en buen estado físico y funcionamiento. </a:t>
            </a:r>
            <a:endParaRPr lang="es-ES" sz="1600" dirty="0"/>
          </a:p>
        </p:txBody>
      </p:sp>
      <p:pic>
        <p:nvPicPr>
          <p:cNvPr id="34" name="Google Shape;667;ga06780c028_0_746">
            <a:extLst>
              <a:ext uri="{FF2B5EF4-FFF2-40B4-BE49-F238E27FC236}">
                <a16:creationId xmlns:a16="http://schemas.microsoft.com/office/drawing/2014/main" id="{35CAC444-2239-4FE9-93BB-010734F2981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04846" y="2412470"/>
            <a:ext cx="895494" cy="82887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630;ga06780c028_0_712">
            <a:extLst>
              <a:ext uri="{FF2B5EF4-FFF2-40B4-BE49-F238E27FC236}">
                <a16:creationId xmlns:a16="http://schemas.microsoft.com/office/drawing/2014/main" id="{EC40CB6E-E7E4-469D-9B2F-CAD8E34060F6}"/>
              </a:ext>
            </a:extLst>
          </p:cNvPr>
          <p:cNvSpPr txBox="1"/>
          <p:nvPr/>
        </p:nvSpPr>
        <p:spPr>
          <a:xfrm>
            <a:off x="6836734" y="3658105"/>
            <a:ext cx="3704547" cy="231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caso de negativa de devolución de la tableta por parte de los beneficiarios, el/la director/a realizará acciones de sensibilización para la devolución como primera medida; caso contrario, cursará notificación dos veces consecutivas, en un plazo no mayor de cinco días hábiles.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5089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ga06780c028_0_712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36878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a06780c028_0_712"/>
          <p:cNvSpPr txBox="1"/>
          <p:nvPr/>
        </p:nvSpPr>
        <p:spPr>
          <a:xfrm>
            <a:off x="755543" y="985286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5.1.7. Retorno y cautela de la tableta y sus complementos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ga06780c028_0_712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612" name="Google Shape;612;ga06780c028_0_7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ga06780c028_0_7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ga06780c028_0_7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29" name="Google Shape;629;ga06780c028_0_712"/>
          <p:cNvCxnSpPr/>
          <p:nvPr/>
        </p:nvCxnSpPr>
        <p:spPr>
          <a:xfrm>
            <a:off x="897420" y="1525135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rupo 5"/>
          <p:cNvGrpSpPr/>
          <p:nvPr/>
        </p:nvGrpSpPr>
        <p:grpSpPr>
          <a:xfrm>
            <a:off x="444752" y="2130620"/>
            <a:ext cx="9347618" cy="3742093"/>
            <a:chOff x="-1549471" y="2543341"/>
            <a:chExt cx="11777217" cy="4669419"/>
          </a:xfrm>
        </p:grpSpPr>
        <p:sp>
          <p:nvSpPr>
            <p:cNvPr id="3" name="Google Shape;618;ga06780c028_0_712">
              <a:extLst>
                <a:ext uri="{FF2B5EF4-FFF2-40B4-BE49-F238E27FC236}">
                  <a16:creationId xmlns:a16="http://schemas.microsoft.com/office/drawing/2014/main" id="{0A46BAF2-2CA6-4CF9-BFE3-8D11CA3BD490}"/>
                </a:ext>
              </a:extLst>
            </p:cNvPr>
            <p:cNvSpPr/>
            <p:nvPr/>
          </p:nvSpPr>
          <p:spPr>
            <a:xfrm>
              <a:off x="8015727" y="2597660"/>
              <a:ext cx="1632259" cy="1609906"/>
            </a:xfrm>
            <a:prstGeom prst="ellipse">
              <a:avLst/>
            </a:prstGeom>
            <a:solidFill>
              <a:srgbClr val="634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5" name="Google Shape;615;ga06780c028_0_712"/>
            <p:cNvGrpSpPr/>
            <p:nvPr/>
          </p:nvGrpSpPr>
          <p:grpSpPr>
            <a:xfrm>
              <a:off x="-1549471" y="2543341"/>
              <a:ext cx="11067005" cy="4669419"/>
              <a:chOff x="-2665792" y="2459744"/>
              <a:chExt cx="11520869" cy="4928409"/>
            </a:xfrm>
          </p:grpSpPr>
          <p:sp>
            <p:nvSpPr>
              <p:cNvPr id="616" name="Google Shape;616;ga06780c028_0_712"/>
              <p:cNvSpPr/>
              <p:nvPr/>
            </p:nvSpPr>
            <p:spPr>
              <a:xfrm>
                <a:off x="-1937746" y="2510087"/>
                <a:ext cx="1699200" cy="1699200"/>
              </a:xfrm>
              <a:prstGeom prst="ellipse">
                <a:avLst/>
              </a:prstGeom>
              <a:solidFill>
                <a:srgbClr val="634FD2"/>
              </a:solidFill>
              <a:ln w="57150" cap="flat" cmpd="sng">
                <a:solidFill>
                  <a:srgbClr val="634FD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ga06780c028_0_712"/>
              <p:cNvSpPr/>
              <p:nvPr/>
            </p:nvSpPr>
            <p:spPr>
              <a:xfrm>
                <a:off x="2617779" y="2459744"/>
                <a:ext cx="1699199" cy="1699200"/>
              </a:xfrm>
              <a:prstGeom prst="ellipse">
                <a:avLst/>
              </a:prstGeom>
              <a:solidFill>
                <a:srgbClr val="FFC000"/>
              </a:solidFill>
              <a:ln w="57150" cap="flat" cmpd="sng">
                <a:solidFill>
                  <a:srgbClr val="F7BF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7BF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a06780c028_0_712"/>
              <p:cNvSpPr/>
              <p:nvPr/>
            </p:nvSpPr>
            <p:spPr>
              <a:xfrm>
                <a:off x="-1800624" y="2636214"/>
                <a:ext cx="1431300" cy="1431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dk1"/>
                  </a:solidFill>
                  <a:latin typeface="Calibri"/>
                  <a:cs typeface="Calibri"/>
                  <a:sym typeface="Arial"/>
                </a:endParaRPr>
              </a:p>
            </p:txBody>
          </p:sp>
          <p:sp>
            <p:nvSpPr>
              <p:cNvPr id="621" name="Google Shape;621;ga06780c028_0_712"/>
              <p:cNvSpPr/>
              <p:nvPr/>
            </p:nvSpPr>
            <p:spPr>
              <a:xfrm>
                <a:off x="2751728" y="2602490"/>
                <a:ext cx="1431300" cy="1431300"/>
              </a:xfrm>
              <a:prstGeom prst="ellipse">
                <a:avLst/>
              </a:prstGeom>
              <a:solidFill>
                <a:schemeClr val="lt1"/>
              </a:solidFill>
              <a:ln w="57150" cap="flat" cmpd="sng">
                <a:solidFill>
                  <a:srgbClr val="F7BF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0000"/>
                  </a:solidFill>
                  <a:latin typeface="Calibri"/>
                  <a:cs typeface="Calibri"/>
                  <a:sym typeface="Arial"/>
                </a:endParaRPr>
              </a:p>
            </p:txBody>
          </p:sp>
          <p:sp>
            <p:nvSpPr>
              <p:cNvPr id="624" name="Google Shape;624;ga06780c028_0_712"/>
              <p:cNvSpPr/>
              <p:nvPr/>
            </p:nvSpPr>
            <p:spPr>
              <a:xfrm>
                <a:off x="-2665792" y="4073583"/>
                <a:ext cx="3770188" cy="238943"/>
              </a:xfrm>
              <a:prstGeom prst="rect">
                <a:avLst/>
              </a:prstGeom>
              <a:solidFill>
                <a:srgbClr val="634F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a06780c028_0_712"/>
              <p:cNvSpPr/>
              <p:nvPr/>
            </p:nvSpPr>
            <p:spPr>
              <a:xfrm>
                <a:off x="818834" y="4069479"/>
                <a:ext cx="5202143" cy="262362"/>
              </a:xfrm>
              <a:prstGeom prst="rect">
                <a:avLst/>
              </a:prstGeom>
              <a:solidFill>
                <a:srgbClr val="F7BF35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ga06780c028_0_712"/>
              <p:cNvSpPr txBox="1"/>
              <p:nvPr/>
            </p:nvSpPr>
            <p:spPr>
              <a:xfrm>
                <a:off x="-2444413" y="4454300"/>
                <a:ext cx="3141873" cy="2933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just"/>
                <a:r>
                  <a:rPr lang="es-ES" dirty="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El director(a) o responsable designado adopta las medidas correspondientes para cautelar, conservar y garantizar el buen funcionamiento de las tabletas y sus complementos.</a:t>
                </a:r>
                <a:endParaRPr sz="1600" b="1" dirty="0">
                  <a:latin typeface="Calibri"/>
                  <a:cs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>
                  <a:solidFill>
                    <a:srgbClr val="002060"/>
                  </a:solidFill>
                  <a:latin typeface="Calibri"/>
                  <a:cs typeface="Calibri"/>
                  <a:sym typeface="Arial"/>
                </a:endParaRPr>
              </a:p>
            </p:txBody>
          </p:sp>
          <p:sp>
            <p:nvSpPr>
              <p:cNvPr id="623" name="Google Shape;623;ga06780c028_0_712"/>
              <p:cNvSpPr/>
              <p:nvPr/>
            </p:nvSpPr>
            <p:spPr>
              <a:xfrm>
                <a:off x="7423777" y="2636214"/>
                <a:ext cx="1431300" cy="1431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0000"/>
                  </a:solidFill>
                  <a:latin typeface="Calibri"/>
                  <a:cs typeface="Calibri"/>
                  <a:sym typeface="Arial"/>
                </a:endParaRPr>
              </a:p>
            </p:txBody>
          </p:sp>
        </p:grpSp>
        <p:sp>
          <p:nvSpPr>
            <p:cNvPr id="5" name="Google Shape;626;ga06780c028_0_712">
              <a:extLst>
                <a:ext uri="{FF2B5EF4-FFF2-40B4-BE49-F238E27FC236}">
                  <a16:creationId xmlns:a16="http://schemas.microsoft.com/office/drawing/2014/main" id="{63FF179A-1BF4-454E-80B3-CE14D350DED8}"/>
                </a:ext>
              </a:extLst>
            </p:cNvPr>
            <p:cNvSpPr/>
            <p:nvPr/>
          </p:nvSpPr>
          <p:spPr>
            <a:xfrm>
              <a:off x="6625559" y="4038613"/>
              <a:ext cx="3602187" cy="278447"/>
            </a:xfrm>
            <a:prstGeom prst="rect">
              <a:avLst/>
            </a:prstGeom>
            <a:solidFill>
              <a:srgbClr val="634FD2"/>
            </a:solidFill>
            <a:ln w="1270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692;ga06780c028_0_774">
            <a:extLst>
              <a:ext uri="{FF2B5EF4-FFF2-40B4-BE49-F238E27FC236}">
                <a16:creationId xmlns:a16="http://schemas.microsoft.com/office/drawing/2014/main" id="{17DA1261-8EF2-44C7-BA1F-F74766131668}"/>
              </a:ext>
            </a:extLst>
          </p:cNvPr>
          <p:cNvSpPr txBox="1"/>
          <p:nvPr/>
        </p:nvSpPr>
        <p:spPr>
          <a:xfrm>
            <a:off x="3120423" y="3552088"/>
            <a:ext cx="3947432" cy="298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PE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 director (a), coordina con el personal encargado de la seguridad y/o autoridades de la comunidad para el resguardo, realizando acciones de vigilancia con mayor frecuencia en las noches y en fechas de fin de semana largo y/o feriados. </a:t>
            </a:r>
            <a:r>
              <a:rPr lang="es-PE" sz="1600" b="1" dirty="0">
                <a:solidFill>
                  <a:srgbClr val="002060"/>
                </a:solidFill>
              </a:rPr>
              <a:t>Cuando los bienes se encuentran en la I.E. o en lugares distintos a la I.E, están bajo la responsabilidad del director/a o responsable de la recepción.</a:t>
            </a:r>
            <a:endParaRPr sz="1600" b="1" dirty="0">
              <a:solidFill>
                <a:srgbClr val="002060"/>
              </a:solidFill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E412DDAD-B5B0-4909-8911-4A0ED7C95A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4159" r="38510" b="4247"/>
          <a:stretch/>
        </p:blipFill>
        <p:spPr>
          <a:xfrm flipH="1">
            <a:off x="10237122" y="969957"/>
            <a:ext cx="1601390" cy="2453098"/>
          </a:xfrm>
          <a:prstGeom prst="rect">
            <a:avLst/>
          </a:prstGeom>
        </p:spPr>
      </p:pic>
      <p:sp>
        <p:nvSpPr>
          <p:cNvPr id="47" name="Google Shape;694;ga06780c028_0_774">
            <a:extLst>
              <a:ext uri="{FF2B5EF4-FFF2-40B4-BE49-F238E27FC236}">
                <a16:creationId xmlns:a16="http://schemas.microsoft.com/office/drawing/2014/main" id="{5A86B3EB-F9F6-4B0E-A34C-14177DF477C4}"/>
              </a:ext>
            </a:extLst>
          </p:cNvPr>
          <p:cNvSpPr/>
          <p:nvPr/>
        </p:nvSpPr>
        <p:spPr>
          <a:xfrm>
            <a:off x="706357" y="1586131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E83829"/>
                </a:solidFill>
                <a:latin typeface="Calibri"/>
                <a:ea typeface="Calibri"/>
                <a:cs typeface="Calibri"/>
                <a:sym typeface="Calibri"/>
              </a:rPr>
              <a:t>De la cautela o seguridad:</a:t>
            </a:r>
            <a:endParaRPr sz="1800" dirty="0">
              <a:solidFill>
                <a:srgbClr val="E83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628;ga06780c028_0_712">
            <a:extLst>
              <a:ext uri="{FF2B5EF4-FFF2-40B4-BE49-F238E27FC236}">
                <a16:creationId xmlns:a16="http://schemas.microsoft.com/office/drawing/2014/main" id="{7D0ABFC5-2115-42F4-80EC-523CB584C630}"/>
              </a:ext>
            </a:extLst>
          </p:cNvPr>
          <p:cNvSpPr txBox="1"/>
          <p:nvPr/>
        </p:nvSpPr>
        <p:spPr>
          <a:xfrm>
            <a:off x="7242015" y="3645067"/>
            <a:ext cx="2395476" cy="222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Todas las rondas deberán ser anotadas en un cuaderno de incidencias diarias o registro digital, el cual será entregado o enviado al director de la institución educativa, a fin de hacer el seguimiento de seguridad.</a:t>
            </a:r>
            <a:endParaRPr lang="es-ES" dirty="0"/>
          </a:p>
        </p:txBody>
      </p:sp>
      <p:pic>
        <p:nvPicPr>
          <p:cNvPr id="33" name="Google Shape;695;ga06780c028_0_774">
            <a:extLst>
              <a:ext uri="{FF2B5EF4-FFF2-40B4-BE49-F238E27FC236}">
                <a16:creationId xmlns:a16="http://schemas.microsoft.com/office/drawing/2014/main" id="{DE42DCE9-DA66-44BD-AF80-4CBEB4CE54F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7045" y="2318224"/>
            <a:ext cx="872269" cy="87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96;ga06780c028_0_774">
            <a:extLst>
              <a:ext uri="{FF2B5EF4-FFF2-40B4-BE49-F238E27FC236}">
                <a16:creationId xmlns:a16="http://schemas.microsoft.com/office/drawing/2014/main" id="{22BB4273-1104-4D82-9F6A-2851C25B84A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46775" y="2452649"/>
            <a:ext cx="799088" cy="73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97;ga06780c028_0_774">
            <a:extLst>
              <a:ext uri="{FF2B5EF4-FFF2-40B4-BE49-F238E27FC236}">
                <a16:creationId xmlns:a16="http://schemas.microsoft.com/office/drawing/2014/main" id="{17894F21-41CA-4BEF-BB2F-FDB2A89F184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75168" y="2405634"/>
            <a:ext cx="903467" cy="896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72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175409" y="1947967"/>
            <a:ext cx="9841181" cy="3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Sobre daños, pérdida o robo de tabletas y complementos.</a:t>
            </a:r>
            <a:endParaRPr lang="es-ES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2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"/>
          <p:cNvSpPr txBox="1"/>
          <p:nvPr/>
        </p:nvSpPr>
        <p:spPr>
          <a:xfrm>
            <a:off x="848962" y="1047970"/>
            <a:ext cx="10494076" cy="9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5.1.8. Procedimientos sobre daños, pérdida o robo de tabletas y complementos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5" name="Google Shape;715;p2"/>
          <p:cNvCxnSpPr/>
          <p:nvPr/>
        </p:nvCxnSpPr>
        <p:spPr>
          <a:xfrm rot="10800000" flipH="1">
            <a:off x="980536" y="2100703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16" name="Google Shape;716;p2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717" name="Google Shape;71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0" name="Google Shape;720;p2" descr="Imagen que contiene dibuj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0558" y="3457032"/>
            <a:ext cx="868821" cy="8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" descr="Imagen que contiene dibuj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36493" y="3338483"/>
            <a:ext cx="950477" cy="95376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"/>
          <p:cNvSpPr/>
          <p:nvPr/>
        </p:nvSpPr>
        <p:spPr>
          <a:xfrm>
            <a:off x="949871" y="5890401"/>
            <a:ext cx="1178946" cy="43131"/>
          </a:xfrm>
          <a:prstGeom prst="roundRect">
            <a:avLst>
              <a:gd name="adj" fmla="val 16667"/>
            </a:avLst>
          </a:prstGeom>
          <a:solidFill>
            <a:srgbClr val="3153A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Google Shape;72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3873" y="2503795"/>
            <a:ext cx="3444232" cy="306766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2"/>
          <p:cNvSpPr txBox="1"/>
          <p:nvPr/>
        </p:nvSpPr>
        <p:spPr>
          <a:xfrm>
            <a:off x="381992" y="3550187"/>
            <a:ext cx="3021285" cy="169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 director(a) de la I.E informa a los beneficiarios, las orientaciones sobre daños, robo o pérdida de tableta y complementos. Anexo 4A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26" name="Google Shape;72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8877" y="2503795"/>
            <a:ext cx="3444232" cy="32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2"/>
          <p:cNvSpPr txBox="1"/>
          <p:nvPr/>
        </p:nvSpPr>
        <p:spPr>
          <a:xfrm>
            <a:off x="4458985" y="3503748"/>
            <a:ext cx="3306216" cy="205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 caso se presenten situaciones de daños no cubiertos por garantía de fábrica, robo o pérdida de tabletas y/o complementos, se procederá según el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Anexo 4A y 4B.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8" name="Google Shape;72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28167" y="2656418"/>
            <a:ext cx="3444232" cy="2969982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2"/>
          <p:cNvSpPr txBox="1"/>
          <p:nvPr/>
        </p:nvSpPr>
        <p:spPr>
          <a:xfrm>
            <a:off x="8984512" y="3522034"/>
            <a:ext cx="2933051" cy="172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 UGEL llevará el registro de casos de daños no cubiertos por la garantía , robos y pérdidas de tabletas y sus complementos, en el SIGA-MP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30" name="Google Shape;73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11617" y="2687798"/>
            <a:ext cx="973883" cy="9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26069" y="2653766"/>
            <a:ext cx="868821" cy="8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30031" y="2506570"/>
            <a:ext cx="804810" cy="83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3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3"/>
          <p:cNvSpPr txBox="1"/>
          <p:nvPr/>
        </p:nvSpPr>
        <p:spPr>
          <a:xfrm>
            <a:off x="574147" y="1012768"/>
            <a:ext cx="11424667" cy="9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5.1.8. Procedimientos sobre daños, pérdida o robo de tabletas y complementos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9" name="Google Shape;739;p3"/>
          <p:cNvCxnSpPr/>
          <p:nvPr/>
        </p:nvCxnSpPr>
        <p:spPr>
          <a:xfrm rot="10800000" flipH="1">
            <a:off x="619192" y="1964664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40" name="Google Shape;740;p3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741" name="Google Shape;74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5" name="Google Shape;745;p3" descr="Imagen que contiene dibuj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3481" y="3323322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3"/>
          <p:cNvSpPr/>
          <p:nvPr/>
        </p:nvSpPr>
        <p:spPr>
          <a:xfrm>
            <a:off x="949871" y="5890401"/>
            <a:ext cx="1178946" cy="43131"/>
          </a:xfrm>
          <a:prstGeom prst="roundRect">
            <a:avLst>
              <a:gd name="adj" fmla="val 16667"/>
            </a:avLst>
          </a:prstGeom>
          <a:solidFill>
            <a:srgbClr val="3153A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Google Shape;74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2618" y="2227482"/>
            <a:ext cx="4147507" cy="323068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3"/>
          <p:cNvSpPr txBox="1"/>
          <p:nvPr/>
        </p:nvSpPr>
        <p:spPr>
          <a:xfrm>
            <a:off x="949871" y="3621562"/>
            <a:ext cx="3643393" cy="120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DRE consolida los reportes en el SIGA-MP, con la finalidad de generar acciones para mitigar estas situaciones. </a:t>
            </a:r>
            <a:endParaRPr sz="1800" dirty="0"/>
          </a:p>
        </p:txBody>
      </p:sp>
      <p:pic>
        <p:nvPicPr>
          <p:cNvPr id="749" name="Google Shape;74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9937" y="2503906"/>
            <a:ext cx="4464861" cy="3081768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"/>
          <p:cNvSpPr txBox="1"/>
          <p:nvPr/>
        </p:nvSpPr>
        <p:spPr>
          <a:xfrm>
            <a:off x="7017337" y="3286221"/>
            <a:ext cx="353000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UGEL y la DRE/GRE gestionará acciones para la reparación de daños no cubiertos por la garantía generando alianzas con gobiernos locales, organizaciones de la sociedad civil, empresas privadas y otras instancias.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24051" y="2395617"/>
            <a:ext cx="1014679" cy="101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90018" y="2273043"/>
            <a:ext cx="1013178" cy="101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899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175409" y="1947967"/>
            <a:ext cx="9841181" cy="3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Sobre la conservación de las tabletas.</a:t>
            </a:r>
            <a:endParaRPr lang="es-ES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7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4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-30807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4"/>
          <p:cNvSpPr txBox="1"/>
          <p:nvPr/>
        </p:nvSpPr>
        <p:spPr>
          <a:xfrm>
            <a:off x="848961" y="929407"/>
            <a:ext cx="10600357" cy="76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C408C"/>
              </a:buClr>
              <a:buSzPts val="2220"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5.2. Sobre la conservación de las tabletas; el director o responsable y docentes: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2" name="Google Shape;762;p4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763" name="Google Shape;76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68" name="Google Shape;768;p4"/>
          <p:cNvCxnSpPr/>
          <p:nvPr/>
        </p:nvCxnSpPr>
        <p:spPr>
          <a:xfrm>
            <a:off x="892203" y="1876644"/>
            <a:ext cx="358867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upo 1"/>
          <p:cNvGrpSpPr/>
          <p:nvPr/>
        </p:nvGrpSpPr>
        <p:grpSpPr>
          <a:xfrm>
            <a:off x="257707" y="2181745"/>
            <a:ext cx="10385483" cy="4129162"/>
            <a:chOff x="742618" y="2172368"/>
            <a:chExt cx="10731244" cy="4909043"/>
          </a:xfrm>
        </p:grpSpPr>
        <p:pic>
          <p:nvPicPr>
            <p:cNvPr id="758" name="Google Shape;758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79247" y="2172368"/>
              <a:ext cx="1925816" cy="1442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Google Shape;759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42139" y="2305493"/>
              <a:ext cx="1854150" cy="1394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0" name="Google Shape;760;p4"/>
            <p:cNvSpPr txBox="1"/>
            <p:nvPr/>
          </p:nvSpPr>
          <p:spPr>
            <a:xfrm>
              <a:off x="742618" y="4007842"/>
              <a:ext cx="2295534" cy="3073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s-PE" sz="1800" b="1" dirty="0">
                  <a:solidFill>
                    <a:srgbClr val="00C942"/>
                  </a:solidFill>
                  <a:latin typeface="Calibri"/>
                  <a:ea typeface="Calibri"/>
                  <a:cs typeface="Calibri"/>
                  <a:sym typeface="Calibri"/>
                </a:rPr>
                <a:t>Fomentarán en las familias y los estudiantes beneficiarios  la revisión del video</a:t>
              </a:r>
              <a:r>
                <a:rPr lang="es-PE" sz="18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 incluido en la tableta, sobre características, uso y cuidado. </a:t>
              </a:r>
              <a:endParaRPr sz="1600" dirty="0"/>
            </a:p>
          </p:txBody>
        </p:sp>
        <p:pic>
          <p:nvPicPr>
            <p:cNvPr id="766" name="Google Shape;766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529591" y="2305493"/>
              <a:ext cx="1975266" cy="1387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8729" y="2312343"/>
              <a:ext cx="1897216" cy="1387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9" name="Google Shape;769;p4"/>
            <p:cNvSpPr/>
            <p:nvPr/>
          </p:nvSpPr>
          <p:spPr>
            <a:xfrm>
              <a:off x="3344535" y="4007842"/>
              <a:ext cx="2528423" cy="2744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PE" sz="1800" b="1" dirty="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Orientarán sobre los riesgos de seguridad digital </a:t>
              </a:r>
              <a:r>
                <a:rPr lang="es-PE" sz="18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y resguardo de la privacidad de la información personal, con la finalidad de evitar aplicaciones no deseadas.</a:t>
              </a:r>
              <a:endParaRPr lang="es-PE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70" name="Google Shape;770;p4"/>
            <p:cNvSpPr txBox="1"/>
            <p:nvPr/>
          </p:nvSpPr>
          <p:spPr>
            <a:xfrm>
              <a:off x="6179341" y="3978883"/>
              <a:ext cx="2816729" cy="296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408C"/>
                </a:buClr>
                <a:buSzPts val="2220"/>
                <a:buFont typeface="Arial"/>
                <a:buNone/>
              </a:pPr>
              <a:r>
                <a:rPr lang="es-PE" sz="1800" b="1" dirty="0">
                  <a:solidFill>
                    <a:srgbClr val="634FD2"/>
                  </a:solidFill>
                  <a:latin typeface="Calibri"/>
                  <a:ea typeface="Calibri"/>
                  <a:cs typeface="Calibri"/>
                  <a:sym typeface="Calibri"/>
                </a:rPr>
                <a:t>Realizarán acciones de recuperación de información y restauración del sistema, </a:t>
              </a:r>
              <a:r>
                <a:rPr lang="es-PE" sz="18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 la finalidad de asegurar la operatividad y funcionalidad durante el periodo escolar.</a:t>
              </a:r>
              <a:r>
                <a:rPr lang="es-PE" sz="18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s-ES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9162189" y="4039075"/>
              <a:ext cx="2311673" cy="2414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buClr>
                  <a:srgbClr val="3F3F3F"/>
                </a:buClr>
                <a:buSzPts val="1600"/>
              </a:pPr>
              <a:r>
                <a:rPr lang="es-PE" sz="1800" b="1" dirty="0">
                  <a:solidFill>
                    <a:srgbClr val="E83829"/>
                  </a:solidFill>
                  <a:latin typeface="Calibri"/>
                  <a:ea typeface="Calibri"/>
                  <a:cs typeface="Calibri"/>
                  <a:sym typeface="Calibri"/>
                </a:rPr>
                <a:t>Fomentarán </a:t>
              </a:r>
              <a:r>
                <a:rPr lang="es-PE" sz="1800" b="1" i="0" u="none" strike="noStrike" cap="none" dirty="0">
                  <a:solidFill>
                    <a:srgbClr val="E83829"/>
                  </a:solidFill>
                  <a:latin typeface="Calibri"/>
                  <a:ea typeface="Calibri"/>
                  <a:cs typeface="Calibri"/>
                  <a:sym typeface="Calibri"/>
                </a:rPr>
                <a:t>acciones en los beneficiarios para asegurar </a:t>
              </a:r>
              <a:r>
                <a:rPr lang="es-PE" sz="18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la conservación de la tableta y sus complementos.</a:t>
              </a:r>
              <a:endParaRPr lang="es-ES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772" name="Google Shape;772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18957" y="2546131"/>
              <a:ext cx="967458" cy="967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96950" y="2656661"/>
              <a:ext cx="880490" cy="880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773684" y="2482663"/>
              <a:ext cx="936942" cy="936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914182" y="2621572"/>
              <a:ext cx="950668" cy="9506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5" t="12084" r="28976"/>
          <a:stretch/>
        </p:blipFill>
        <p:spPr>
          <a:xfrm>
            <a:off x="10215886" y="1194002"/>
            <a:ext cx="2101795" cy="32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4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5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31051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"/>
          <p:cNvSpPr txBox="1"/>
          <p:nvPr/>
        </p:nvSpPr>
        <p:spPr>
          <a:xfrm>
            <a:off x="853030" y="952431"/>
            <a:ext cx="10172933" cy="44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5.3. Sobre los servicios digitales, recursos y aplicativos precargados en las tabletas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endParaRPr sz="2800" b="1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3" name="Google Shape;783;p5"/>
          <p:cNvCxnSpPr/>
          <p:nvPr/>
        </p:nvCxnSpPr>
        <p:spPr>
          <a:xfrm rot="10800000" flipH="1">
            <a:off x="980536" y="1899535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84" name="Google Shape;784;p5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785" name="Google Shape;78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upo 2"/>
          <p:cNvGrpSpPr/>
          <p:nvPr/>
        </p:nvGrpSpPr>
        <p:grpSpPr>
          <a:xfrm>
            <a:off x="645211" y="1956020"/>
            <a:ext cx="8933252" cy="4273974"/>
            <a:chOff x="2443063" y="1580330"/>
            <a:chExt cx="8856066" cy="4739662"/>
          </a:xfrm>
        </p:grpSpPr>
        <p:pic>
          <p:nvPicPr>
            <p:cNvPr id="788" name="Google Shape;788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51082" y="5127449"/>
              <a:ext cx="1500312" cy="1066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43063" y="1812833"/>
              <a:ext cx="1685253" cy="126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487175" y="3416392"/>
              <a:ext cx="1500311" cy="1124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2" name="Google Shape;792;p5"/>
            <p:cNvSpPr/>
            <p:nvPr/>
          </p:nvSpPr>
          <p:spPr>
            <a:xfrm>
              <a:off x="4198359" y="1580330"/>
              <a:ext cx="7100770" cy="1467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 tabletas cuentan con servicios digitales, recursos y aplicativos precargados, </a:t>
              </a:r>
              <a:r>
                <a:rPr lang="es-PE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según nivel educativo </a:t>
              </a: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estudiantes, los mismos que han sido </a:t>
              </a:r>
              <a:r>
                <a:rPr lang="es-PE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validados por las direcciones pedagógicas </a:t>
              </a: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 Minedu.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171795" y="3456370"/>
              <a:ext cx="7100770" cy="1126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las zonas con conectividad acceden a los servicios de manera inmediata, en zonas sin conectividad, cuentan con </a:t>
              </a:r>
              <a:r>
                <a:rPr lang="es-PE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diversos recursos </a:t>
              </a: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 pueden acceder desde el </a:t>
              </a:r>
              <a:r>
                <a:rPr lang="es-PE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Gestor de contenidos AeC</a:t>
              </a: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1800" dirty="0"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138357" y="5193709"/>
              <a:ext cx="7100770" cy="1126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 tabletas cue</a:t>
              </a:r>
              <a:r>
                <a:rPr lang="es-PE" sz="20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ntan con </a:t>
              </a:r>
              <a:r>
                <a:rPr lang="es-PE" sz="20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filtro de contenidos</a:t>
              </a:r>
              <a:r>
                <a:rPr lang="es-PE" sz="20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, con </a:t>
              </a:r>
              <a:r>
                <a:rPr lang="es-P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finalidad de asegurar que no accedan a información que puede afectar la sensibilidad de los estudiantes o docentes</a:t>
              </a:r>
              <a:endParaRPr lang="es-ES" sz="1800" dirty="0">
                <a:solidFill>
                  <a:schemeClr val="dk1"/>
                </a:solidFill>
              </a:endParaRPr>
            </a:p>
          </p:txBody>
        </p:sp>
        <p:pic>
          <p:nvPicPr>
            <p:cNvPr id="796" name="Google Shape;796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894358" y="3594414"/>
              <a:ext cx="870254" cy="870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848469" y="2077493"/>
              <a:ext cx="916143" cy="916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902405" y="5250267"/>
              <a:ext cx="893010" cy="893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Símbolo &quot;No permitido&quot; 1">
              <a:extLst>
                <a:ext uri="{FF2B5EF4-FFF2-40B4-BE49-F238E27FC236}">
                  <a16:creationId xmlns:a16="http://schemas.microsoft.com/office/drawing/2014/main" id="{1AE4F0E0-DE5E-4188-BDEE-55A0F3116699}"/>
                </a:ext>
              </a:extLst>
            </p:cNvPr>
            <p:cNvSpPr/>
            <p:nvPr/>
          </p:nvSpPr>
          <p:spPr>
            <a:xfrm>
              <a:off x="3203286" y="5517054"/>
              <a:ext cx="345056" cy="359434"/>
            </a:xfrm>
            <a:prstGeom prst="noSmoking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B242143-2CD4-4641-BE11-ECED6B301E8B}"/>
              </a:ext>
            </a:extLst>
          </p:cNvPr>
          <p:cNvGrpSpPr/>
          <p:nvPr/>
        </p:nvGrpSpPr>
        <p:grpSpPr>
          <a:xfrm>
            <a:off x="9945337" y="1399403"/>
            <a:ext cx="1671680" cy="3162858"/>
            <a:chOff x="8883707" y="1885157"/>
            <a:chExt cx="2882724" cy="4637851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F5270A4-4758-403D-8A3C-C0E0B075DD11}"/>
                </a:ext>
              </a:extLst>
            </p:cNvPr>
            <p:cNvSpPr/>
            <p:nvPr/>
          </p:nvSpPr>
          <p:spPr>
            <a:xfrm>
              <a:off x="9405667" y="5991046"/>
              <a:ext cx="2027207" cy="5319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rgbClr val="DEEBF6"/>
                </a:solidFill>
              </a:endParaRPr>
            </a:p>
          </p:txBody>
        </p:sp>
        <p:pic>
          <p:nvPicPr>
            <p:cNvPr id="25" name="Imagen 5">
              <a:extLst>
                <a:ext uri="{FF2B5EF4-FFF2-40B4-BE49-F238E27FC236}">
                  <a16:creationId xmlns:a16="http://schemas.microsoft.com/office/drawing/2014/main" id="{E1481AE0-164C-4E6F-95B9-E050F166B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7553" t="-1151" r="31214" b="-1254"/>
            <a:stretch/>
          </p:blipFill>
          <p:spPr>
            <a:xfrm>
              <a:off x="8883707" y="1885157"/>
              <a:ext cx="2882724" cy="4544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94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175409" y="1947967"/>
            <a:ext cx="9841181" cy="3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Sobre soporte técnico por garantía.</a:t>
            </a:r>
            <a:endParaRPr lang="es-ES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7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"/>
          <p:cNvSpPr/>
          <p:nvPr/>
        </p:nvSpPr>
        <p:spPr>
          <a:xfrm>
            <a:off x="1243259" y="2248920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7" name="Google Shape;817;p7"/>
          <p:cNvGrpSpPr/>
          <p:nvPr/>
        </p:nvGrpSpPr>
        <p:grpSpPr>
          <a:xfrm>
            <a:off x="2423345" y="2248920"/>
            <a:ext cx="7282136" cy="859540"/>
            <a:chOff x="2189480" y="2153920"/>
            <a:chExt cx="7213599" cy="1137920"/>
          </a:xfrm>
        </p:grpSpPr>
        <p:sp>
          <p:nvSpPr>
            <p:cNvPr id="818" name="Google Shape;818;p7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Google Shape;820;p7"/>
          <p:cNvSpPr/>
          <p:nvPr/>
        </p:nvSpPr>
        <p:spPr>
          <a:xfrm>
            <a:off x="1243259" y="3355662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1" name="Google Shape;821;p7"/>
          <p:cNvGrpSpPr/>
          <p:nvPr/>
        </p:nvGrpSpPr>
        <p:grpSpPr>
          <a:xfrm>
            <a:off x="2423345" y="3355662"/>
            <a:ext cx="7282136" cy="859540"/>
            <a:chOff x="2189480" y="2153920"/>
            <a:chExt cx="7213599" cy="1137920"/>
          </a:xfrm>
        </p:grpSpPr>
        <p:sp>
          <p:nvSpPr>
            <p:cNvPr id="822" name="Google Shape;822;p7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0C3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0C3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4" name="Google Shape;824;p7"/>
          <p:cNvSpPr/>
          <p:nvPr/>
        </p:nvSpPr>
        <p:spPr>
          <a:xfrm>
            <a:off x="1243259" y="4462402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5" name="Google Shape;825;p7"/>
          <p:cNvGrpSpPr/>
          <p:nvPr/>
        </p:nvGrpSpPr>
        <p:grpSpPr>
          <a:xfrm>
            <a:off x="2423344" y="4462402"/>
            <a:ext cx="7241111" cy="859540"/>
            <a:chOff x="2189480" y="2153920"/>
            <a:chExt cx="7213599" cy="1137920"/>
          </a:xfrm>
        </p:grpSpPr>
        <p:sp>
          <p:nvSpPr>
            <p:cNvPr id="826" name="Google Shape;826;p7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7"/>
          <p:cNvSpPr/>
          <p:nvPr/>
        </p:nvSpPr>
        <p:spPr>
          <a:xfrm>
            <a:off x="1243259" y="5588644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9" name="Google Shape;829;p7"/>
          <p:cNvGrpSpPr/>
          <p:nvPr/>
        </p:nvGrpSpPr>
        <p:grpSpPr>
          <a:xfrm>
            <a:off x="2423345" y="5588644"/>
            <a:ext cx="7282136" cy="859540"/>
            <a:chOff x="2189480" y="2153920"/>
            <a:chExt cx="7213599" cy="1137920"/>
          </a:xfrm>
        </p:grpSpPr>
        <p:sp>
          <p:nvSpPr>
            <p:cNvPr id="830" name="Google Shape;830;p7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7"/>
          <p:cNvSpPr txBox="1"/>
          <p:nvPr/>
        </p:nvSpPr>
        <p:spPr>
          <a:xfrm>
            <a:off x="3020351" y="2351814"/>
            <a:ext cx="646389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Los directores de las DRE, UGEL y de las II.EE. participan de la gestión de las tabletas y sus complementos. </a:t>
            </a:r>
            <a:endParaRPr sz="1700" dirty="0"/>
          </a:p>
        </p:txBody>
      </p:sp>
      <p:sp>
        <p:nvSpPr>
          <p:cNvPr id="833" name="Google Shape;833;p7"/>
          <p:cNvSpPr txBox="1"/>
          <p:nvPr/>
        </p:nvSpPr>
        <p:spPr>
          <a:xfrm>
            <a:off x="2991828" y="3364703"/>
            <a:ext cx="6492414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La garantía de fábrica sobre las tabletas y complementos y/o soporte técnico del sistema instalado, será de 18 meses. Y para los cargadores solares será de 12 meses.</a:t>
            </a:r>
            <a:endParaRPr sz="1700" dirty="0"/>
          </a:p>
        </p:txBody>
      </p:sp>
      <p:sp>
        <p:nvSpPr>
          <p:cNvPr id="835" name="Google Shape;835;p7"/>
          <p:cNvSpPr txBox="1"/>
          <p:nvPr/>
        </p:nvSpPr>
        <p:spPr>
          <a:xfrm>
            <a:off x="3020351" y="4442900"/>
            <a:ext cx="6463891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De presentarse una falla técnica por problemas de fábrica, el representante legal del estudiante o docente comunicará al director(a), quién brindará las orientaciones para solicitar el soporte técnico</a:t>
            </a:r>
            <a:endParaRPr sz="1700" dirty="0"/>
          </a:p>
        </p:txBody>
      </p:sp>
      <p:sp>
        <p:nvSpPr>
          <p:cNvPr id="836" name="Google Shape;836;p7"/>
          <p:cNvSpPr txBox="1"/>
          <p:nvPr/>
        </p:nvSpPr>
        <p:spPr>
          <a:xfrm>
            <a:off x="853030" y="1319534"/>
            <a:ext cx="10494076" cy="44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C408C"/>
              </a:buClr>
              <a:buSzPts val="2220"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5.4. El soporte técnico por garantía de fábrica</a:t>
            </a:r>
            <a:endParaRPr dirty="0"/>
          </a:p>
        </p:txBody>
      </p:sp>
      <p:cxnSp>
        <p:nvCxnSpPr>
          <p:cNvPr id="837" name="Google Shape;837;p7"/>
          <p:cNvCxnSpPr/>
          <p:nvPr/>
        </p:nvCxnSpPr>
        <p:spPr>
          <a:xfrm rot="10800000" flipH="1">
            <a:off x="899612" y="1899535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38" name="Google Shape;838;p7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839" name="Google Shape;83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3" name="Google Shape;84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3479" y="2256827"/>
            <a:ext cx="792835" cy="7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6977" y="3410712"/>
            <a:ext cx="755167" cy="75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02836" y="4567009"/>
            <a:ext cx="673478" cy="67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03698" y="5666190"/>
            <a:ext cx="752395" cy="7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4159" r="38510" b="4247"/>
          <a:stretch/>
        </p:blipFill>
        <p:spPr>
          <a:xfrm flipH="1">
            <a:off x="9829510" y="1641162"/>
            <a:ext cx="2238461" cy="3429000"/>
          </a:xfrm>
          <a:prstGeom prst="rect">
            <a:avLst/>
          </a:prstGeom>
        </p:spPr>
      </p:pic>
      <p:sp>
        <p:nvSpPr>
          <p:cNvPr id="35" name="Google Shape;868;p8">
            <a:extLst>
              <a:ext uri="{FF2B5EF4-FFF2-40B4-BE49-F238E27FC236}">
                <a16:creationId xmlns:a16="http://schemas.microsoft.com/office/drawing/2014/main" id="{884BE4D7-1348-4307-A58F-9A4222BA6E87}"/>
              </a:ext>
            </a:extLst>
          </p:cNvPr>
          <p:cNvSpPr txBox="1"/>
          <p:nvPr/>
        </p:nvSpPr>
        <p:spPr>
          <a:xfrm>
            <a:off x="3055591" y="5591341"/>
            <a:ext cx="6428651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El/la director/a podrá solicitar, en compañía del representante legal del estudiante beneficiario, el soporte técnico por ejecución de garantía al proveedor vía telefónica o correo electrónico.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8196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a06780c028_0_54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a06780c028_0_54"/>
          <p:cNvSpPr txBox="1"/>
          <p:nvPr/>
        </p:nvSpPr>
        <p:spPr>
          <a:xfrm>
            <a:off x="760183" y="1122770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BASE NORMATIVA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ga06780c028_0_54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279" name="Google Shape;279;ga06780c028_0_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ga06780c028_0_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a06780c028_0_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6" name="Google Shape;296;ga06780c028_0_54"/>
          <p:cNvCxnSpPr/>
          <p:nvPr/>
        </p:nvCxnSpPr>
        <p:spPr>
          <a:xfrm>
            <a:off x="897420" y="1684624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ga06780c028_0_54"/>
          <p:cNvSpPr/>
          <p:nvPr/>
        </p:nvSpPr>
        <p:spPr>
          <a:xfrm>
            <a:off x="904173" y="2243733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06780c028_0_54"/>
          <p:cNvSpPr/>
          <p:nvPr/>
        </p:nvSpPr>
        <p:spPr>
          <a:xfrm>
            <a:off x="6390195" y="2243734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06780c028_0_54"/>
          <p:cNvSpPr/>
          <p:nvPr/>
        </p:nvSpPr>
        <p:spPr>
          <a:xfrm>
            <a:off x="9461149" y="2243734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a06780c028_0_54"/>
          <p:cNvSpPr txBox="1"/>
          <p:nvPr/>
        </p:nvSpPr>
        <p:spPr>
          <a:xfrm>
            <a:off x="305941" y="3962790"/>
            <a:ext cx="2947319" cy="25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" sz="1600" b="1" spc="-2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Decreto Legislativo </a:t>
            </a:r>
            <a:r>
              <a:rPr lang="es-ES" sz="1600" b="1" spc="-2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N°</a:t>
            </a:r>
            <a:r>
              <a:rPr lang="es-ES" sz="1600" b="1" spc="-2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1465, medidas para garantizar la continuidad del servicio educativo</a:t>
            </a:r>
            <a:r>
              <a:rPr lang="es-E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Decreto Supremo </a:t>
            </a:r>
            <a:r>
              <a:rPr lang="es-ES" b="1" dirty="0" err="1">
                <a:solidFill>
                  <a:srgbClr val="002060"/>
                </a:solidFill>
              </a:rPr>
              <a:t>N°</a:t>
            </a:r>
            <a:r>
              <a:rPr lang="es-ES" b="1" dirty="0">
                <a:solidFill>
                  <a:srgbClr val="002060"/>
                </a:solidFill>
              </a:rPr>
              <a:t> 006-2020-MINEDU, criterios de focalización de las personas beneficiarias.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Decreto Supremo </a:t>
            </a:r>
            <a:r>
              <a:rPr lang="es-ES" b="1" dirty="0" err="1">
                <a:solidFill>
                  <a:srgbClr val="002060"/>
                </a:solidFill>
              </a:rPr>
              <a:t>N°</a:t>
            </a:r>
            <a:r>
              <a:rPr lang="es-ES" b="1" dirty="0">
                <a:solidFill>
                  <a:srgbClr val="002060"/>
                </a:solidFill>
              </a:rPr>
              <a:t> 016-2020-MINEDU, que modifica el DS </a:t>
            </a:r>
            <a:r>
              <a:rPr lang="es-ES" b="1" dirty="0" err="1">
                <a:solidFill>
                  <a:srgbClr val="002060"/>
                </a:solidFill>
              </a:rPr>
              <a:t>N°</a:t>
            </a:r>
            <a:r>
              <a:rPr lang="es-ES" b="1" dirty="0">
                <a:solidFill>
                  <a:srgbClr val="002060"/>
                </a:solidFill>
              </a:rPr>
              <a:t> 006-2020.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a06780c028_0_54"/>
          <p:cNvSpPr txBox="1"/>
          <p:nvPr/>
        </p:nvSpPr>
        <p:spPr>
          <a:xfrm>
            <a:off x="5919471" y="3908098"/>
            <a:ext cx="2947319" cy="268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Resolución Ministerial </a:t>
            </a:r>
            <a:r>
              <a:rPr lang="es-PE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N°</a:t>
            </a:r>
            <a:r>
              <a:rPr lang="es-PE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543-2013-ED, Normas y procedimientos para la gestión del proceso de distribución de materiales y recursos educativos para las instituciones y programas educativos públicos y centros de recursos educativos.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002060"/>
                </a:solidFill>
              </a:rPr>
              <a:t>Modificatoria la RM </a:t>
            </a:r>
            <a:r>
              <a:rPr lang="es-PE" b="1" dirty="0" err="1">
                <a:solidFill>
                  <a:srgbClr val="002060"/>
                </a:solidFill>
              </a:rPr>
              <a:t>N°</a:t>
            </a:r>
            <a:r>
              <a:rPr lang="es-PE" b="1" dirty="0">
                <a:solidFill>
                  <a:srgbClr val="002060"/>
                </a:solidFill>
              </a:rPr>
              <a:t> 645-2016-MINEDU</a:t>
            </a:r>
            <a:endParaRPr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0946B0A-B0F7-4F09-B14C-9E08C5FB7BC0}"/>
              </a:ext>
            </a:extLst>
          </p:cNvPr>
          <p:cNvGrpSpPr/>
          <p:nvPr/>
        </p:nvGrpSpPr>
        <p:grpSpPr>
          <a:xfrm>
            <a:off x="72497" y="1779265"/>
            <a:ext cx="12191997" cy="2072662"/>
            <a:chOff x="0" y="2092370"/>
            <a:chExt cx="12191997" cy="2072662"/>
          </a:xfrm>
        </p:grpSpPr>
        <p:sp>
          <p:nvSpPr>
            <p:cNvPr id="283" name="Google Shape;283;ga06780c028_0_54"/>
            <p:cNvSpPr/>
            <p:nvPr/>
          </p:nvSpPr>
          <p:spPr>
            <a:xfrm>
              <a:off x="746820" y="2092370"/>
              <a:ext cx="1947999" cy="1921335"/>
            </a:xfrm>
            <a:prstGeom prst="ellipse">
              <a:avLst/>
            </a:prstGeom>
            <a:solidFill>
              <a:srgbClr val="634FD2"/>
            </a:solidFill>
            <a:ln w="5715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ga06780c028_0_54"/>
            <p:cNvSpPr/>
            <p:nvPr/>
          </p:nvSpPr>
          <p:spPr>
            <a:xfrm>
              <a:off x="3408490" y="2092370"/>
              <a:ext cx="1947999" cy="1921335"/>
            </a:xfrm>
            <a:prstGeom prst="ellipse">
              <a:avLst/>
            </a:prstGeom>
            <a:solidFill>
              <a:srgbClr val="FFC000"/>
            </a:solidFill>
            <a:ln w="57150" cap="flat" cmpd="sng">
              <a:solidFill>
                <a:srgbClr val="F7BF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s-PE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a06780c028_0_54"/>
            <p:cNvSpPr/>
            <p:nvPr/>
          </p:nvSpPr>
          <p:spPr>
            <a:xfrm>
              <a:off x="6236731" y="2092370"/>
              <a:ext cx="1947999" cy="1921335"/>
            </a:xfrm>
            <a:prstGeom prst="ellipse">
              <a:avLst/>
            </a:prstGeom>
            <a:solidFill>
              <a:srgbClr val="634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ga06780c028_0_54"/>
            <p:cNvSpPr/>
            <p:nvPr/>
          </p:nvSpPr>
          <p:spPr>
            <a:xfrm>
              <a:off x="9307684" y="2092370"/>
              <a:ext cx="1947999" cy="1921335"/>
            </a:xfrm>
            <a:prstGeom prst="ellipse">
              <a:avLst/>
            </a:prstGeom>
            <a:solidFill>
              <a:srgbClr val="FFC000"/>
            </a:solidFill>
            <a:ln w="571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ga06780c028_0_54"/>
            <p:cNvSpPr/>
            <p:nvPr/>
          </p:nvSpPr>
          <p:spPr>
            <a:xfrm>
              <a:off x="0" y="3900666"/>
              <a:ext cx="3091620" cy="263862"/>
            </a:xfrm>
            <a:prstGeom prst="rect">
              <a:avLst/>
            </a:prstGeom>
            <a:solidFill>
              <a:srgbClr val="634FD2"/>
            </a:solidFill>
            <a:ln w="1270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a06780c028_0_54"/>
            <p:cNvSpPr/>
            <p:nvPr/>
          </p:nvSpPr>
          <p:spPr>
            <a:xfrm>
              <a:off x="3091620" y="3900666"/>
              <a:ext cx="2701790" cy="264366"/>
            </a:xfrm>
            <a:prstGeom prst="rect">
              <a:avLst/>
            </a:prstGeom>
            <a:solidFill>
              <a:srgbClr val="F7BF35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a06780c028_0_54"/>
            <p:cNvSpPr/>
            <p:nvPr/>
          </p:nvSpPr>
          <p:spPr>
            <a:xfrm>
              <a:off x="5786439" y="3900666"/>
              <a:ext cx="3054620" cy="264366"/>
            </a:xfrm>
            <a:prstGeom prst="rect">
              <a:avLst/>
            </a:prstGeom>
            <a:solidFill>
              <a:srgbClr val="634FD2"/>
            </a:solidFill>
            <a:ln w="1270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ga06780c028_0_54"/>
            <p:cNvSpPr/>
            <p:nvPr/>
          </p:nvSpPr>
          <p:spPr>
            <a:xfrm>
              <a:off x="8841060" y="3900666"/>
              <a:ext cx="3350937" cy="264366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ga06780c028_0_54"/>
            <p:cNvSpPr/>
            <p:nvPr/>
          </p:nvSpPr>
          <p:spPr>
            <a:xfrm rot="1380144">
              <a:off x="2742655" y="2705927"/>
              <a:ext cx="604873" cy="5210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a06780c028_0_54"/>
            <p:cNvSpPr/>
            <p:nvPr/>
          </p:nvSpPr>
          <p:spPr>
            <a:xfrm rot="1380144">
              <a:off x="5482986" y="2705927"/>
              <a:ext cx="604873" cy="5210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a06780c028_0_54"/>
            <p:cNvSpPr/>
            <p:nvPr/>
          </p:nvSpPr>
          <p:spPr>
            <a:xfrm rot="1380144">
              <a:off x="8507858" y="2792413"/>
              <a:ext cx="604873" cy="5210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297;ga06780c028_0_54">
            <a:extLst>
              <a:ext uri="{FF2B5EF4-FFF2-40B4-BE49-F238E27FC236}">
                <a16:creationId xmlns:a16="http://schemas.microsoft.com/office/drawing/2014/main" id="{BAB0ACB5-6859-4FBC-8C00-A7B9E4D807FF}"/>
              </a:ext>
            </a:extLst>
          </p:cNvPr>
          <p:cNvSpPr txBox="1"/>
          <p:nvPr/>
        </p:nvSpPr>
        <p:spPr>
          <a:xfrm>
            <a:off x="9046057" y="3897151"/>
            <a:ext cx="2840001" cy="279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Resolución Ministerial </a:t>
            </a:r>
            <a:r>
              <a:rPr lang="es-PE" sz="16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N°</a:t>
            </a: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205-2015-MINEDU, Manual de Operaciones de la Dirección de Gestión de Recursos Educativos y su modificatoria mediante RM </a:t>
            </a:r>
            <a:r>
              <a:rPr lang="es-PE" sz="16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N°</a:t>
            </a: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384-2015-MINEDU.</a:t>
            </a:r>
            <a:endParaRPr sz="1600"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97;ga06780c028_0_54">
            <a:extLst>
              <a:ext uri="{FF2B5EF4-FFF2-40B4-BE49-F238E27FC236}">
                <a16:creationId xmlns:a16="http://schemas.microsoft.com/office/drawing/2014/main" id="{545434F6-4F7D-44B6-95E0-CDFB74CCAEB3}"/>
              </a:ext>
            </a:extLst>
          </p:cNvPr>
          <p:cNvSpPr txBox="1"/>
          <p:nvPr/>
        </p:nvSpPr>
        <p:spPr>
          <a:xfrm>
            <a:off x="3303226" y="3924906"/>
            <a:ext cx="2616245" cy="121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" sz="1600" b="1" spc="-2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Decreto Legislativo </a:t>
            </a:r>
            <a:r>
              <a:rPr lang="es-ES" sz="1600" b="1" spc="-2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N°</a:t>
            </a:r>
            <a:r>
              <a:rPr lang="es-ES" sz="1600" b="1" spc="-2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1439, apru</a:t>
            </a:r>
            <a:r>
              <a:rPr lang="es-ES" sz="1600" b="1" spc="-20" dirty="0">
                <a:solidFill>
                  <a:srgbClr val="002060"/>
                </a:solidFill>
                <a:latin typeface="Arial" panose="020B0604020202020204" pitchFamily="34" charset="0"/>
              </a:rPr>
              <a:t>eba el Sistema Nacional de Abastecimiento</a:t>
            </a:r>
            <a:r>
              <a:rPr lang="es-E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s-ES" sz="1600" b="1" dirty="0">
              <a:solidFill>
                <a:srgbClr val="00206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Decreto Supremo </a:t>
            </a:r>
            <a:r>
              <a:rPr lang="es-PE" sz="16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N°</a:t>
            </a: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217-2019-EF, aprueba el Reglamento del Sistem</a:t>
            </a:r>
            <a:r>
              <a:rPr lang="es-PE" sz="1600" b="1" dirty="0">
                <a:solidFill>
                  <a:srgbClr val="002060"/>
                </a:solidFill>
              </a:rPr>
              <a:t>a Nacional de Abastecimiento</a:t>
            </a:r>
            <a:endParaRPr sz="1600"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4;ga06780c028_0_88">
            <a:extLst>
              <a:ext uri="{FF2B5EF4-FFF2-40B4-BE49-F238E27FC236}">
                <a16:creationId xmlns:a16="http://schemas.microsoft.com/office/drawing/2014/main" id="{E26CD7A8-4C98-4CED-BB9E-3E08098C702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5139" y="2314889"/>
            <a:ext cx="679938" cy="67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44;ga06780c028_0_88">
            <a:extLst>
              <a:ext uri="{FF2B5EF4-FFF2-40B4-BE49-F238E27FC236}">
                <a16:creationId xmlns:a16="http://schemas.microsoft.com/office/drawing/2014/main" id="{B478BC73-0784-40D8-9719-1ACFA968CDC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28190" y="2402633"/>
            <a:ext cx="679938" cy="67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44;ga06780c028_0_88">
            <a:extLst>
              <a:ext uri="{FF2B5EF4-FFF2-40B4-BE49-F238E27FC236}">
                <a16:creationId xmlns:a16="http://schemas.microsoft.com/office/drawing/2014/main" id="{4DF73CF7-7E50-4A40-9C38-074A6E97776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9068" y="2313379"/>
            <a:ext cx="679938" cy="67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44;ga06780c028_0_88">
            <a:extLst>
              <a:ext uri="{FF2B5EF4-FFF2-40B4-BE49-F238E27FC236}">
                <a16:creationId xmlns:a16="http://schemas.microsoft.com/office/drawing/2014/main" id="{3D30DE29-F4FA-4816-88D7-07E94CA5771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8362" y="2319707"/>
            <a:ext cx="679938" cy="67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306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8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8"/>
          <p:cNvSpPr/>
          <p:nvPr/>
        </p:nvSpPr>
        <p:spPr>
          <a:xfrm>
            <a:off x="1243259" y="2248920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3" name="Google Shape;853;p8"/>
          <p:cNvGrpSpPr/>
          <p:nvPr/>
        </p:nvGrpSpPr>
        <p:grpSpPr>
          <a:xfrm>
            <a:off x="2423345" y="2248920"/>
            <a:ext cx="7487204" cy="859540"/>
            <a:chOff x="2189480" y="2153920"/>
            <a:chExt cx="7213599" cy="1137920"/>
          </a:xfrm>
        </p:grpSpPr>
        <p:sp>
          <p:nvSpPr>
            <p:cNvPr id="854" name="Google Shape;854;p8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6" name="Google Shape;856;p8"/>
          <p:cNvSpPr/>
          <p:nvPr/>
        </p:nvSpPr>
        <p:spPr>
          <a:xfrm>
            <a:off x="1243259" y="3355662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7" name="Google Shape;857;p8"/>
          <p:cNvGrpSpPr/>
          <p:nvPr/>
        </p:nvGrpSpPr>
        <p:grpSpPr>
          <a:xfrm>
            <a:off x="2423345" y="3355662"/>
            <a:ext cx="7487204" cy="859540"/>
            <a:chOff x="2189480" y="2153920"/>
            <a:chExt cx="7213599" cy="1137920"/>
          </a:xfrm>
        </p:grpSpPr>
        <p:sp>
          <p:nvSpPr>
            <p:cNvPr id="858" name="Google Shape;858;p8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0C3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0C3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0" name="Google Shape;860;p8"/>
          <p:cNvSpPr/>
          <p:nvPr/>
        </p:nvSpPr>
        <p:spPr>
          <a:xfrm>
            <a:off x="1243259" y="4462402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1" name="Google Shape;861;p8"/>
          <p:cNvGrpSpPr/>
          <p:nvPr/>
        </p:nvGrpSpPr>
        <p:grpSpPr>
          <a:xfrm>
            <a:off x="2423344" y="4462402"/>
            <a:ext cx="7445023" cy="859540"/>
            <a:chOff x="2189480" y="2153920"/>
            <a:chExt cx="7213599" cy="1137920"/>
          </a:xfrm>
        </p:grpSpPr>
        <p:sp>
          <p:nvSpPr>
            <p:cNvPr id="862" name="Google Shape;862;p8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4" name="Google Shape;864;p8"/>
          <p:cNvSpPr/>
          <p:nvPr/>
        </p:nvSpPr>
        <p:spPr>
          <a:xfrm>
            <a:off x="1243259" y="5588644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5" name="Google Shape;865;p8"/>
          <p:cNvGrpSpPr/>
          <p:nvPr/>
        </p:nvGrpSpPr>
        <p:grpSpPr>
          <a:xfrm>
            <a:off x="2423344" y="5588644"/>
            <a:ext cx="7403079" cy="859540"/>
            <a:chOff x="2189480" y="2153920"/>
            <a:chExt cx="7213599" cy="1137920"/>
          </a:xfrm>
        </p:grpSpPr>
        <p:sp>
          <p:nvSpPr>
            <p:cNvPr id="866" name="Google Shape;866;p8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9" name="Google Shape;869;p8"/>
          <p:cNvSpPr txBox="1"/>
          <p:nvPr/>
        </p:nvSpPr>
        <p:spPr>
          <a:xfrm>
            <a:off x="2984290" y="2282314"/>
            <a:ext cx="6800427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En caso de que el soporte técnico solucione el problema vía telefónica se da fin a la incidencia. De lo contrario, la tableta será llevada al centro de atención.</a:t>
            </a:r>
            <a:endParaRPr sz="1700" dirty="0"/>
          </a:p>
        </p:txBody>
      </p:sp>
      <p:sp>
        <p:nvSpPr>
          <p:cNvPr id="870" name="Google Shape;870;p8"/>
          <p:cNvSpPr txBox="1"/>
          <p:nvPr/>
        </p:nvSpPr>
        <p:spPr>
          <a:xfrm>
            <a:off x="2984144" y="3375162"/>
            <a:ext cx="6721338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La cobertura horaria en los Centros de Atención será no menor a ocho (08) horas efectivas diarias de lunes a viernes, con excepción de los días feriados</a:t>
            </a:r>
            <a:endParaRPr sz="1700" dirty="0"/>
          </a:p>
        </p:txBody>
      </p:sp>
      <p:sp>
        <p:nvSpPr>
          <p:cNvPr id="871" name="Google Shape;871;p8"/>
          <p:cNvSpPr txBox="1"/>
          <p:nvPr/>
        </p:nvSpPr>
        <p:spPr>
          <a:xfrm>
            <a:off x="2952744" y="5626890"/>
            <a:ext cx="66999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El director de la IE, llevará un registro de las incidencias de fallas y solicitudes de soporte técnico en caso sean derivadas al centro de soporte técnico.</a:t>
            </a:r>
            <a:endParaRPr dirty="0"/>
          </a:p>
        </p:txBody>
      </p:sp>
      <p:sp>
        <p:nvSpPr>
          <p:cNvPr id="872" name="Google Shape;872;p8"/>
          <p:cNvSpPr txBox="1"/>
          <p:nvPr/>
        </p:nvSpPr>
        <p:spPr>
          <a:xfrm>
            <a:off x="853030" y="1319534"/>
            <a:ext cx="10494076" cy="44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C408C"/>
              </a:buClr>
              <a:buSzPts val="2220"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5.4. El soporte técnico por garantía de fábrica</a:t>
            </a:r>
            <a:endParaRPr lang="es-PE" sz="2800" dirty="0">
              <a:ea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Font typeface="Arial"/>
              <a:buNone/>
            </a:pPr>
            <a:endParaRPr lang="es-PE" sz="2800" b="1" dirty="0">
              <a:solidFill>
                <a:srgbClr val="3153AB"/>
              </a:solidFill>
              <a:latin typeface="Calibri"/>
              <a:cs typeface="Calibri"/>
            </a:endParaRPr>
          </a:p>
        </p:txBody>
      </p:sp>
      <p:cxnSp>
        <p:nvCxnSpPr>
          <p:cNvPr id="873" name="Google Shape;873;p8"/>
          <p:cNvCxnSpPr/>
          <p:nvPr/>
        </p:nvCxnSpPr>
        <p:spPr>
          <a:xfrm rot="10800000" flipH="1">
            <a:off x="899612" y="1899535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74" name="Google Shape;874;p8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875" name="Google Shape;875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" name="Google Shape;876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7" name="Google Shape;877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9" name="Google Shape;87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9578" y="4514588"/>
            <a:ext cx="755167" cy="75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19578" y="2271261"/>
            <a:ext cx="729635" cy="72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37940" y="3397207"/>
            <a:ext cx="727551" cy="72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41601" y="5588644"/>
            <a:ext cx="792835" cy="7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4159" r="38510" b="4247"/>
          <a:stretch/>
        </p:blipFill>
        <p:spPr>
          <a:xfrm flipH="1">
            <a:off x="9910549" y="1665622"/>
            <a:ext cx="2076384" cy="3180722"/>
          </a:xfrm>
          <a:prstGeom prst="rect">
            <a:avLst/>
          </a:prstGeom>
        </p:spPr>
      </p:pic>
      <p:sp>
        <p:nvSpPr>
          <p:cNvPr id="35" name="Google Shape;870;p8">
            <a:extLst>
              <a:ext uri="{FF2B5EF4-FFF2-40B4-BE49-F238E27FC236}">
                <a16:creationId xmlns:a16="http://schemas.microsoft.com/office/drawing/2014/main" id="{B8C674B9-1861-47C3-A64D-3337C6B1E771}"/>
              </a:ext>
            </a:extLst>
          </p:cNvPr>
          <p:cNvSpPr txBox="1"/>
          <p:nvPr/>
        </p:nvSpPr>
        <p:spPr>
          <a:xfrm>
            <a:off x="2931357" y="4483065"/>
            <a:ext cx="6721338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dirty="0">
                <a:latin typeface="Calibri"/>
                <a:cs typeface="Calibri"/>
                <a:sym typeface="Calibri"/>
              </a:rPr>
              <a:t>Tabletas: Diagnóstico 1 día, reparación o reposición 7 días.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dirty="0">
                <a:latin typeface="Calibri"/>
                <a:cs typeface="Calibri"/>
                <a:sym typeface="Calibri"/>
              </a:rPr>
              <a:t>Cargadores solares: Diagnóstico 2 día, reparación o reposición 6 días</a:t>
            </a:r>
          </a:p>
        </p:txBody>
      </p:sp>
    </p:spTree>
    <p:extLst>
      <p:ext uri="{BB962C8B-B14F-4D97-AF65-F5344CB8AC3E}">
        <p14:creationId xmlns:p14="http://schemas.microsoft.com/office/powerpoint/2010/main" val="373121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9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9"/>
          <p:cNvSpPr/>
          <p:nvPr/>
        </p:nvSpPr>
        <p:spPr>
          <a:xfrm>
            <a:off x="1243259" y="2248920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9" name="Google Shape;889;p9"/>
          <p:cNvGrpSpPr/>
          <p:nvPr/>
        </p:nvGrpSpPr>
        <p:grpSpPr>
          <a:xfrm>
            <a:off x="2423345" y="2248920"/>
            <a:ext cx="7741381" cy="859540"/>
            <a:chOff x="2189480" y="2153920"/>
            <a:chExt cx="7213599" cy="1137920"/>
          </a:xfrm>
        </p:grpSpPr>
        <p:sp>
          <p:nvSpPr>
            <p:cNvPr id="890" name="Google Shape;890;p9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2" name="Google Shape;892;p9"/>
          <p:cNvSpPr/>
          <p:nvPr/>
        </p:nvSpPr>
        <p:spPr>
          <a:xfrm>
            <a:off x="1243259" y="3355662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3" name="Google Shape;893;p9"/>
          <p:cNvGrpSpPr/>
          <p:nvPr/>
        </p:nvGrpSpPr>
        <p:grpSpPr>
          <a:xfrm>
            <a:off x="2423345" y="3355662"/>
            <a:ext cx="7697768" cy="859540"/>
            <a:chOff x="2189480" y="2153920"/>
            <a:chExt cx="7213599" cy="1137920"/>
          </a:xfrm>
        </p:grpSpPr>
        <p:sp>
          <p:nvSpPr>
            <p:cNvPr id="894" name="Google Shape;894;p9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0C3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50C3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6" name="Google Shape;896;p9"/>
          <p:cNvSpPr/>
          <p:nvPr/>
        </p:nvSpPr>
        <p:spPr>
          <a:xfrm>
            <a:off x="1243259" y="4462402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9"/>
          <p:cNvGrpSpPr/>
          <p:nvPr/>
        </p:nvGrpSpPr>
        <p:grpSpPr>
          <a:xfrm>
            <a:off x="2423344" y="4462402"/>
            <a:ext cx="7697769" cy="859540"/>
            <a:chOff x="2189480" y="2153920"/>
            <a:chExt cx="7213599" cy="1137920"/>
          </a:xfrm>
        </p:grpSpPr>
        <p:sp>
          <p:nvSpPr>
            <p:cNvPr id="898" name="Google Shape;898;p9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0" name="Google Shape;900;p9"/>
          <p:cNvSpPr/>
          <p:nvPr/>
        </p:nvSpPr>
        <p:spPr>
          <a:xfrm>
            <a:off x="1243259" y="5588644"/>
            <a:ext cx="1483031" cy="859540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9"/>
          <p:cNvGrpSpPr/>
          <p:nvPr/>
        </p:nvGrpSpPr>
        <p:grpSpPr>
          <a:xfrm>
            <a:off x="2423344" y="5588644"/>
            <a:ext cx="7654401" cy="859540"/>
            <a:chOff x="2189480" y="2153920"/>
            <a:chExt cx="7213599" cy="1137920"/>
          </a:xfrm>
        </p:grpSpPr>
        <p:sp>
          <p:nvSpPr>
            <p:cNvPr id="902" name="Google Shape;902;p9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4" name="Google Shape;904;p9"/>
          <p:cNvSpPr txBox="1"/>
          <p:nvPr/>
        </p:nvSpPr>
        <p:spPr>
          <a:xfrm>
            <a:off x="3008861" y="2259615"/>
            <a:ext cx="6759794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La UGEL consolidará la información de los directores sobre los equipos que han sido derivados al centro de soporte técnico del contratista, a su vez realizará el seguimiento .</a:t>
            </a:r>
            <a:endParaRPr sz="1700" dirty="0"/>
          </a:p>
        </p:txBody>
      </p:sp>
      <p:sp>
        <p:nvSpPr>
          <p:cNvPr id="905" name="Google Shape;905;p9"/>
          <p:cNvSpPr txBox="1"/>
          <p:nvPr/>
        </p:nvSpPr>
        <p:spPr>
          <a:xfrm>
            <a:off x="2991828" y="3364703"/>
            <a:ext cx="6776827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En caso de que el/la director/a considere que no fue atendido en concordancia con la ejecución de la garantía, podrá rechazar la devolución de la tableta por parte del contratista.</a:t>
            </a:r>
            <a:endParaRPr sz="1700" dirty="0"/>
          </a:p>
        </p:txBody>
      </p:sp>
      <p:sp>
        <p:nvSpPr>
          <p:cNvPr id="906" name="Google Shape;906;p9"/>
          <p:cNvSpPr txBox="1"/>
          <p:nvPr/>
        </p:nvSpPr>
        <p:spPr>
          <a:xfrm>
            <a:off x="2952743" y="4479820"/>
            <a:ext cx="6815911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En caso de disconformidad, la UGEL podrá elevar el reclamo a la DRE para que de forma consolidada se envíe al MINEDU-DITE los reclamos no atendidos </a:t>
            </a:r>
            <a:endParaRPr sz="1700" dirty="0"/>
          </a:p>
        </p:txBody>
      </p:sp>
      <p:sp>
        <p:nvSpPr>
          <p:cNvPr id="907" name="Google Shape;907;p9"/>
          <p:cNvSpPr txBox="1"/>
          <p:nvPr/>
        </p:nvSpPr>
        <p:spPr>
          <a:xfrm>
            <a:off x="2952744" y="5626890"/>
            <a:ext cx="6815910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PE" sz="1700" dirty="0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PE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MINEDU pondrá a disposición líneas de comunicación directa para reportar incidencias que no hayan sido resueltas por el soporte técnico del contratista.</a:t>
            </a:r>
            <a:endParaRPr lang="es-ES" sz="1700" dirty="0"/>
          </a:p>
        </p:txBody>
      </p:sp>
      <p:sp>
        <p:nvSpPr>
          <p:cNvPr id="908" name="Google Shape;908;p9"/>
          <p:cNvSpPr txBox="1"/>
          <p:nvPr/>
        </p:nvSpPr>
        <p:spPr>
          <a:xfrm>
            <a:off x="853030" y="1319534"/>
            <a:ext cx="10494076" cy="44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C408C"/>
              </a:buClr>
              <a:buSzPts val="2220"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5.4. El soporte técnico por garantía de fábrica</a:t>
            </a:r>
            <a:endParaRPr lang="es-PE" sz="2800" dirty="0">
              <a:ea typeface="Calibri"/>
              <a:sym typeface="Calibri"/>
            </a:endParaRPr>
          </a:p>
          <a:p>
            <a:pPr>
              <a:buSzPts val="2220"/>
            </a:pPr>
            <a:endParaRPr lang="es-PE" sz="2800" b="1" dirty="0">
              <a:solidFill>
                <a:srgbClr val="3153AB"/>
              </a:solidFill>
              <a:latin typeface="Calibri"/>
              <a:cs typeface="Calibri"/>
            </a:endParaRPr>
          </a:p>
        </p:txBody>
      </p:sp>
      <p:cxnSp>
        <p:nvCxnSpPr>
          <p:cNvPr id="909" name="Google Shape;909;p9"/>
          <p:cNvCxnSpPr/>
          <p:nvPr/>
        </p:nvCxnSpPr>
        <p:spPr>
          <a:xfrm rot="10800000" flipH="1">
            <a:off x="899612" y="1899535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10" name="Google Shape;910;p9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911" name="Google Shape;91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2" name="Google Shape;912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3" name="Google Shape;913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5" name="Google Shape;91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3479" y="2256827"/>
            <a:ext cx="792835" cy="7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15078" y="4527354"/>
            <a:ext cx="729635" cy="72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5719" y="5640830"/>
            <a:ext cx="755167" cy="75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1579" y="3409234"/>
            <a:ext cx="752395" cy="7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4159" r="38510" b="4247"/>
          <a:stretch/>
        </p:blipFill>
        <p:spPr>
          <a:xfrm flipH="1">
            <a:off x="10057564" y="1284412"/>
            <a:ext cx="1782353" cy="27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7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7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"/>
          <p:cNvSpPr/>
          <p:nvPr/>
        </p:nvSpPr>
        <p:spPr>
          <a:xfrm>
            <a:off x="1025852" y="3130310"/>
            <a:ext cx="1483031" cy="2365609"/>
          </a:xfrm>
          <a:prstGeom prst="homePlate">
            <a:avLst>
              <a:gd name="adj" fmla="val 50000"/>
            </a:avLst>
          </a:prstGeom>
          <a:solidFill>
            <a:srgbClr val="F7BF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7" name="Google Shape;817;p7"/>
          <p:cNvGrpSpPr/>
          <p:nvPr/>
        </p:nvGrpSpPr>
        <p:grpSpPr>
          <a:xfrm>
            <a:off x="1708862" y="3130309"/>
            <a:ext cx="8275110" cy="2365610"/>
            <a:chOff x="2189480" y="2153920"/>
            <a:chExt cx="7213599" cy="1137920"/>
          </a:xfrm>
        </p:grpSpPr>
        <p:sp>
          <p:nvSpPr>
            <p:cNvPr id="818" name="Google Shape;818;p7"/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>
                <a:gd name="adj" fmla="val 50000"/>
              </a:avLst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F7B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7"/>
          <p:cNvSpPr txBox="1"/>
          <p:nvPr/>
        </p:nvSpPr>
        <p:spPr>
          <a:xfrm>
            <a:off x="2858561" y="3297471"/>
            <a:ext cx="668280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ES" sz="1800" b="1" spc="-2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 UGEL podrá coordinar con los Gobiernos Locales, organizaciones de la sociedad civil y otros, diversas acciones que permita adquirir un seguro para la cobertura de los equipos entregados, en caso de robo o siniestros que no sean cubiertos por el proveedor o fabricante, con la finalidad de que el beneficiario continúe accediendo a las plataformas digitales que brinda el MINEDU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836" name="Google Shape;836;p7"/>
          <p:cNvSpPr txBox="1"/>
          <p:nvPr/>
        </p:nvSpPr>
        <p:spPr>
          <a:xfrm>
            <a:off x="853030" y="1319534"/>
            <a:ext cx="10494076" cy="44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C408C"/>
              </a:buClr>
              <a:buSzPts val="2220"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5.4. El soporte técnico por garantía de fábrica</a:t>
            </a:r>
            <a:endParaRPr dirty="0"/>
          </a:p>
        </p:txBody>
      </p:sp>
      <p:cxnSp>
        <p:nvCxnSpPr>
          <p:cNvPr id="837" name="Google Shape;837;p7"/>
          <p:cNvCxnSpPr/>
          <p:nvPr/>
        </p:nvCxnSpPr>
        <p:spPr>
          <a:xfrm rot="10800000" flipH="1">
            <a:off x="899612" y="1899535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38" name="Google Shape;838;p7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839" name="Google Shape;83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3" name="Google Shape;84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0208" y="3520860"/>
            <a:ext cx="1104663" cy="119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4159" r="38510" b="4247"/>
          <a:stretch/>
        </p:blipFill>
        <p:spPr>
          <a:xfrm flipH="1">
            <a:off x="9605629" y="843476"/>
            <a:ext cx="2163924" cy="33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4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175409" y="1947967"/>
            <a:ext cx="10169531" cy="3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Sobre las acciones de seguimiento a la gestión de las tabletas y sus complementos.</a:t>
            </a:r>
            <a:endParaRPr lang="es-ES" sz="1200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7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11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-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11"/>
          <p:cNvSpPr/>
          <p:nvPr/>
        </p:nvSpPr>
        <p:spPr>
          <a:xfrm>
            <a:off x="5984907" y="1554384"/>
            <a:ext cx="964655" cy="849636"/>
          </a:xfrm>
          <a:prstGeom prst="ellipse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11"/>
          <p:cNvSpPr/>
          <p:nvPr/>
        </p:nvSpPr>
        <p:spPr>
          <a:xfrm>
            <a:off x="5994914" y="2501542"/>
            <a:ext cx="1065135" cy="774408"/>
          </a:xfrm>
          <a:prstGeom prst="ellipse">
            <a:avLst/>
          </a:prstGeom>
          <a:solidFill>
            <a:srgbClr val="3153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7" name="Google Shape;937;p11"/>
          <p:cNvPicPr preferRelativeResize="0"/>
          <p:nvPr/>
        </p:nvPicPr>
        <p:blipFill rotWithShape="1">
          <a:blip r:embed="rId4">
            <a:alphaModFix/>
          </a:blip>
          <a:srcRect b="51564"/>
          <a:stretch/>
        </p:blipFill>
        <p:spPr>
          <a:xfrm>
            <a:off x="6773258" y="1554682"/>
            <a:ext cx="4442593" cy="91099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1"/>
          <p:cNvSpPr txBox="1"/>
          <p:nvPr/>
        </p:nvSpPr>
        <p:spPr>
          <a:xfrm>
            <a:off x="702479" y="1101029"/>
            <a:ext cx="10494076" cy="44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4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5.5. Sobre las acciones de seguimiento a la gestión de las tabletas</a:t>
            </a:r>
            <a:endParaRPr dirty="0"/>
          </a:p>
        </p:txBody>
      </p:sp>
      <p:grpSp>
        <p:nvGrpSpPr>
          <p:cNvPr id="939" name="Google Shape;939;p11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940" name="Google Shape;940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2" name="Google Shape;942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43" name="Google Shape;943;p11"/>
          <p:cNvCxnSpPr/>
          <p:nvPr/>
        </p:nvCxnSpPr>
        <p:spPr>
          <a:xfrm>
            <a:off x="897420" y="1641517"/>
            <a:ext cx="358867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4" name="Google Shape;944;p11"/>
          <p:cNvPicPr preferRelativeResize="0"/>
          <p:nvPr/>
        </p:nvPicPr>
        <p:blipFill rotWithShape="1">
          <a:blip r:embed="rId8">
            <a:alphaModFix/>
          </a:blip>
          <a:srcRect b="55785"/>
          <a:stretch/>
        </p:blipFill>
        <p:spPr>
          <a:xfrm>
            <a:off x="6871709" y="2389371"/>
            <a:ext cx="4344142" cy="87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5" name="Google Shape;945;p11"/>
          <p:cNvGrpSpPr/>
          <p:nvPr/>
        </p:nvGrpSpPr>
        <p:grpSpPr>
          <a:xfrm>
            <a:off x="7110945" y="1673293"/>
            <a:ext cx="4267293" cy="1584758"/>
            <a:chOff x="696621" y="3508350"/>
            <a:chExt cx="3110354" cy="1496968"/>
          </a:xfrm>
        </p:grpSpPr>
        <p:sp>
          <p:nvSpPr>
            <p:cNvPr id="947" name="Google Shape;947;p11"/>
            <p:cNvSpPr/>
            <p:nvPr/>
          </p:nvSpPr>
          <p:spPr>
            <a:xfrm>
              <a:off x="820838" y="3508350"/>
              <a:ext cx="2986137" cy="552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s-PE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Avances en la distribución de las tabletas a las II. EE</a:t>
              </a: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696621" y="4420583"/>
              <a:ext cx="290532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s-PE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Avances en la entrega de las tabletas</a:t>
              </a: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9" name="Google Shape;949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53134" y="2502660"/>
            <a:ext cx="825216" cy="5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1"/>
          <p:cNvPicPr preferRelativeResize="0"/>
          <p:nvPr/>
        </p:nvPicPr>
        <p:blipFill rotWithShape="1">
          <a:blip r:embed="rId10">
            <a:alphaModFix/>
          </a:blip>
          <a:srcRect b="55024"/>
          <a:stretch/>
        </p:blipFill>
        <p:spPr>
          <a:xfrm>
            <a:off x="-1" y="2278481"/>
            <a:ext cx="6042647" cy="104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11"/>
          <p:cNvSpPr/>
          <p:nvPr/>
        </p:nvSpPr>
        <p:spPr>
          <a:xfrm>
            <a:off x="457013" y="2601669"/>
            <a:ext cx="5119186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USE generará reportes periódicos, sobre:</a:t>
            </a:r>
            <a:endParaRPr sz="2100" dirty="0"/>
          </a:p>
        </p:txBody>
      </p:sp>
      <p:pic>
        <p:nvPicPr>
          <p:cNvPr id="954" name="Google Shape;954;p11"/>
          <p:cNvPicPr preferRelativeResize="0"/>
          <p:nvPr/>
        </p:nvPicPr>
        <p:blipFill rotWithShape="1">
          <a:blip r:embed="rId11">
            <a:alphaModFix/>
          </a:blip>
          <a:srcRect l="-1" t="30666" r="-1394" b="33905"/>
          <a:stretch/>
        </p:blipFill>
        <p:spPr>
          <a:xfrm>
            <a:off x="475208" y="3973584"/>
            <a:ext cx="11102896" cy="1436049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1"/>
          <p:cNvSpPr txBox="1"/>
          <p:nvPr/>
        </p:nvSpPr>
        <p:spPr>
          <a:xfrm>
            <a:off x="994438" y="4224730"/>
            <a:ext cx="10000952" cy="102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1800" spc="-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 DRE y UGEL ejecutan acciones de monitoreo y seguimiento a la gestión de las tabletas y sus complementos en las II.EE focalizadas de su jurisdicción, con la finalidad de garantizar la adecuada gestión, así como el servicio de plan de datos de corresponder.</a:t>
            </a:r>
            <a:endParaRPr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944;p11">
            <a:extLst>
              <a:ext uri="{FF2B5EF4-FFF2-40B4-BE49-F238E27FC236}">
                <a16:creationId xmlns:a16="http://schemas.microsoft.com/office/drawing/2014/main" id="{B23CC17B-4D9A-4F08-B326-34B3FF50783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b="55785"/>
          <a:stretch/>
        </p:blipFill>
        <p:spPr>
          <a:xfrm>
            <a:off x="6822637" y="3098853"/>
            <a:ext cx="4499818" cy="1118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948;p11">
            <a:extLst>
              <a:ext uri="{FF2B5EF4-FFF2-40B4-BE49-F238E27FC236}">
                <a16:creationId xmlns:a16="http://schemas.microsoft.com/office/drawing/2014/main" id="{A333A313-9539-4748-9F32-ED3A668D47B4}"/>
              </a:ext>
            </a:extLst>
          </p:cNvPr>
          <p:cNvSpPr/>
          <p:nvPr/>
        </p:nvSpPr>
        <p:spPr>
          <a:xfrm>
            <a:off x="7100449" y="3392619"/>
            <a:ext cx="39965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PE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Situación respecto a la pérdida, robos o daños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616;ga06780c028_0_712">
            <a:extLst>
              <a:ext uri="{FF2B5EF4-FFF2-40B4-BE49-F238E27FC236}">
                <a16:creationId xmlns:a16="http://schemas.microsoft.com/office/drawing/2014/main" id="{3588FDD4-49D7-4841-9B27-C984A1661759}"/>
              </a:ext>
            </a:extLst>
          </p:cNvPr>
          <p:cNvSpPr/>
          <p:nvPr/>
        </p:nvSpPr>
        <p:spPr>
          <a:xfrm>
            <a:off x="6026656" y="3397392"/>
            <a:ext cx="948374" cy="660006"/>
          </a:xfrm>
          <a:prstGeom prst="ellipse">
            <a:avLst/>
          </a:prstGeom>
          <a:solidFill>
            <a:srgbClr val="634FD2"/>
          </a:solidFill>
          <a:ln w="57150" cap="flat" cmpd="sng">
            <a:solidFill>
              <a:srgbClr val="634FD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12D389-AA60-47BA-8BAE-2B5DE8DA00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4512" y="1650271"/>
            <a:ext cx="542434" cy="74335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D169A2E-05CD-4C52-BD2C-5F247C1910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4927" y="3376202"/>
            <a:ext cx="551589" cy="755901"/>
          </a:xfrm>
          <a:prstGeom prst="rect">
            <a:avLst/>
          </a:prstGeom>
        </p:spPr>
      </p:pic>
      <p:sp>
        <p:nvSpPr>
          <p:cNvPr id="2" name="Signo de multiplicación 1">
            <a:extLst>
              <a:ext uri="{FF2B5EF4-FFF2-40B4-BE49-F238E27FC236}">
                <a16:creationId xmlns:a16="http://schemas.microsoft.com/office/drawing/2014/main" id="{0CE474C3-A289-44B8-95D1-8501945BB3B2}"/>
              </a:ext>
            </a:extLst>
          </p:cNvPr>
          <p:cNvSpPr/>
          <p:nvPr/>
        </p:nvSpPr>
        <p:spPr>
          <a:xfrm>
            <a:off x="5889101" y="3217075"/>
            <a:ext cx="1283240" cy="939321"/>
          </a:xfrm>
          <a:prstGeom prst="mathMultiply">
            <a:avLst>
              <a:gd name="adj1" fmla="val 4228"/>
            </a:avLst>
          </a:prstGeom>
          <a:solidFill>
            <a:srgbClr val="E838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7" name="Google Shape;954;p11">
            <a:extLst>
              <a:ext uri="{FF2B5EF4-FFF2-40B4-BE49-F238E27FC236}">
                <a16:creationId xmlns:a16="http://schemas.microsoft.com/office/drawing/2014/main" id="{C1283B37-014A-43D2-8938-47DA554A5B4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" t="30666" r="-1394" b="33905"/>
          <a:stretch/>
        </p:blipFill>
        <p:spPr>
          <a:xfrm>
            <a:off x="475208" y="5182368"/>
            <a:ext cx="11102896" cy="143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955;p11">
            <a:extLst>
              <a:ext uri="{FF2B5EF4-FFF2-40B4-BE49-F238E27FC236}">
                <a16:creationId xmlns:a16="http://schemas.microsoft.com/office/drawing/2014/main" id="{2DA0591F-A6E2-4FC4-A0CE-A30FD7DB023B}"/>
              </a:ext>
            </a:extLst>
          </p:cNvPr>
          <p:cNvSpPr txBox="1"/>
          <p:nvPr/>
        </p:nvSpPr>
        <p:spPr>
          <a:xfrm>
            <a:off x="994438" y="5433514"/>
            <a:ext cx="10000952" cy="102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1800" spc="-2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 UGEL generan reportes periódicos de las acciones de monitoreo y seguimiento a la gestión de las tabletas y sus complementos en las II.EE focalizadas de su jurisdicción, informando a la DRE, la cual consolida los reportes y deriva de manera formal a la DITE-MINEDU</a:t>
            </a:r>
            <a:r>
              <a:rPr lang="es-PE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603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9"/>
          <p:cNvPicPr preferRelativeResize="0"/>
          <p:nvPr/>
        </p:nvPicPr>
        <p:blipFill rotWithShape="1">
          <a:blip r:embed="rId3">
            <a:alphaModFix/>
          </a:blip>
          <a:srcRect l="2974" t="8403" r="4895" b="7192"/>
          <a:stretch/>
        </p:blipFill>
        <p:spPr>
          <a:xfrm>
            <a:off x="0" y="58452"/>
            <a:ext cx="12192000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9"/>
          <p:cNvSpPr txBox="1"/>
          <p:nvPr/>
        </p:nvSpPr>
        <p:spPr>
          <a:xfrm>
            <a:off x="853030" y="915927"/>
            <a:ext cx="9375491" cy="89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2400" b="1" dirty="0">
                <a:solidFill>
                  <a:srgbClr val="3153AB"/>
                </a:solidFill>
                <a:latin typeface="Calibri"/>
                <a:cs typeface="Calibri"/>
                <a:sym typeface="Calibri"/>
              </a:rPr>
              <a:t>5.6. Sobre las líneas de comunicación, mesa de ayuda integrada aprendo en casa – cierre de brecha digital</a:t>
            </a:r>
            <a:endParaRPr lang="es-ES" sz="1200" dirty="0"/>
          </a:p>
          <a:p>
            <a:pPr>
              <a:buSzPts val="2220"/>
            </a:pPr>
            <a:endParaRPr lang="es-PE" sz="2400" b="1" dirty="0">
              <a:solidFill>
                <a:srgbClr val="3153AB"/>
              </a:solidFill>
              <a:latin typeface="Calibri"/>
              <a:cs typeface="Calibri"/>
            </a:endParaRPr>
          </a:p>
        </p:txBody>
      </p:sp>
      <p:cxnSp>
        <p:nvCxnSpPr>
          <p:cNvPr id="909" name="Google Shape;909;p9"/>
          <p:cNvCxnSpPr/>
          <p:nvPr/>
        </p:nvCxnSpPr>
        <p:spPr>
          <a:xfrm rot="10800000" flipH="1">
            <a:off x="931510" y="1810687"/>
            <a:ext cx="661357" cy="2"/>
          </a:xfrm>
          <a:prstGeom prst="straightConnector1">
            <a:avLst/>
          </a:prstGeom>
          <a:noFill/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10" name="Google Shape;910;p9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911" name="Google Shape;91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2" name="Google Shape;912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3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3" name="Google Shape;913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907;p9">
            <a:extLst>
              <a:ext uri="{FF2B5EF4-FFF2-40B4-BE49-F238E27FC236}">
                <a16:creationId xmlns:a16="http://schemas.microsoft.com/office/drawing/2014/main" id="{05E4385D-F979-4C47-8BE1-A9625C431BF9}"/>
              </a:ext>
            </a:extLst>
          </p:cNvPr>
          <p:cNvSpPr txBox="1"/>
          <p:nvPr/>
        </p:nvSpPr>
        <p:spPr>
          <a:xfrm>
            <a:off x="742618" y="1872645"/>
            <a:ext cx="887984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PE" sz="1800" spc="-20" dirty="0">
                <a:latin typeface="Arial" panose="020B0604020202020204" pitchFamily="34" charset="0"/>
              </a:rPr>
              <a:t>Con el fin de brindar </a:t>
            </a:r>
            <a:r>
              <a:rPr lang="es-PE" sz="18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canales de comunicación de servicio de atención técnico-pedagógica, relacionadas a incidencias de la estrategia Cierre de Brecha Digital, Aprendo en casa, PerúEduca y Aulas Virtuales</a:t>
            </a:r>
            <a:endParaRPr lang="es-PE" sz="1600" dirty="0"/>
          </a:p>
        </p:txBody>
      </p:sp>
      <p:pic>
        <p:nvPicPr>
          <p:cNvPr id="11" name="Imagen 6">
            <a:extLst>
              <a:ext uri="{FF2B5EF4-FFF2-40B4-BE49-F238E27FC236}">
                <a16:creationId xmlns:a16="http://schemas.microsoft.com/office/drawing/2014/main" id="{230EA12E-219A-4937-9685-D71FCA1DD2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19" t="5391" r="19759" b="270"/>
          <a:stretch/>
        </p:blipFill>
        <p:spPr>
          <a:xfrm flipH="1">
            <a:off x="9781718" y="1020791"/>
            <a:ext cx="2251028" cy="23499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EC8CBD-D3AC-4E1C-8B3E-02662E0B60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18"/>
          <a:stretch/>
        </p:blipFill>
        <p:spPr>
          <a:xfrm>
            <a:off x="853030" y="2955851"/>
            <a:ext cx="6475405" cy="3789323"/>
          </a:xfrm>
          <a:prstGeom prst="rect">
            <a:avLst/>
          </a:prstGeom>
        </p:spPr>
      </p:pic>
      <p:sp>
        <p:nvSpPr>
          <p:cNvPr id="12" name="Google Shape;907;p9">
            <a:extLst>
              <a:ext uri="{FF2B5EF4-FFF2-40B4-BE49-F238E27FC236}">
                <a16:creationId xmlns:a16="http://schemas.microsoft.com/office/drawing/2014/main" id="{31214F08-6D4B-417F-AB86-AEC31C4F0666}"/>
              </a:ext>
            </a:extLst>
          </p:cNvPr>
          <p:cNvSpPr txBox="1"/>
          <p:nvPr/>
        </p:nvSpPr>
        <p:spPr>
          <a:xfrm>
            <a:off x="7630398" y="3330264"/>
            <a:ext cx="414338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PE" sz="1800" spc="-20" dirty="0">
                <a:latin typeface="Arial" panose="020B0604020202020204" pitchFamily="34" charset="0"/>
              </a:rPr>
              <a:t>El horario de atención es de lunes a viernes de 08:15h a 17:15h.</a:t>
            </a:r>
          </a:p>
          <a:p>
            <a:pPr algn="just"/>
            <a:r>
              <a:rPr lang="es-PE" sz="1800" spc="-20" dirty="0">
                <a:latin typeface="Arial" panose="020B0604020202020204" pitchFamily="34" charset="0"/>
              </a:rPr>
              <a:t>El tiempo de atención a la incidencia y/o consulta es en un plazo máximo de 72 h.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615743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a06780c028_0_54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-1" y="9704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a06780c028_0_54"/>
          <p:cNvSpPr txBox="1"/>
          <p:nvPr/>
        </p:nvSpPr>
        <p:spPr>
          <a:xfrm>
            <a:off x="759297" y="796413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6. Responsabilidades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ga06780c028_0_54"/>
          <p:cNvGrpSpPr/>
          <p:nvPr/>
        </p:nvGrpSpPr>
        <p:grpSpPr>
          <a:xfrm>
            <a:off x="0" y="30510"/>
            <a:ext cx="12192000" cy="1094065"/>
            <a:chOff x="0" y="6104585"/>
            <a:chExt cx="12192000" cy="1338315"/>
          </a:xfrm>
        </p:grpSpPr>
        <p:pic>
          <p:nvPicPr>
            <p:cNvPr id="279" name="Google Shape;279;ga06780c028_0_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ga06780c028_0_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a06780c028_0_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6" name="Google Shape;296;ga06780c028_0_54"/>
          <p:cNvCxnSpPr/>
          <p:nvPr/>
        </p:nvCxnSpPr>
        <p:spPr>
          <a:xfrm>
            <a:off x="904174" y="1245213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ga06780c028_0_54"/>
          <p:cNvSpPr/>
          <p:nvPr/>
        </p:nvSpPr>
        <p:spPr>
          <a:xfrm>
            <a:off x="746821" y="2665681"/>
            <a:ext cx="1601204" cy="1348024"/>
          </a:xfrm>
          <a:prstGeom prst="ellipse">
            <a:avLst/>
          </a:prstGeom>
          <a:solidFill>
            <a:srgbClr val="634FD2"/>
          </a:solidFill>
          <a:ln w="57150" cap="flat" cmpd="sng">
            <a:solidFill>
              <a:srgbClr val="634FD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a06780c028_0_54"/>
          <p:cNvSpPr/>
          <p:nvPr/>
        </p:nvSpPr>
        <p:spPr>
          <a:xfrm>
            <a:off x="3437606" y="2630262"/>
            <a:ext cx="1524300" cy="1451258"/>
          </a:xfrm>
          <a:prstGeom prst="ellipse">
            <a:avLst/>
          </a:prstGeom>
          <a:solidFill>
            <a:srgbClr val="FFC000"/>
          </a:solidFill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7BF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a06780c028_0_54"/>
          <p:cNvSpPr/>
          <p:nvPr/>
        </p:nvSpPr>
        <p:spPr>
          <a:xfrm>
            <a:off x="6236731" y="2562447"/>
            <a:ext cx="1640873" cy="1451258"/>
          </a:xfrm>
          <a:prstGeom prst="ellipse">
            <a:avLst/>
          </a:prstGeom>
          <a:solidFill>
            <a:srgbClr val="634F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a06780c028_0_54"/>
          <p:cNvSpPr/>
          <p:nvPr/>
        </p:nvSpPr>
        <p:spPr>
          <a:xfrm>
            <a:off x="9307685" y="2620464"/>
            <a:ext cx="1399301" cy="1393240"/>
          </a:xfrm>
          <a:prstGeom prst="ellipse">
            <a:avLst/>
          </a:prstGeom>
          <a:solidFill>
            <a:srgbClr val="FFC000"/>
          </a:solidFill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a06780c028_0_54"/>
          <p:cNvSpPr/>
          <p:nvPr/>
        </p:nvSpPr>
        <p:spPr>
          <a:xfrm>
            <a:off x="904174" y="2781212"/>
            <a:ext cx="1260679" cy="10809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a06780c028_0_54"/>
          <p:cNvSpPr/>
          <p:nvPr/>
        </p:nvSpPr>
        <p:spPr>
          <a:xfrm>
            <a:off x="3586528" y="2717973"/>
            <a:ext cx="1255766" cy="1167202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06780c028_0_54"/>
          <p:cNvSpPr/>
          <p:nvPr/>
        </p:nvSpPr>
        <p:spPr>
          <a:xfrm>
            <a:off x="6390195" y="2707044"/>
            <a:ext cx="1360901" cy="11551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06780c028_0_54"/>
          <p:cNvSpPr/>
          <p:nvPr/>
        </p:nvSpPr>
        <p:spPr>
          <a:xfrm>
            <a:off x="9420445" y="2707044"/>
            <a:ext cx="1168227" cy="1187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a06780c028_0_54"/>
          <p:cNvSpPr/>
          <p:nvPr/>
        </p:nvSpPr>
        <p:spPr>
          <a:xfrm>
            <a:off x="0" y="3900666"/>
            <a:ext cx="3091620" cy="263862"/>
          </a:xfrm>
          <a:prstGeom prst="rect">
            <a:avLst/>
          </a:prstGeom>
          <a:solidFill>
            <a:srgbClr val="634FD2"/>
          </a:solidFill>
          <a:ln w="12700" cap="flat" cmpd="sng">
            <a:solidFill>
              <a:srgbClr val="634FD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a06780c028_0_54"/>
          <p:cNvSpPr/>
          <p:nvPr/>
        </p:nvSpPr>
        <p:spPr>
          <a:xfrm>
            <a:off x="3091620" y="3900666"/>
            <a:ext cx="2701790" cy="264366"/>
          </a:xfrm>
          <a:prstGeom prst="rect">
            <a:avLst/>
          </a:prstGeom>
          <a:solidFill>
            <a:srgbClr val="F7BF35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a06780c028_0_54"/>
          <p:cNvSpPr/>
          <p:nvPr/>
        </p:nvSpPr>
        <p:spPr>
          <a:xfrm>
            <a:off x="5786439" y="3900666"/>
            <a:ext cx="3054620" cy="264366"/>
          </a:xfrm>
          <a:prstGeom prst="rect">
            <a:avLst/>
          </a:prstGeom>
          <a:solidFill>
            <a:srgbClr val="634FD2"/>
          </a:solidFill>
          <a:ln w="12700" cap="flat" cmpd="sng">
            <a:solidFill>
              <a:srgbClr val="634FD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a06780c028_0_54"/>
          <p:cNvSpPr/>
          <p:nvPr/>
        </p:nvSpPr>
        <p:spPr>
          <a:xfrm>
            <a:off x="8841060" y="3900666"/>
            <a:ext cx="3350937" cy="264366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a06780c028_0_54"/>
          <p:cNvSpPr txBox="1"/>
          <p:nvPr/>
        </p:nvSpPr>
        <p:spPr>
          <a:xfrm>
            <a:off x="1262974" y="1976846"/>
            <a:ext cx="767912" cy="4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DRE:</a:t>
            </a:r>
            <a:endParaRPr sz="1600" b="1" dirty="0"/>
          </a:p>
        </p:txBody>
      </p:sp>
      <p:sp>
        <p:nvSpPr>
          <p:cNvPr id="298" name="Google Shape;298;ga06780c028_0_54"/>
          <p:cNvSpPr txBox="1"/>
          <p:nvPr/>
        </p:nvSpPr>
        <p:spPr>
          <a:xfrm>
            <a:off x="3690637" y="4491330"/>
            <a:ext cx="2606536" cy="191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spc="-2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El director: Reportar a la UGEL, de manera oportuna sobre los daños no cubiertos por la garantía, </a:t>
            </a:r>
            <a:r>
              <a:rPr lang="es-PE" sz="1600" spc="-20" dirty="0">
                <a:latin typeface="Arial" panose="020B0604020202020204" pitchFamily="34" charset="0"/>
                <a:ea typeface="MS Mincho" panose="02020609040205080304" pitchFamily="49" charset="-128"/>
              </a:rPr>
              <a:t>eventual falta de cobertura o deficiencia en el servicio de plan de datos. </a:t>
            </a:r>
            <a:endParaRPr sz="1600" spc="-20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99" name="Google Shape;299;ga06780c028_0_54"/>
          <p:cNvSpPr txBox="1"/>
          <p:nvPr/>
        </p:nvSpPr>
        <p:spPr>
          <a:xfrm>
            <a:off x="589486" y="4216294"/>
            <a:ext cx="1954344" cy="38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2060"/>
                </a:solidFill>
              </a:rPr>
              <a:t>UGEL</a:t>
            </a:r>
            <a:endParaRPr sz="16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a06780c028_0_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96313" y="2883844"/>
            <a:ext cx="717912" cy="80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a06780c028_0_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78037" y="2906790"/>
            <a:ext cx="1005012" cy="76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a06780c028_0_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1500" y="2882461"/>
            <a:ext cx="946025" cy="81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a06780c028_0_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53008" y="2933164"/>
            <a:ext cx="841325" cy="74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a06780c028_0_54"/>
          <p:cNvSpPr/>
          <p:nvPr/>
        </p:nvSpPr>
        <p:spPr>
          <a:xfrm rot="1380144">
            <a:off x="2742655" y="2705927"/>
            <a:ext cx="604873" cy="52105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a06780c028_0_54"/>
          <p:cNvSpPr/>
          <p:nvPr/>
        </p:nvSpPr>
        <p:spPr>
          <a:xfrm rot="1380144">
            <a:off x="5482986" y="2705927"/>
            <a:ext cx="604873" cy="52105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a06780c028_0_54"/>
          <p:cNvSpPr/>
          <p:nvPr/>
        </p:nvSpPr>
        <p:spPr>
          <a:xfrm rot="1380144">
            <a:off x="8507858" y="2792413"/>
            <a:ext cx="604873" cy="52105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6E79391-E6A4-46BA-82A2-DA712A6D5854}"/>
              </a:ext>
            </a:extLst>
          </p:cNvPr>
          <p:cNvSpPr txBox="1"/>
          <p:nvPr/>
        </p:nvSpPr>
        <p:spPr>
          <a:xfrm>
            <a:off x="389808" y="4507307"/>
            <a:ext cx="3035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Consolidar y reportar a la DRE cualquier eventual falta de cobertura o deficiencia en el servicio de plan de datos en escenario con conectividad de acuerdo con los protocolos descritos en el Anexo 06</a:t>
            </a:r>
            <a:endParaRPr lang="es-PE" sz="1600" b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6032405-F75D-414F-8B47-7FFBDAD47EDE}"/>
              </a:ext>
            </a:extLst>
          </p:cNvPr>
          <p:cNvSpPr txBox="1"/>
          <p:nvPr/>
        </p:nvSpPr>
        <p:spPr>
          <a:xfrm>
            <a:off x="5039103" y="4183553"/>
            <a:ext cx="2516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INSTITUCIÓN EDUCATIVA</a:t>
            </a:r>
            <a:endParaRPr lang="es-PE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A9D88F5-FF0F-4274-9431-73FC3E544252}"/>
              </a:ext>
            </a:extLst>
          </p:cNvPr>
          <p:cNvSpPr txBox="1"/>
          <p:nvPr/>
        </p:nvSpPr>
        <p:spPr>
          <a:xfrm>
            <a:off x="3091620" y="1926222"/>
            <a:ext cx="8776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Consolidar y reportar a la DITE cualquier eventual falta de cobertura o deficiencia en el servicio de plan de datos de las tabletas reportadas por las UGEL de su jurisdicción.</a:t>
            </a:r>
            <a:endParaRPr lang="es-PE" sz="1600" b="1" dirty="0"/>
          </a:p>
        </p:txBody>
      </p:sp>
      <p:sp>
        <p:nvSpPr>
          <p:cNvPr id="39" name="Google Shape;298;ga06780c028_0_54">
            <a:extLst>
              <a:ext uri="{FF2B5EF4-FFF2-40B4-BE49-F238E27FC236}">
                <a16:creationId xmlns:a16="http://schemas.microsoft.com/office/drawing/2014/main" id="{962FCC7D-8063-4525-BCF1-BCDF0B47EA66}"/>
              </a:ext>
            </a:extLst>
          </p:cNvPr>
          <p:cNvSpPr txBox="1"/>
          <p:nvPr/>
        </p:nvSpPr>
        <p:spPr>
          <a:xfrm>
            <a:off x="6447828" y="4481368"/>
            <a:ext cx="2606536" cy="191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spc="-2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El docente: Reporta al director alertas y/o incidencias relacionadas al uso, conservación, daños y otros.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spc="-20" dirty="0">
                <a:latin typeface="Arial" panose="020B0604020202020204" pitchFamily="34" charset="0"/>
                <a:ea typeface="MS Mincho" panose="02020609040205080304" pitchFamily="49" charset="-128"/>
              </a:rPr>
              <a:t>Realizar uso adecuado de acuerdo con los lineamientos AeC.</a:t>
            </a:r>
            <a:endParaRPr sz="1600" spc="-20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40" name="Google Shape;298;ga06780c028_0_54">
            <a:extLst>
              <a:ext uri="{FF2B5EF4-FFF2-40B4-BE49-F238E27FC236}">
                <a16:creationId xmlns:a16="http://schemas.microsoft.com/office/drawing/2014/main" id="{D30EDAEE-95DC-4D1D-B241-3C259DA79DE7}"/>
              </a:ext>
            </a:extLst>
          </p:cNvPr>
          <p:cNvSpPr txBox="1"/>
          <p:nvPr/>
        </p:nvSpPr>
        <p:spPr>
          <a:xfrm>
            <a:off x="9307683" y="4392396"/>
            <a:ext cx="2487821" cy="191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spc="-2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El representante legal: orienta sobre la conservación y buen uso</a:t>
            </a:r>
            <a:r>
              <a:rPr lang="es-PE" sz="1800" spc="-20" dirty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spc="-20" dirty="0">
                <a:latin typeface="Arial" panose="020B0604020202020204" pitchFamily="34" charset="0"/>
                <a:ea typeface="MS Mincho" panose="02020609040205080304" pitchFamily="49" charset="-128"/>
              </a:rPr>
              <a:t>Reporta al docente o director fallas, daños y otros</a:t>
            </a:r>
            <a:endParaRPr sz="1800" spc="-20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41" name="Google Shape;297;ga06780c028_0_54">
            <a:extLst>
              <a:ext uri="{FF2B5EF4-FFF2-40B4-BE49-F238E27FC236}">
                <a16:creationId xmlns:a16="http://schemas.microsoft.com/office/drawing/2014/main" id="{BA2E0FA0-8A81-49B3-9ED1-E17051576609}"/>
              </a:ext>
            </a:extLst>
          </p:cNvPr>
          <p:cNvSpPr txBox="1"/>
          <p:nvPr/>
        </p:nvSpPr>
        <p:spPr>
          <a:xfrm>
            <a:off x="1328992" y="1288011"/>
            <a:ext cx="1077433" cy="4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MINEDU:</a:t>
            </a:r>
            <a:endParaRPr sz="1600" b="1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1F4F771-DEC9-4CB6-96EF-102B256D5D84}"/>
              </a:ext>
            </a:extLst>
          </p:cNvPr>
          <p:cNvSpPr txBox="1"/>
          <p:nvPr/>
        </p:nvSpPr>
        <p:spPr>
          <a:xfrm>
            <a:off x="3091620" y="1222181"/>
            <a:ext cx="8776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Emitir a través de la DIGERE conforme a sus competencias, la </a:t>
            </a:r>
            <a:r>
              <a:rPr lang="es-ES" sz="1600" b="1" u="sng" dirty="0"/>
              <a:t>resolución de transferencia de los bienes muebles patrimoniales.</a:t>
            </a:r>
            <a:endParaRPr lang="es-PE" sz="1600" b="1" u="sng" dirty="0"/>
          </a:p>
        </p:txBody>
      </p:sp>
    </p:spTree>
    <p:extLst>
      <p:ext uri="{BB962C8B-B14F-4D97-AF65-F5344CB8AC3E}">
        <p14:creationId xmlns:p14="http://schemas.microsoft.com/office/powerpoint/2010/main" val="1084104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7" descr="Patrón de fondo&#10;&#10;Descripción generada automáticamente">
            <a:extLst>
              <a:ext uri="{FF2B5EF4-FFF2-40B4-BE49-F238E27FC236}">
                <a16:creationId xmlns:a16="http://schemas.microsoft.com/office/drawing/2014/main" id="{B22A2E87-6184-4CF7-8CC2-8089514E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908780"/>
            <a:ext cx="12203501" cy="7769786"/>
          </a:xfrm>
          <a:prstGeom prst="rect">
            <a:avLst/>
          </a:prstGeom>
        </p:spPr>
      </p:pic>
      <p:pic>
        <p:nvPicPr>
          <p:cNvPr id="16" name="Imagen 16">
            <a:extLst>
              <a:ext uri="{FF2B5EF4-FFF2-40B4-BE49-F238E27FC236}">
                <a16:creationId xmlns:a16="http://schemas.microsoft.com/office/drawing/2014/main" id="{2C194773-C61D-459A-A3E8-FC84246F2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" b="37413"/>
          <a:stretch/>
        </p:blipFill>
        <p:spPr>
          <a:xfrm>
            <a:off x="540589" y="1549749"/>
            <a:ext cx="11110834" cy="44373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02543" y="711907"/>
            <a:ext cx="5671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>
                <a:solidFill>
                  <a:srgbClr val="3153AC"/>
                </a:solidFill>
                <a:latin typeface="+mn-lt"/>
              </a:rPr>
              <a:t>¡GRACIAS!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0" y="5634506"/>
            <a:ext cx="12192000" cy="1233081"/>
            <a:chOff x="0" y="5608748"/>
            <a:chExt cx="12192000" cy="123308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08748"/>
              <a:ext cx="12192000" cy="123308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431" y="6207617"/>
              <a:ext cx="3698223" cy="461674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03" y="6207617"/>
              <a:ext cx="2349002" cy="519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55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a06780c028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86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ga06780c028_0_44"/>
          <p:cNvGrpSpPr/>
          <p:nvPr/>
        </p:nvGrpSpPr>
        <p:grpSpPr>
          <a:xfrm>
            <a:off x="4930" y="-86060"/>
            <a:ext cx="12192000" cy="1233081"/>
            <a:chOff x="0" y="6209819"/>
            <a:chExt cx="12192000" cy="1233081"/>
          </a:xfrm>
        </p:grpSpPr>
        <p:pic>
          <p:nvPicPr>
            <p:cNvPr id="267" name="Google Shape;267;ga06780c028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209819"/>
              <a:ext cx="12192000" cy="12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a06780c028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a06780c028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ga06780c028_0_44"/>
          <p:cNvSpPr txBox="1"/>
          <p:nvPr/>
        </p:nvSpPr>
        <p:spPr>
          <a:xfrm>
            <a:off x="1157297" y="2427851"/>
            <a:ext cx="9418800" cy="223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la Distribución y la Recepción.</a:t>
            </a:r>
            <a:endParaRPr lang="es-ES" dirty="0"/>
          </a:p>
        </p:txBody>
      </p:sp>
      <p:cxnSp>
        <p:nvCxnSpPr>
          <p:cNvPr id="271" name="Google Shape;271;ga06780c028_0_44"/>
          <p:cNvCxnSpPr/>
          <p:nvPr/>
        </p:nvCxnSpPr>
        <p:spPr>
          <a:xfrm>
            <a:off x="1291104" y="5221043"/>
            <a:ext cx="900300" cy="0"/>
          </a:xfrm>
          <a:prstGeom prst="straightConnector1">
            <a:avLst/>
          </a:prstGeom>
          <a:noFill/>
          <a:ln w="104775" cap="rnd" cmpd="sng">
            <a:solidFill>
              <a:srgbClr val="B71F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9" descr="Imagen que contiene monitor, pantalla, televisión, dibujo&#10;&#10;Descripción generada automáticamente">
            <a:extLst>
              <a:ext uri="{FF2B5EF4-FFF2-40B4-BE49-F238E27FC236}">
                <a16:creationId xmlns:a16="http://schemas.microsoft.com/office/drawing/2014/main" id="{5B775DE4-4006-4D7C-B334-0AE9DF2F9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414671" y="1310425"/>
            <a:ext cx="8462930" cy="8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a06780c028_0_54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a06780c028_0_54"/>
          <p:cNvSpPr txBox="1"/>
          <p:nvPr/>
        </p:nvSpPr>
        <p:spPr>
          <a:xfrm>
            <a:off x="760183" y="1122770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5.1.1. Distribución de las tabletas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ga06780c028_0_54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279" name="Google Shape;279;ga06780c028_0_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ga06780c028_0_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a06780c028_0_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6" name="Google Shape;296;ga06780c028_0_54"/>
          <p:cNvCxnSpPr/>
          <p:nvPr/>
        </p:nvCxnSpPr>
        <p:spPr>
          <a:xfrm>
            <a:off x="897420" y="1684624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ga06780c028_0_54"/>
          <p:cNvSpPr/>
          <p:nvPr/>
        </p:nvSpPr>
        <p:spPr>
          <a:xfrm>
            <a:off x="904173" y="2243733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06780c028_0_54"/>
          <p:cNvSpPr/>
          <p:nvPr/>
        </p:nvSpPr>
        <p:spPr>
          <a:xfrm>
            <a:off x="6390195" y="2243734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06780c028_0_54"/>
          <p:cNvSpPr/>
          <p:nvPr/>
        </p:nvSpPr>
        <p:spPr>
          <a:xfrm>
            <a:off x="9461149" y="2243734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a06780c028_0_54"/>
          <p:cNvSpPr txBox="1"/>
          <p:nvPr/>
        </p:nvSpPr>
        <p:spPr>
          <a:xfrm>
            <a:off x="305941" y="3962790"/>
            <a:ext cx="2947319" cy="25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PE" sz="1600" b="1" spc="-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UE, remite listado de las II.EE. que cumplen con los criterios de focalización; en caso se identifique posterior a la emisión del listado, II.EE con algún código modular en condición de inactivo, emitirán los reportes a la DITE y DIGERE</a:t>
            </a:r>
            <a:r>
              <a:rPr lang="es-PE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206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a06780c028_0_54"/>
          <p:cNvSpPr txBox="1"/>
          <p:nvPr/>
        </p:nvSpPr>
        <p:spPr>
          <a:xfrm>
            <a:off x="5919471" y="3908098"/>
            <a:ext cx="2947319" cy="268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UGEL, </a:t>
            </a:r>
            <a:r>
              <a:rPr lang="es-PE" sz="1600" b="1" spc="-20" dirty="0">
                <a:solidFill>
                  <a:srgbClr val="002060"/>
                </a:solidFill>
              </a:rPr>
              <a:t>en caso identifique alguna II.EE en condición de inactivo o escenarios excepcionales en los que las II.EE. por diferentes razones, no cuenten con director, comunica en plazo no mayor a 2 días a la DIGERE quien </a:t>
            </a:r>
            <a:r>
              <a:rPr lang="es-PE" sz="1600" b="1" spc="-20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coordina la distribución haci</a:t>
            </a:r>
            <a:r>
              <a:rPr lang="es-PE" sz="1600" b="1" spc="-20" dirty="0">
                <a:solidFill>
                  <a:srgbClr val="002060"/>
                </a:solidFill>
                <a:ea typeface="Arial" panose="020B0604020202020204" pitchFamily="34" charset="0"/>
              </a:rPr>
              <a:t>a la UGEL</a:t>
            </a:r>
            <a:endParaRPr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0946B0A-B0F7-4F09-B14C-9E08C5FB7BC0}"/>
              </a:ext>
            </a:extLst>
          </p:cNvPr>
          <p:cNvGrpSpPr/>
          <p:nvPr/>
        </p:nvGrpSpPr>
        <p:grpSpPr>
          <a:xfrm>
            <a:off x="72497" y="1779265"/>
            <a:ext cx="12191997" cy="2072662"/>
            <a:chOff x="0" y="2092370"/>
            <a:chExt cx="12191997" cy="2072662"/>
          </a:xfrm>
        </p:grpSpPr>
        <p:sp>
          <p:nvSpPr>
            <p:cNvPr id="283" name="Google Shape;283;ga06780c028_0_54"/>
            <p:cNvSpPr/>
            <p:nvPr/>
          </p:nvSpPr>
          <p:spPr>
            <a:xfrm>
              <a:off x="746820" y="2092370"/>
              <a:ext cx="1947999" cy="1921335"/>
            </a:xfrm>
            <a:prstGeom prst="ellipse">
              <a:avLst/>
            </a:prstGeom>
            <a:solidFill>
              <a:srgbClr val="634FD2"/>
            </a:solidFill>
            <a:ln w="5715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ga06780c028_0_54"/>
            <p:cNvSpPr/>
            <p:nvPr/>
          </p:nvSpPr>
          <p:spPr>
            <a:xfrm>
              <a:off x="3408490" y="2092370"/>
              <a:ext cx="1947999" cy="1921335"/>
            </a:xfrm>
            <a:prstGeom prst="ellipse">
              <a:avLst/>
            </a:prstGeom>
            <a:solidFill>
              <a:srgbClr val="FFC000"/>
            </a:solidFill>
            <a:ln w="57150" cap="flat" cmpd="sng">
              <a:solidFill>
                <a:srgbClr val="F7BF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7BF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a06780c028_0_54"/>
            <p:cNvSpPr/>
            <p:nvPr/>
          </p:nvSpPr>
          <p:spPr>
            <a:xfrm>
              <a:off x="6236731" y="2092370"/>
              <a:ext cx="1947999" cy="1921335"/>
            </a:xfrm>
            <a:prstGeom prst="ellipse">
              <a:avLst/>
            </a:prstGeom>
            <a:solidFill>
              <a:srgbClr val="634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ga06780c028_0_54"/>
            <p:cNvSpPr/>
            <p:nvPr/>
          </p:nvSpPr>
          <p:spPr>
            <a:xfrm>
              <a:off x="9307684" y="2092370"/>
              <a:ext cx="1947999" cy="1921335"/>
            </a:xfrm>
            <a:prstGeom prst="ellipse">
              <a:avLst/>
            </a:prstGeom>
            <a:solidFill>
              <a:srgbClr val="FFC000"/>
            </a:solidFill>
            <a:ln w="571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ga06780c028_0_54"/>
            <p:cNvSpPr/>
            <p:nvPr/>
          </p:nvSpPr>
          <p:spPr>
            <a:xfrm>
              <a:off x="0" y="3900666"/>
              <a:ext cx="3091620" cy="263862"/>
            </a:xfrm>
            <a:prstGeom prst="rect">
              <a:avLst/>
            </a:prstGeom>
            <a:solidFill>
              <a:srgbClr val="634FD2"/>
            </a:solidFill>
            <a:ln w="1270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a06780c028_0_54"/>
            <p:cNvSpPr/>
            <p:nvPr/>
          </p:nvSpPr>
          <p:spPr>
            <a:xfrm>
              <a:off x="3091620" y="3900666"/>
              <a:ext cx="2701790" cy="264366"/>
            </a:xfrm>
            <a:prstGeom prst="rect">
              <a:avLst/>
            </a:prstGeom>
            <a:solidFill>
              <a:srgbClr val="F7BF35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a06780c028_0_54"/>
            <p:cNvSpPr/>
            <p:nvPr/>
          </p:nvSpPr>
          <p:spPr>
            <a:xfrm>
              <a:off x="5786439" y="3900666"/>
              <a:ext cx="3054620" cy="264366"/>
            </a:xfrm>
            <a:prstGeom prst="rect">
              <a:avLst/>
            </a:prstGeom>
            <a:solidFill>
              <a:srgbClr val="634FD2"/>
            </a:solidFill>
            <a:ln w="1270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ga06780c028_0_54"/>
            <p:cNvSpPr/>
            <p:nvPr/>
          </p:nvSpPr>
          <p:spPr>
            <a:xfrm>
              <a:off x="8841060" y="3900666"/>
              <a:ext cx="3350937" cy="264366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0" name="Google Shape;300;ga06780c028_0_5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85745" y="2376964"/>
              <a:ext cx="1390471" cy="1390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ga06780c028_0_5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78037" y="2410602"/>
              <a:ext cx="1265126" cy="1265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a06780c028_0_5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06997" y="2418108"/>
              <a:ext cx="1159472" cy="1159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ga06780c028_0_5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695540" y="2495620"/>
              <a:ext cx="1180108" cy="118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ga06780c028_0_54"/>
            <p:cNvSpPr/>
            <p:nvPr/>
          </p:nvSpPr>
          <p:spPr>
            <a:xfrm rot="1380144">
              <a:off x="2742655" y="2705927"/>
              <a:ext cx="604873" cy="521052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a06780c028_0_54"/>
            <p:cNvSpPr/>
            <p:nvPr/>
          </p:nvSpPr>
          <p:spPr>
            <a:xfrm rot="1380144">
              <a:off x="5482986" y="2705927"/>
              <a:ext cx="604873" cy="521052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a06780c028_0_54"/>
            <p:cNvSpPr/>
            <p:nvPr/>
          </p:nvSpPr>
          <p:spPr>
            <a:xfrm rot="1380144">
              <a:off x="8507858" y="2792413"/>
              <a:ext cx="604873" cy="521052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297;ga06780c028_0_54">
            <a:extLst>
              <a:ext uri="{FF2B5EF4-FFF2-40B4-BE49-F238E27FC236}">
                <a16:creationId xmlns:a16="http://schemas.microsoft.com/office/drawing/2014/main" id="{BAB0ACB5-6859-4FBC-8C00-A7B9E4D807FF}"/>
              </a:ext>
            </a:extLst>
          </p:cNvPr>
          <p:cNvSpPr txBox="1"/>
          <p:nvPr/>
        </p:nvSpPr>
        <p:spPr>
          <a:xfrm>
            <a:off x="9046057" y="3897151"/>
            <a:ext cx="2840001" cy="279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UGEL comunica al director de cada IE  la programación, la cantidad de tabletas y complementos y solicita informen si cuenta con ambiente seguro en la IE u otras instancias, de no ser posible asume la recepción y comunica a DIGERE, en plazo no mayor a 5 días.</a:t>
            </a:r>
            <a:endParaRPr sz="1600"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97;ga06780c028_0_54">
            <a:extLst>
              <a:ext uri="{FF2B5EF4-FFF2-40B4-BE49-F238E27FC236}">
                <a16:creationId xmlns:a16="http://schemas.microsoft.com/office/drawing/2014/main" id="{545434F6-4F7D-44B6-95E0-CDFB74CCAEB3}"/>
              </a:ext>
            </a:extLst>
          </p:cNvPr>
          <p:cNvSpPr txBox="1"/>
          <p:nvPr/>
        </p:nvSpPr>
        <p:spPr>
          <a:xfrm>
            <a:off x="3303226" y="3924906"/>
            <a:ext cx="2616245" cy="114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DIGERE en un plazo mínimo de 7 días hábiles informará a las DRE/UGEL la programación y cuadro de distribución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a06780c028_0_54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a06780c028_0_54"/>
          <p:cNvSpPr txBox="1"/>
          <p:nvPr/>
        </p:nvSpPr>
        <p:spPr>
          <a:xfrm>
            <a:off x="760183" y="1122770"/>
            <a:ext cx="10494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8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5.1.1. Distribución de las tabletas</a:t>
            </a: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ga06780c028_0_54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279" name="Google Shape;279;ga06780c028_0_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ga06780c028_0_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a06780c028_0_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6" name="Google Shape;296;ga06780c028_0_54"/>
          <p:cNvCxnSpPr/>
          <p:nvPr/>
        </p:nvCxnSpPr>
        <p:spPr>
          <a:xfrm>
            <a:off x="897420" y="1684624"/>
            <a:ext cx="358800" cy="0"/>
          </a:xfrm>
          <a:prstGeom prst="straightConnector1">
            <a:avLst/>
          </a:prstGeom>
          <a:noFill/>
          <a:ln w="73025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ga06780c028_0_54"/>
          <p:cNvSpPr/>
          <p:nvPr/>
        </p:nvSpPr>
        <p:spPr>
          <a:xfrm>
            <a:off x="904173" y="2243733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06780c028_0_54"/>
          <p:cNvSpPr/>
          <p:nvPr/>
        </p:nvSpPr>
        <p:spPr>
          <a:xfrm>
            <a:off x="6390195" y="2243734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06780c028_0_54"/>
          <p:cNvSpPr/>
          <p:nvPr/>
        </p:nvSpPr>
        <p:spPr>
          <a:xfrm>
            <a:off x="9461149" y="2243734"/>
            <a:ext cx="1640872" cy="16184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a06780c028_0_54"/>
          <p:cNvSpPr txBox="1"/>
          <p:nvPr/>
        </p:nvSpPr>
        <p:spPr>
          <a:xfrm>
            <a:off x="1256220" y="3970793"/>
            <a:ext cx="2909976" cy="204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2060"/>
                </a:solidFill>
              </a:rPr>
              <a:t>La UGEL en un plazo no mayor a 05 días de recibida la comunicación de la DIGERE, remite el directorio actualizado de directores o responsables de la recepción. </a:t>
            </a:r>
            <a:endParaRPr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0946B0A-B0F7-4F09-B14C-9E08C5FB7BC0}"/>
              </a:ext>
            </a:extLst>
          </p:cNvPr>
          <p:cNvGrpSpPr/>
          <p:nvPr/>
        </p:nvGrpSpPr>
        <p:grpSpPr>
          <a:xfrm>
            <a:off x="1529508" y="1672822"/>
            <a:ext cx="9100377" cy="2072662"/>
            <a:chOff x="3091620" y="2092370"/>
            <a:chExt cx="9100377" cy="2072662"/>
          </a:xfrm>
        </p:grpSpPr>
        <p:sp>
          <p:nvSpPr>
            <p:cNvPr id="284" name="Google Shape;284;ga06780c028_0_54"/>
            <p:cNvSpPr/>
            <p:nvPr/>
          </p:nvSpPr>
          <p:spPr>
            <a:xfrm>
              <a:off x="3408490" y="2092370"/>
              <a:ext cx="1947999" cy="1921335"/>
            </a:xfrm>
            <a:prstGeom prst="ellipse">
              <a:avLst/>
            </a:prstGeom>
            <a:solidFill>
              <a:srgbClr val="FFC000"/>
            </a:solidFill>
            <a:ln w="57150" cap="flat" cmpd="sng">
              <a:solidFill>
                <a:srgbClr val="F7BF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7BF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a06780c028_0_54"/>
            <p:cNvSpPr/>
            <p:nvPr/>
          </p:nvSpPr>
          <p:spPr>
            <a:xfrm>
              <a:off x="6236731" y="2092370"/>
              <a:ext cx="1947999" cy="1921335"/>
            </a:xfrm>
            <a:prstGeom prst="ellipse">
              <a:avLst/>
            </a:prstGeom>
            <a:solidFill>
              <a:srgbClr val="634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ga06780c028_0_54"/>
            <p:cNvSpPr/>
            <p:nvPr/>
          </p:nvSpPr>
          <p:spPr>
            <a:xfrm>
              <a:off x="9307684" y="2092370"/>
              <a:ext cx="1947999" cy="1921335"/>
            </a:xfrm>
            <a:prstGeom prst="ellipse">
              <a:avLst/>
            </a:prstGeom>
            <a:solidFill>
              <a:srgbClr val="FFC000"/>
            </a:solidFill>
            <a:ln w="571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a06780c028_0_54"/>
            <p:cNvSpPr/>
            <p:nvPr/>
          </p:nvSpPr>
          <p:spPr>
            <a:xfrm>
              <a:off x="3091620" y="3900666"/>
              <a:ext cx="2701790" cy="264366"/>
            </a:xfrm>
            <a:prstGeom prst="rect">
              <a:avLst/>
            </a:prstGeom>
            <a:solidFill>
              <a:srgbClr val="F7BF35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a06780c028_0_54"/>
            <p:cNvSpPr/>
            <p:nvPr/>
          </p:nvSpPr>
          <p:spPr>
            <a:xfrm>
              <a:off x="5786439" y="3900666"/>
              <a:ext cx="3054620" cy="264366"/>
            </a:xfrm>
            <a:prstGeom prst="rect">
              <a:avLst/>
            </a:prstGeom>
            <a:solidFill>
              <a:srgbClr val="634FD2"/>
            </a:solidFill>
            <a:ln w="12700" cap="flat" cmpd="sng">
              <a:solidFill>
                <a:srgbClr val="634F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ga06780c028_0_54"/>
            <p:cNvSpPr/>
            <p:nvPr/>
          </p:nvSpPr>
          <p:spPr>
            <a:xfrm>
              <a:off x="8841060" y="3900666"/>
              <a:ext cx="3350937" cy="264366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1" name="Google Shape;301;ga06780c028_0_5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78037" y="2410602"/>
              <a:ext cx="1265126" cy="1265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a06780c028_0_5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06997" y="2418108"/>
              <a:ext cx="1159472" cy="1159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ga06780c028_0_5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95540" y="2495620"/>
              <a:ext cx="1180108" cy="118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ga06780c028_0_54"/>
            <p:cNvSpPr/>
            <p:nvPr/>
          </p:nvSpPr>
          <p:spPr>
            <a:xfrm rot="1380144">
              <a:off x="5482986" y="2705927"/>
              <a:ext cx="604873" cy="52105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a06780c028_0_54"/>
            <p:cNvSpPr/>
            <p:nvPr/>
          </p:nvSpPr>
          <p:spPr>
            <a:xfrm rot="1380144">
              <a:off x="8507858" y="2792413"/>
              <a:ext cx="604873" cy="52105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298;ga06780c028_0_54">
            <a:extLst>
              <a:ext uri="{FF2B5EF4-FFF2-40B4-BE49-F238E27FC236}">
                <a16:creationId xmlns:a16="http://schemas.microsoft.com/office/drawing/2014/main" id="{95B3CCE8-D79F-4129-8F49-5AFF70E9EFBB}"/>
              </a:ext>
            </a:extLst>
          </p:cNvPr>
          <p:cNvSpPr txBox="1"/>
          <p:nvPr/>
        </p:nvSpPr>
        <p:spPr>
          <a:xfrm>
            <a:off x="4546392" y="3893808"/>
            <a:ext cx="2701790" cy="223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 director(a) de la IE contará con información detallada de los beneficiarios, cantidad de tabletas y sus complementos a través del SIAGIE - ME. </a:t>
            </a:r>
            <a:endParaRPr lang="es-ES" sz="1600" dirty="0"/>
          </a:p>
        </p:txBody>
      </p:sp>
      <p:sp>
        <p:nvSpPr>
          <p:cNvPr id="34" name="Google Shape;298;ga06780c028_0_54">
            <a:extLst>
              <a:ext uri="{FF2B5EF4-FFF2-40B4-BE49-F238E27FC236}">
                <a16:creationId xmlns:a16="http://schemas.microsoft.com/office/drawing/2014/main" id="{97D9CE58-BBA0-494E-A816-BDB09ACB4FD6}"/>
              </a:ext>
            </a:extLst>
          </p:cNvPr>
          <p:cNvSpPr txBox="1"/>
          <p:nvPr/>
        </p:nvSpPr>
        <p:spPr>
          <a:xfrm>
            <a:off x="7628378" y="3863035"/>
            <a:ext cx="2701790" cy="223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El/la director/a o el responsable de la recepción recibirá la comunicación del contratista con 3 días de anticipación, precisando la fecha de llegada a la I.E</a:t>
            </a:r>
            <a:r>
              <a:rPr lang="es-ES" sz="1600" dirty="0">
                <a:solidFill>
                  <a:srgbClr val="002060"/>
                </a:solidFill>
              </a:rPr>
              <a:t>.</a:t>
            </a:r>
            <a:endParaRPr lang="es-ES"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41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a06780c028_0_88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ga06780c028_0_88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313" name="Google Shape;313;ga06780c028_0_8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ga06780c028_0_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ga06780c028_0_8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ga06780c028_0_88"/>
          <p:cNvSpPr txBox="1"/>
          <p:nvPr/>
        </p:nvSpPr>
        <p:spPr>
          <a:xfrm>
            <a:off x="699376" y="1055265"/>
            <a:ext cx="11065075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4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5.1.2. Recepción de las tabletas y sus complementos en las Instituciones Educativas</a:t>
            </a:r>
            <a:endParaRPr sz="20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ga06780c028_0_88"/>
          <p:cNvCxnSpPr/>
          <p:nvPr/>
        </p:nvCxnSpPr>
        <p:spPr>
          <a:xfrm>
            <a:off x="850766" y="1628990"/>
            <a:ext cx="710700" cy="0"/>
          </a:xfrm>
          <a:prstGeom prst="straightConnector1">
            <a:avLst/>
          </a:prstGeom>
          <a:noFill/>
          <a:ln w="76200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upo 1"/>
          <p:cNvGrpSpPr/>
          <p:nvPr/>
        </p:nvGrpSpPr>
        <p:grpSpPr>
          <a:xfrm>
            <a:off x="213895" y="1308478"/>
            <a:ext cx="12191999" cy="1501341"/>
            <a:chOff x="850803" y="1710792"/>
            <a:chExt cx="11260954" cy="1201461"/>
          </a:xfrm>
        </p:grpSpPr>
        <p:grpSp>
          <p:nvGrpSpPr>
            <p:cNvPr id="319" name="Google Shape;319;ga06780c028_0_88"/>
            <p:cNvGrpSpPr/>
            <p:nvPr/>
          </p:nvGrpSpPr>
          <p:grpSpPr>
            <a:xfrm>
              <a:off x="850803" y="1710792"/>
              <a:ext cx="11260954" cy="1201461"/>
              <a:chOff x="1071201" y="1667626"/>
              <a:chExt cx="12494124" cy="1333032"/>
            </a:xfrm>
          </p:grpSpPr>
          <p:pic>
            <p:nvPicPr>
              <p:cNvPr id="320" name="Google Shape;320;ga06780c028_0_88"/>
              <p:cNvPicPr preferRelativeResize="0"/>
              <p:nvPr/>
            </p:nvPicPr>
            <p:blipFill rotWithShape="1">
              <a:blip r:embed="rId7">
                <a:alphaModFix/>
              </a:blip>
              <a:srcRect b="53628"/>
              <a:stretch/>
            </p:blipFill>
            <p:spPr>
              <a:xfrm>
                <a:off x="1255594" y="1667626"/>
                <a:ext cx="12309731" cy="13330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1" name="Google Shape;321;ga06780c028_0_8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071201" y="1787817"/>
                <a:ext cx="1346169" cy="946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3" name="Google Shape;323;ga06780c028_0_88"/>
            <p:cNvSpPr txBox="1"/>
            <p:nvPr/>
          </p:nvSpPr>
          <p:spPr>
            <a:xfrm>
              <a:off x="1978946" y="2093401"/>
              <a:ext cx="9540352" cy="6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408C"/>
                </a:buClr>
                <a:buSzPts val="2220"/>
                <a:buFont typeface="Arial"/>
                <a:buNone/>
              </a:pPr>
              <a:r>
                <a:rPr lang="es-PE" sz="2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 UGEL comunica al director respetar la fecha y hora pactada con el </a:t>
              </a:r>
              <a:r>
                <a:rPr lang="es-PE" sz="2000" b="1" dirty="0">
                  <a:solidFill>
                    <a:schemeClr val="lt1"/>
                  </a:solidFill>
                </a:rPr>
                <a:t>contratista para la recepción de las tabletas y sus complementos</a:t>
              </a:r>
              <a:r>
                <a:rPr lang="es-PE" sz="2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b="1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408C"/>
                </a:buClr>
                <a:buSzPts val="2220"/>
                <a:buFont typeface="Arial"/>
                <a:buNone/>
              </a:pPr>
              <a:endParaRPr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9" name="Google Shape;339;ga06780c028_0_88"/>
          <p:cNvPicPr preferRelativeResize="0"/>
          <p:nvPr/>
        </p:nvPicPr>
        <p:blipFill rotWithShape="1">
          <a:blip r:embed="rId9">
            <a:alphaModFix/>
          </a:blip>
          <a:srcRect b="55025"/>
          <a:stretch/>
        </p:blipFill>
        <p:spPr>
          <a:xfrm>
            <a:off x="2200282" y="2560486"/>
            <a:ext cx="8145261" cy="98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a06780c028_0_88"/>
          <p:cNvSpPr txBox="1"/>
          <p:nvPr/>
        </p:nvSpPr>
        <p:spPr>
          <a:xfrm>
            <a:off x="2657696" y="2827974"/>
            <a:ext cx="7039991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1600" b="1" dirty="0">
                <a:solidFill>
                  <a:srgbClr val="634FD2"/>
                </a:solidFill>
                <a:latin typeface="Calibri"/>
                <a:ea typeface="Calibri"/>
                <a:cs typeface="Calibri"/>
                <a:sym typeface="Calibri"/>
              </a:rPr>
              <a:t>El director responsable de la recepción, puede apoyarse de los integrantes del Comité de Gestión de condiciones operativas o quien haga sus veces.</a:t>
            </a:r>
            <a:endParaRPr b="1" dirty="0">
              <a:solidFill>
                <a:srgbClr val="634F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endParaRPr sz="1800" b="1" dirty="0">
              <a:solidFill>
                <a:srgbClr val="634F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" y="3415447"/>
            <a:ext cx="12191998" cy="3466433"/>
            <a:chOff x="0" y="3160622"/>
            <a:chExt cx="14971414" cy="4256676"/>
          </a:xfrm>
        </p:grpSpPr>
        <p:sp>
          <p:nvSpPr>
            <p:cNvPr id="318" name="Google Shape;318;ga06780c028_0_88"/>
            <p:cNvSpPr/>
            <p:nvPr/>
          </p:nvSpPr>
          <p:spPr>
            <a:xfrm>
              <a:off x="4718696" y="4604112"/>
              <a:ext cx="1238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Coloca tu ícono o imagen referencial aquí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4" name="Google Shape;324;ga06780c028_0_88"/>
            <p:cNvPicPr preferRelativeResize="0"/>
            <p:nvPr/>
          </p:nvPicPr>
          <p:blipFill rotWithShape="1">
            <a:blip r:embed="rId10">
              <a:alphaModFix/>
            </a:blip>
            <a:srcRect t="47536"/>
            <a:stretch/>
          </p:blipFill>
          <p:spPr>
            <a:xfrm>
              <a:off x="0" y="3802922"/>
              <a:ext cx="14971414" cy="3614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ga06780c028_0_8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529556">
              <a:off x="1531082" y="3686076"/>
              <a:ext cx="1981068" cy="154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ga06780c028_0_8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984651">
              <a:off x="5920761" y="3160622"/>
              <a:ext cx="1981068" cy="154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ga06780c028_0_8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226460" y="3419623"/>
              <a:ext cx="1981068" cy="1548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ga06780c028_0_88"/>
            <p:cNvSpPr txBox="1"/>
            <p:nvPr/>
          </p:nvSpPr>
          <p:spPr>
            <a:xfrm>
              <a:off x="940283" y="5244163"/>
              <a:ext cx="3471890" cy="190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just"/>
              <a:r>
                <a:rPr lang="es-PE" sz="1600" b="1">
                  <a:solidFill>
                    <a:schemeClr val="lt1"/>
                  </a:solidFill>
                </a:rPr>
                <a:t>El director p</a:t>
              </a:r>
              <a:r>
                <a:rPr lang="es-PE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 </a:t>
              </a:r>
              <a:r>
                <a:rPr lang="es-PE" sz="1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razones justificadas puede asignar responsabilidad de manera formal a otro personal de la IE, e informar a la UGEL de manera oportuna.</a:t>
              </a:r>
              <a:endParaRPr sz="1800" b="1" dirty="0">
                <a:solidFill>
                  <a:schemeClr val="lt1"/>
                </a:solidFill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a06780c028_0_88"/>
            <p:cNvSpPr/>
            <p:nvPr/>
          </p:nvSpPr>
          <p:spPr>
            <a:xfrm rot="280467">
              <a:off x="3882182" y="3511216"/>
              <a:ext cx="736249" cy="634204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ga06780c028_0_88"/>
            <p:cNvSpPr/>
            <p:nvPr/>
          </p:nvSpPr>
          <p:spPr>
            <a:xfrm rot="1849660">
              <a:off x="7882472" y="3228245"/>
              <a:ext cx="736451" cy="634324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1" name="Google Shape;341;ga06780c028_0_8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693382" y="3737231"/>
              <a:ext cx="956034" cy="956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ga06780c028_0_8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113031" y="3966284"/>
              <a:ext cx="882837" cy="882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ga06780c028_0_8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602937" y="3344593"/>
              <a:ext cx="883089" cy="8830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Imagen 16">
            <a:extLst>
              <a:ext uri="{FF2B5EF4-FFF2-40B4-BE49-F238E27FC236}">
                <a16:creationId xmlns:a16="http://schemas.microsoft.com/office/drawing/2014/main" id="{2C194773-C61D-459A-A3E8-FC84246F2DA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530" t="2178" r="29530" b="37412"/>
          <a:stretch/>
        </p:blipFill>
        <p:spPr>
          <a:xfrm>
            <a:off x="473890" y="1582614"/>
            <a:ext cx="973369" cy="798166"/>
          </a:xfrm>
          <a:prstGeom prst="rect">
            <a:avLst/>
          </a:prstGeom>
        </p:spPr>
      </p:pic>
      <p:pic>
        <p:nvPicPr>
          <p:cNvPr id="44" name="Google Shape;362;ga06780c028_0_127">
            <a:extLst>
              <a:ext uri="{FF2B5EF4-FFF2-40B4-BE49-F238E27FC236}">
                <a16:creationId xmlns:a16="http://schemas.microsoft.com/office/drawing/2014/main" id="{EFEAF871-24B5-4E64-A6E0-EF7951DCFFA9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765705" y="2769215"/>
            <a:ext cx="802024" cy="6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333;ga06780c028_0_88">
            <a:extLst>
              <a:ext uri="{FF2B5EF4-FFF2-40B4-BE49-F238E27FC236}">
                <a16:creationId xmlns:a16="http://schemas.microsoft.com/office/drawing/2014/main" id="{AF161993-1867-476B-86B7-AD77B18C5E03}"/>
              </a:ext>
            </a:extLst>
          </p:cNvPr>
          <p:cNvSpPr txBox="1"/>
          <p:nvPr/>
        </p:nvSpPr>
        <p:spPr>
          <a:xfrm>
            <a:off x="7751096" y="4945874"/>
            <a:ext cx="3136644" cy="13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Aplicación de las disposiciones del Ministerio de Salud en el marco de la emergencia sanitaria por el COVID-19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33;ga06780c028_0_88">
            <a:extLst>
              <a:ext uri="{FF2B5EF4-FFF2-40B4-BE49-F238E27FC236}">
                <a16:creationId xmlns:a16="http://schemas.microsoft.com/office/drawing/2014/main" id="{7473497B-DEC7-45DD-B599-95CB93168BE5}"/>
              </a:ext>
            </a:extLst>
          </p:cNvPr>
          <p:cNvSpPr txBox="1"/>
          <p:nvPr/>
        </p:nvSpPr>
        <p:spPr>
          <a:xfrm>
            <a:off x="4029741" y="4545533"/>
            <a:ext cx="3311088" cy="160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UGEL en caso identifique escenarios excepcionales que impida al director la recepción o designar</a:t>
            </a:r>
            <a:r>
              <a:rPr lang="es-PE" sz="1600" b="1" dirty="0">
                <a:solidFill>
                  <a:schemeClr val="lt1"/>
                </a:solidFill>
              </a:rPr>
              <a:t>, asumirá a través del área de almacén la recepción, custodia y entrega.</a:t>
            </a:r>
            <a:endParaRPr sz="1800"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6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a06780c028_0_88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ga06780c028_0_88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313" name="Google Shape;313;ga06780c028_0_8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ga06780c028_0_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ga06780c028_0_8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7" name="Google Shape;317;ga06780c028_0_88"/>
          <p:cNvCxnSpPr/>
          <p:nvPr/>
        </p:nvCxnSpPr>
        <p:spPr>
          <a:xfrm>
            <a:off x="850766" y="1628990"/>
            <a:ext cx="710700" cy="0"/>
          </a:xfrm>
          <a:prstGeom prst="straightConnector1">
            <a:avLst/>
          </a:prstGeom>
          <a:noFill/>
          <a:ln w="76200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ga06780c028_0_88"/>
          <p:cNvPicPr preferRelativeResize="0"/>
          <p:nvPr/>
        </p:nvPicPr>
        <p:blipFill rotWithShape="1">
          <a:blip r:embed="rId7">
            <a:alphaModFix/>
          </a:blip>
          <a:srcRect b="55025"/>
          <a:stretch/>
        </p:blipFill>
        <p:spPr>
          <a:xfrm>
            <a:off x="2338441" y="2684952"/>
            <a:ext cx="7098437" cy="70493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a06780c028_0_88"/>
          <p:cNvSpPr txBox="1"/>
          <p:nvPr/>
        </p:nvSpPr>
        <p:spPr>
          <a:xfrm>
            <a:off x="2813568" y="2835827"/>
            <a:ext cx="608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634FD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Pautas dirigidas al responsable de la recepción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634FD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634FD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" y="3382788"/>
            <a:ext cx="12191998" cy="3482314"/>
            <a:chOff x="0" y="3141121"/>
            <a:chExt cx="14971414" cy="4276177"/>
          </a:xfrm>
        </p:grpSpPr>
        <p:sp>
          <p:nvSpPr>
            <p:cNvPr id="318" name="Google Shape;318;ga06780c028_0_88"/>
            <p:cNvSpPr/>
            <p:nvPr/>
          </p:nvSpPr>
          <p:spPr>
            <a:xfrm>
              <a:off x="4718696" y="4604112"/>
              <a:ext cx="1238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P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Coloca tu ícono o imagen referencial aquí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4" name="Google Shape;324;ga06780c028_0_88"/>
            <p:cNvPicPr preferRelativeResize="0"/>
            <p:nvPr/>
          </p:nvPicPr>
          <p:blipFill rotWithShape="1">
            <a:blip r:embed="rId8">
              <a:alphaModFix/>
            </a:blip>
            <a:srcRect t="47536"/>
            <a:stretch/>
          </p:blipFill>
          <p:spPr>
            <a:xfrm>
              <a:off x="0" y="3802922"/>
              <a:ext cx="14971414" cy="3614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ga06780c028_0_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20919436">
              <a:off x="1329856" y="3600828"/>
              <a:ext cx="1981068" cy="154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ga06780c028_0_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20984651">
              <a:off x="4737414" y="3232188"/>
              <a:ext cx="1981068" cy="154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ga06780c028_0_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499114" y="3141121"/>
              <a:ext cx="1981068" cy="1548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ga06780c028_0_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332816">
              <a:off x="11991756" y="3923410"/>
              <a:ext cx="1981068" cy="1548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ga06780c028_0_88"/>
            <p:cNvSpPr txBox="1"/>
            <p:nvPr/>
          </p:nvSpPr>
          <p:spPr>
            <a:xfrm>
              <a:off x="1310580" y="5240327"/>
              <a:ext cx="2712680" cy="2163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PE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El responsable de la recepción recibirá del contratista, cuatro juegos de los PECOSA en originales, </a:t>
              </a:r>
              <a:r>
                <a:rPr kumimoji="0" lang="es-PE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procede con la verificación física abriendo las cajas y revisando el contenido</a:t>
              </a:r>
              <a:r>
                <a:rPr kumimoji="0" lang="es-PE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a06780c028_0_88"/>
            <p:cNvSpPr txBox="1"/>
            <p:nvPr/>
          </p:nvSpPr>
          <p:spPr>
            <a:xfrm>
              <a:off x="8101734" y="4515231"/>
              <a:ext cx="2832766" cy="2407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haber incidencias los bienes observados  NO serán recibidos, dejando registro del incidente en el Acta  de Recepción, el cual será firmada por el contratista y el director. </a:t>
              </a:r>
              <a:r>
                <a:rPr lang="es-ES" sz="1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 Pecosa NO será firmado</a:t>
              </a:r>
              <a:r>
                <a:rPr lang="es-E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 </a:t>
              </a:r>
              <a:endParaRPr lang="es-ES" sz="1200" dirty="0"/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a06780c028_0_88"/>
            <p:cNvSpPr/>
            <p:nvPr/>
          </p:nvSpPr>
          <p:spPr>
            <a:xfrm rot="851684">
              <a:off x="3780013" y="3651393"/>
              <a:ext cx="736486" cy="63440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ga06780c028_0_88"/>
            <p:cNvSpPr/>
            <p:nvPr/>
          </p:nvSpPr>
          <p:spPr>
            <a:xfrm rot="1849660">
              <a:off x="6901321" y="3210302"/>
              <a:ext cx="736451" cy="634324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ga06780c028_0_88"/>
            <p:cNvSpPr/>
            <p:nvPr/>
          </p:nvSpPr>
          <p:spPr>
            <a:xfrm rot="2094817">
              <a:off x="10624940" y="3741853"/>
              <a:ext cx="736450" cy="634333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ga06780c028_0_8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14198" y="3509487"/>
              <a:ext cx="883089" cy="88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ga06780c028_0_8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100645" y="3533901"/>
              <a:ext cx="834944" cy="834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ga06780c028_0_8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139528" y="3823009"/>
              <a:ext cx="584682" cy="492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ga06780c028_0_8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657564" y="4333303"/>
              <a:ext cx="686467" cy="6864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50B1180-B11E-4479-97BC-971D5435D7BB}"/>
              </a:ext>
            </a:extLst>
          </p:cNvPr>
          <p:cNvGrpSpPr/>
          <p:nvPr/>
        </p:nvGrpSpPr>
        <p:grpSpPr>
          <a:xfrm>
            <a:off x="213895" y="1308478"/>
            <a:ext cx="12191999" cy="1511465"/>
            <a:chOff x="850803" y="1710792"/>
            <a:chExt cx="11260954" cy="1209563"/>
          </a:xfrm>
        </p:grpSpPr>
        <p:grpSp>
          <p:nvGrpSpPr>
            <p:cNvPr id="41" name="Google Shape;319;ga06780c028_0_88">
              <a:extLst>
                <a:ext uri="{FF2B5EF4-FFF2-40B4-BE49-F238E27FC236}">
                  <a16:creationId xmlns:a16="http://schemas.microsoft.com/office/drawing/2014/main" id="{6E9A5F01-6A45-4AE7-A440-6EDAC954D78E}"/>
                </a:ext>
              </a:extLst>
            </p:cNvPr>
            <p:cNvGrpSpPr/>
            <p:nvPr/>
          </p:nvGrpSpPr>
          <p:grpSpPr>
            <a:xfrm>
              <a:off x="850803" y="1710792"/>
              <a:ext cx="11260954" cy="1201461"/>
              <a:chOff x="1071201" y="1667626"/>
              <a:chExt cx="12494124" cy="1333032"/>
            </a:xfrm>
          </p:grpSpPr>
          <p:pic>
            <p:nvPicPr>
              <p:cNvPr id="43" name="Google Shape;320;ga06780c028_0_88">
                <a:extLst>
                  <a:ext uri="{FF2B5EF4-FFF2-40B4-BE49-F238E27FC236}">
                    <a16:creationId xmlns:a16="http://schemas.microsoft.com/office/drawing/2014/main" id="{54AE7481-7172-4C54-A157-2A023E8CEE3B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 b="53628"/>
              <a:stretch/>
            </p:blipFill>
            <p:spPr>
              <a:xfrm>
                <a:off x="1255594" y="1667626"/>
                <a:ext cx="12309731" cy="13330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321;ga06780c028_0_88">
                <a:extLst>
                  <a:ext uri="{FF2B5EF4-FFF2-40B4-BE49-F238E27FC236}">
                    <a16:creationId xmlns:a16="http://schemas.microsoft.com/office/drawing/2014/main" id="{D8A9FAA5-EAA4-4319-ACE6-1EAB29722F6F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071201" y="1787817"/>
                <a:ext cx="1346169" cy="946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" name="Google Shape;323;ga06780c028_0_88">
              <a:extLst>
                <a:ext uri="{FF2B5EF4-FFF2-40B4-BE49-F238E27FC236}">
                  <a16:creationId xmlns:a16="http://schemas.microsoft.com/office/drawing/2014/main" id="{0EC229AD-5A42-45A2-BAE7-18DCECD44BDB}"/>
                </a:ext>
              </a:extLst>
            </p:cNvPr>
            <p:cNvSpPr txBox="1"/>
            <p:nvPr/>
          </p:nvSpPr>
          <p:spPr>
            <a:xfrm>
              <a:off x="2021342" y="1952480"/>
              <a:ext cx="9540352" cy="96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408C"/>
                </a:buClr>
                <a:buSzPts val="2220"/>
                <a:buFont typeface="Arial"/>
                <a:buNone/>
              </a:pPr>
              <a:r>
                <a:rPr lang="es-PE" sz="21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 director adopta medidas a fin de ejecutar la recepción el día y hora acordados según horario de trabajo o de acuerdo a la coordinación y autorización</a:t>
              </a:r>
              <a:r>
                <a:rPr lang="es-PE" sz="21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b="1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408C"/>
                </a:buClr>
                <a:buSzPts val="2220"/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" name="Imagen 16">
            <a:extLst>
              <a:ext uri="{FF2B5EF4-FFF2-40B4-BE49-F238E27FC236}">
                <a16:creationId xmlns:a16="http://schemas.microsoft.com/office/drawing/2014/main" id="{45EB5D04-764B-4E5D-A4E5-5DAF7CAA384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3530" t="2178" r="29530" b="37412"/>
          <a:stretch/>
        </p:blipFill>
        <p:spPr>
          <a:xfrm>
            <a:off x="473890" y="1582614"/>
            <a:ext cx="973369" cy="798166"/>
          </a:xfrm>
          <a:prstGeom prst="rect">
            <a:avLst/>
          </a:prstGeom>
        </p:spPr>
      </p:pic>
      <p:sp>
        <p:nvSpPr>
          <p:cNvPr id="46" name="Google Shape;316;ga06780c028_0_88">
            <a:extLst>
              <a:ext uri="{FF2B5EF4-FFF2-40B4-BE49-F238E27FC236}">
                <a16:creationId xmlns:a16="http://schemas.microsoft.com/office/drawing/2014/main" id="{352D416F-4EA0-425A-A2EA-07215D23F73B}"/>
              </a:ext>
            </a:extLst>
          </p:cNvPr>
          <p:cNvSpPr txBox="1"/>
          <p:nvPr/>
        </p:nvSpPr>
        <p:spPr>
          <a:xfrm>
            <a:off x="699376" y="1055265"/>
            <a:ext cx="11065075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4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5.1.2. Recepción de las tabletas y sus complementos en las Instituciones Educativas</a:t>
            </a:r>
            <a:endParaRPr sz="20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endParaRPr sz="28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332;ga06780c028_0_88">
            <a:extLst>
              <a:ext uri="{FF2B5EF4-FFF2-40B4-BE49-F238E27FC236}">
                <a16:creationId xmlns:a16="http://schemas.microsoft.com/office/drawing/2014/main" id="{B96B8FE6-F2CC-4A73-B903-2374687E883B}"/>
              </a:ext>
            </a:extLst>
          </p:cNvPr>
          <p:cNvSpPr txBox="1"/>
          <p:nvPr/>
        </p:nvSpPr>
        <p:spPr>
          <a:xfrm>
            <a:off x="3669748" y="4619565"/>
            <a:ext cx="2209076" cy="17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 responsable de la recepción recibirá del contratista, cuatro juegos de los PECOSA en originales, </a:t>
            </a:r>
            <a:r>
              <a:rPr kumimoji="0" lang="es-PE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procede con la verificación física abriendo las cajas y revisando el contenido</a:t>
            </a:r>
            <a:r>
              <a:rPr kumimoji="0" lang="es-P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33;ga06780c028_0_88">
            <a:extLst>
              <a:ext uri="{FF2B5EF4-FFF2-40B4-BE49-F238E27FC236}">
                <a16:creationId xmlns:a16="http://schemas.microsoft.com/office/drawing/2014/main" id="{BFA15984-ECA5-4DAB-95CB-4846114CA1F1}"/>
              </a:ext>
            </a:extLst>
          </p:cNvPr>
          <p:cNvSpPr txBox="1"/>
          <p:nvPr/>
        </p:nvSpPr>
        <p:spPr>
          <a:xfrm>
            <a:off x="9014640" y="5167504"/>
            <a:ext cx="2574848" cy="154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haber incidencias cuando se realice la verificación operativa, se resuelve según procedimiento por garantía, se registra en el acta y se firma el PECOSA.</a:t>
            </a:r>
            <a:endParaRPr lang="es-ES" sz="1200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343;ga06780c028_0_88">
            <a:extLst>
              <a:ext uri="{FF2B5EF4-FFF2-40B4-BE49-F238E27FC236}">
                <a16:creationId xmlns:a16="http://schemas.microsoft.com/office/drawing/2014/main" id="{366499BD-6EDA-4BAF-9E46-069CEEF64CD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55207" y="4037953"/>
            <a:ext cx="719145" cy="71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08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a06780c028_0_88"/>
          <p:cNvPicPr preferRelativeResize="0"/>
          <p:nvPr/>
        </p:nvPicPr>
        <p:blipFill rotWithShape="1">
          <a:blip r:embed="rId3">
            <a:alphaModFix/>
          </a:blip>
          <a:srcRect l="2975" t="8406" r="4892" b="7191"/>
          <a:stretch/>
        </p:blipFill>
        <p:spPr>
          <a:xfrm>
            <a:off x="0" y="58452"/>
            <a:ext cx="12191998" cy="6799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ga06780c028_0_88"/>
          <p:cNvGrpSpPr/>
          <p:nvPr/>
        </p:nvGrpSpPr>
        <p:grpSpPr>
          <a:xfrm>
            <a:off x="0" y="-1"/>
            <a:ext cx="12192000" cy="1338315"/>
            <a:chOff x="0" y="6104585"/>
            <a:chExt cx="12192000" cy="1338315"/>
          </a:xfrm>
        </p:grpSpPr>
        <p:pic>
          <p:nvPicPr>
            <p:cNvPr id="313" name="Google Shape;313;ga06780c028_0_8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0" y="6104585"/>
              <a:ext cx="12192000" cy="133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ga06780c028_0_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1096" y="6354010"/>
              <a:ext cx="3698224" cy="461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ga06780c028_0_8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618" y="6299972"/>
              <a:ext cx="2349002" cy="5195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7" name="Google Shape;317;ga06780c028_0_88"/>
          <p:cNvCxnSpPr/>
          <p:nvPr/>
        </p:nvCxnSpPr>
        <p:spPr>
          <a:xfrm>
            <a:off x="850766" y="1628990"/>
            <a:ext cx="710700" cy="0"/>
          </a:xfrm>
          <a:prstGeom prst="straightConnector1">
            <a:avLst/>
          </a:prstGeom>
          <a:noFill/>
          <a:ln w="76200" cap="rnd" cmpd="sng">
            <a:solidFill>
              <a:srgbClr val="F7BF3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ga06780c028_0_88"/>
          <p:cNvPicPr preferRelativeResize="0"/>
          <p:nvPr/>
        </p:nvPicPr>
        <p:blipFill rotWithShape="1">
          <a:blip r:embed="rId7">
            <a:alphaModFix/>
          </a:blip>
          <a:srcRect b="55025"/>
          <a:stretch/>
        </p:blipFill>
        <p:spPr>
          <a:xfrm>
            <a:off x="2338441" y="2684952"/>
            <a:ext cx="7098437" cy="70493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a06780c028_0_88"/>
          <p:cNvSpPr txBox="1"/>
          <p:nvPr/>
        </p:nvSpPr>
        <p:spPr>
          <a:xfrm>
            <a:off x="2813568" y="2835827"/>
            <a:ext cx="60849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634FD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3416965"/>
            <a:ext cx="12191998" cy="3465364"/>
            <a:chOff x="0" y="3161935"/>
            <a:chExt cx="14971414" cy="4255363"/>
          </a:xfrm>
        </p:grpSpPr>
        <p:sp>
          <p:nvSpPr>
            <p:cNvPr id="318" name="Google Shape;318;ga06780c028_0_88"/>
            <p:cNvSpPr/>
            <p:nvPr/>
          </p:nvSpPr>
          <p:spPr>
            <a:xfrm>
              <a:off x="4718696" y="4604112"/>
              <a:ext cx="1238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P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Coloca tu ícono o imagen referencial aquí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4" name="Google Shape;324;ga06780c028_0_88"/>
            <p:cNvPicPr preferRelativeResize="0"/>
            <p:nvPr/>
          </p:nvPicPr>
          <p:blipFill rotWithShape="1">
            <a:blip r:embed="rId8">
              <a:alphaModFix/>
            </a:blip>
            <a:srcRect t="47536"/>
            <a:stretch/>
          </p:blipFill>
          <p:spPr>
            <a:xfrm>
              <a:off x="0" y="3802922"/>
              <a:ext cx="14971414" cy="3614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ga06780c028_0_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20919436">
              <a:off x="2969292" y="3161935"/>
              <a:ext cx="2070935" cy="154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ga06780c028_0_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20984651">
              <a:off x="9364815" y="3163416"/>
              <a:ext cx="1981068" cy="1548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ga06780c028_0_88"/>
            <p:cNvSpPr txBox="1"/>
            <p:nvPr/>
          </p:nvSpPr>
          <p:spPr>
            <a:xfrm>
              <a:off x="2554406" y="4832172"/>
              <a:ext cx="3184878" cy="184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 dirty="0">
                  <a:solidFill>
                    <a:schemeClr val="lt1"/>
                  </a:solidFill>
                </a:rPr>
                <a:t>El director l</a:t>
              </a:r>
              <a:r>
                <a:rPr lang="es-ES" sz="1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uego de la verificación de las tabletas y sus complementos, se procederá con la conformidad, quedándose con 1 ejemplar del PECOSA.</a:t>
              </a:r>
              <a:endParaRPr lang="es-ES" sz="1200" dirty="0"/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a06780c028_0_88"/>
            <p:cNvSpPr/>
            <p:nvPr/>
          </p:nvSpPr>
          <p:spPr>
            <a:xfrm rot="851684">
              <a:off x="6796916" y="3485720"/>
              <a:ext cx="736486" cy="63440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ga06780c028_0_8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913804" y="3656039"/>
              <a:ext cx="883089" cy="8830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50B1180-B11E-4479-97BC-971D5435D7BB}"/>
              </a:ext>
            </a:extLst>
          </p:cNvPr>
          <p:cNvGrpSpPr/>
          <p:nvPr/>
        </p:nvGrpSpPr>
        <p:grpSpPr>
          <a:xfrm>
            <a:off x="213895" y="1308478"/>
            <a:ext cx="12191999" cy="1511465"/>
            <a:chOff x="850803" y="1710792"/>
            <a:chExt cx="11260954" cy="1209563"/>
          </a:xfrm>
        </p:grpSpPr>
        <p:grpSp>
          <p:nvGrpSpPr>
            <p:cNvPr id="41" name="Google Shape;319;ga06780c028_0_88">
              <a:extLst>
                <a:ext uri="{FF2B5EF4-FFF2-40B4-BE49-F238E27FC236}">
                  <a16:creationId xmlns:a16="http://schemas.microsoft.com/office/drawing/2014/main" id="{6E9A5F01-6A45-4AE7-A440-6EDAC954D78E}"/>
                </a:ext>
              </a:extLst>
            </p:cNvPr>
            <p:cNvGrpSpPr/>
            <p:nvPr/>
          </p:nvGrpSpPr>
          <p:grpSpPr>
            <a:xfrm>
              <a:off x="850803" y="1710792"/>
              <a:ext cx="11260954" cy="1201461"/>
              <a:chOff x="1071201" y="1667626"/>
              <a:chExt cx="12494124" cy="1333032"/>
            </a:xfrm>
          </p:grpSpPr>
          <p:pic>
            <p:nvPicPr>
              <p:cNvPr id="43" name="Google Shape;320;ga06780c028_0_88">
                <a:extLst>
                  <a:ext uri="{FF2B5EF4-FFF2-40B4-BE49-F238E27FC236}">
                    <a16:creationId xmlns:a16="http://schemas.microsoft.com/office/drawing/2014/main" id="{54AE7481-7172-4C54-A157-2A023E8CEE3B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53628"/>
              <a:stretch/>
            </p:blipFill>
            <p:spPr>
              <a:xfrm>
                <a:off x="1255594" y="1667626"/>
                <a:ext cx="12309731" cy="13330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321;ga06780c028_0_88">
                <a:extLst>
                  <a:ext uri="{FF2B5EF4-FFF2-40B4-BE49-F238E27FC236}">
                    <a16:creationId xmlns:a16="http://schemas.microsoft.com/office/drawing/2014/main" id="{D8A9FAA5-EAA4-4319-ACE6-1EAB29722F6F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071201" y="1787817"/>
                <a:ext cx="1346169" cy="946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" name="Google Shape;323;ga06780c028_0_88">
              <a:extLst>
                <a:ext uri="{FF2B5EF4-FFF2-40B4-BE49-F238E27FC236}">
                  <a16:creationId xmlns:a16="http://schemas.microsoft.com/office/drawing/2014/main" id="{0EC229AD-5A42-45A2-BAE7-18DCECD44BDB}"/>
                </a:ext>
              </a:extLst>
            </p:cNvPr>
            <p:cNvSpPr txBox="1"/>
            <p:nvPr/>
          </p:nvSpPr>
          <p:spPr>
            <a:xfrm>
              <a:off x="2021342" y="1952480"/>
              <a:ext cx="9540352" cy="96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408C"/>
                </a:buClr>
                <a:buSzPts val="2220"/>
                <a:buFont typeface="Arial"/>
                <a:buNone/>
              </a:pPr>
              <a:r>
                <a:rPr lang="es-PE" sz="2100" b="1" i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 la UGEL la responsabilidad de recibir los PECOSA la asume el área de almacén, quedándose con 1 ejemplar</a:t>
              </a:r>
              <a:r>
                <a:rPr lang="es-PE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b="1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408C"/>
                </a:buClr>
                <a:buSzPts val="2220"/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" name="Imagen 16">
            <a:extLst>
              <a:ext uri="{FF2B5EF4-FFF2-40B4-BE49-F238E27FC236}">
                <a16:creationId xmlns:a16="http://schemas.microsoft.com/office/drawing/2014/main" id="{45EB5D04-764B-4E5D-A4E5-5DAF7CAA384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530" t="2178" r="29530" b="37412"/>
          <a:stretch/>
        </p:blipFill>
        <p:spPr>
          <a:xfrm>
            <a:off x="473890" y="1582614"/>
            <a:ext cx="973369" cy="798166"/>
          </a:xfrm>
          <a:prstGeom prst="rect">
            <a:avLst/>
          </a:prstGeom>
        </p:spPr>
      </p:pic>
      <p:sp>
        <p:nvSpPr>
          <p:cNvPr id="46" name="Google Shape;316;ga06780c028_0_88">
            <a:extLst>
              <a:ext uri="{FF2B5EF4-FFF2-40B4-BE49-F238E27FC236}">
                <a16:creationId xmlns:a16="http://schemas.microsoft.com/office/drawing/2014/main" id="{352D416F-4EA0-425A-A2EA-07215D23F73B}"/>
              </a:ext>
            </a:extLst>
          </p:cNvPr>
          <p:cNvSpPr txBox="1"/>
          <p:nvPr/>
        </p:nvSpPr>
        <p:spPr>
          <a:xfrm>
            <a:off x="699376" y="1055265"/>
            <a:ext cx="11065075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8C"/>
              </a:buClr>
              <a:buSzPts val="2220"/>
              <a:buFont typeface="Arial"/>
              <a:buNone/>
            </a:pPr>
            <a:r>
              <a:rPr lang="es-PE" sz="2400" b="1" dirty="0">
                <a:solidFill>
                  <a:srgbClr val="3153AB"/>
                </a:solidFill>
                <a:latin typeface="Calibri"/>
                <a:ea typeface="Calibri"/>
                <a:cs typeface="Calibri"/>
                <a:sym typeface="Calibri"/>
              </a:rPr>
              <a:t>5.1.2. Recepción de las tabletas y sus complementos en las Instituciones Educativas</a:t>
            </a:r>
            <a:endParaRPr sz="2000" dirty="0">
              <a:solidFill>
                <a:srgbClr val="315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332;ga06780c028_0_88">
            <a:extLst>
              <a:ext uri="{FF2B5EF4-FFF2-40B4-BE49-F238E27FC236}">
                <a16:creationId xmlns:a16="http://schemas.microsoft.com/office/drawing/2014/main" id="{B96B8FE6-F2CC-4A73-B903-2374687E883B}"/>
              </a:ext>
            </a:extLst>
          </p:cNvPr>
          <p:cNvSpPr txBox="1"/>
          <p:nvPr/>
        </p:nvSpPr>
        <p:spPr>
          <a:xfrm>
            <a:off x="7145811" y="4713225"/>
            <a:ext cx="2593611" cy="171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UGEL o DRE/GRE, registrará en el </a:t>
            </a:r>
            <a:r>
              <a:rPr lang="es-ES" sz="13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SIGA–MP</a:t>
            </a:r>
            <a:r>
              <a:rPr lang="es-ES" sz="1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información sobre la entrega de las tabletas del PECOSA dentro del plazo de 2 días desde la entrega por parte del contratista</a:t>
            </a:r>
            <a:r>
              <a:rPr lang="es-ES" sz="1300" dirty="0">
                <a:solidFill>
                  <a:prstClr val="white"/>
                </a:solidFill>
              </a:rPr>
              <a:t>.</a:t>
            </a:r>
            <a:endParaRPr lang="es-ES" sz="1200" dirty="0">
              <a:solidFill>
                <a:schemeClr val="lt1"/>
              </a:solidFill>
            </a:endParaRPr>
          </a:p>
        </p:txBody>
      </p:sp>
      <p:pic>
        <p:nvPicPr>
          <p:cNvPr id="50" name="Google Shape;343;ga06780c028_0_88">
            <a:extLst>
              <a:ext uri="{FF2B5EF4-FFF2-40B4-BE49-F238E27FC236}">
                <a16:creationId xmlns:a16="http://schemas.microsoft.com/office/drawing/2014/main" id="{366499BD-6EDA-4BAF-9E46-069CEEF64CD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1710" y="3771342"/>
            <a:ext cx="719145" cy="71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05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15873713B5664899291FCDB34882CE" ma:contentTypeVersion="12" ma:contentTypeDescription="Crear nuevo documento." ma:contentTypeScope="" ma:versionID="08e5f33b591afe552d66759566ecd9ba">
  <xsd:schema xmlns:xsd="http://www.w3.org/2001/XMLSchema" xmlns:xs="http://www.w3.org/2001/XMLSchema" xmlns:p="http://schemas.microsoft.com/office/2006/metadata/properties" xmlns:ns2="397ed487-2108-4f9d-9ae3-6136c3f87a51" xmlns:ns3="5c1c74bb-5c02-4641-9ef6-83248da9886a" targetNamespace="http://schemas.microsoft.com/office/2006/metadata/properties" ma:root="true" ma:fieldsID="b3154f0852b58e70f0a9af307dc7a8ee" ns2:_="" ns3:_="">
    <xsd:import namespace="397ed487-2108-4f9d-9ae3-6136c3f87a51"/>
    <xsd:import namespace="5c1c74bb-5c02-4641-9ef6-83248da98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ed487-2108-4f9d-9ae3-6136c3f87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c74bb-5c02-4641-9ef6-83248da988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DCF12-BF32-432D-B0DD-7BD1F22B4B31}">
  <ds:schemaRefs>
    <ds:schemaRef ds:uri="http://schemas.microsoft.com/office/2006/documentManagement/types"/>
    <ds:schemaRef ds:uri="http://purl.org/dc/elements/1.1/"/>
    <ds:schemaRef ds:uri="http://purl.org/dc/dcmitype/"/>
    <ds:schemaRef ds:uri="397ed487-2108-4f9d-9ae3-6136c3f87a51"/>
    <ds:schemaRef ds:uri="http://schemas.microsoft.com/office/infopath/2007/PartnerControls"/>
    <ds:schemaRef ds:uri="http://schemas.microsoft.com/office/2006/metadata/properties"/>
    <ds:schemaRef ds:uri="5c1c74bb-5c02-4641-9ef6-83248da9886a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13CED3F-9194-4F18-9694-20BD8EFC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ed487-2108-4f9d-9ae3-6136c3f87a51"/>
    <ds:schemaRef ds:uri="5c1c74bb-5c02-4641-9ef6-83248da98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29540E-C100-48FD-BBC1-2EBA56FEF3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3981</Words>
  <Application>Microsoft Office PowerPoint</Application>
  <PresentationFormat>Panorámica</PresentationFormat>
  <Paragraphs>176</Paragraphs>
  <Slides>37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izquierdo quispe</dc:creator>
  <cp:lastModifiedBy>IMAGEN 1</cp:lastModifiedBy>
  <cp:revision>80</cp:revision>
  <dcterms:created xsi:type="dcterms:W3CDTF">2020-10-01T23:52:14Z</dcterms:created>
  <dcterms:modified xsi:type="dcterms:W3CDTF">2022-04-25T21:15:32Z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0x0101004815873713B5664899291FCDB34882CE</vt:lpwstr>
  </property>
</Properties>
</file>